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media/image38.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29"/>
  </p:notesMasterIdLst>
  <p:sldIdLst>
    <p:sldId id="256" r:id="rId7"/>
    <p:sldId id="312" r:id="rId8"/>
    <p:sldId id="315" r:id="rId9"/>
    <p:sldId id="265" r:id="rId10"/>
    <p:sldId id="282" r:id="rId11"/>
    <p:sldId id="286" r:id="rId12"/>
    <p:sldId id="289" r:id="rId13"/>
    <p:sldId id="290" r:id="rId14"/>
    <p:sldId id="306" r:id="rId15"/>
    <p:sldId id="307" r:id="rId16"/>
    <p:sldId id="308" r:id="rId17"/>
    <p:sldId id="309" r:id="rId18"/>
    <p:sldId id="310" r:id="rId19"/>
    <p:sldId id="281" r:id="rId20"/>
    <p:sldId id="311" r:id="rId21"/>
    <p:sldId id="259" r:id="rId22"/>
    <p:sldId id="261" r:id="rId23"/>
    <p:sldId id="262" r:id="rId24"/>
    <p:sldId id="313" r:id="rId25"/>
    <p:sldId id="316" r:id="rId26"/>
    <p:sldId id="314" r:id="rId27"/>
    <p:sldId id="29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03" autoAdjust="0"/>
    <p:restoredTop sz="72268" autoAdjust="0"/>
  </p:normalViewPr>
  <p:slideViewPr>
    <p:cSldViewPr snapToGrid="0">
      <p:cViewPr varScale="1">
        <p:scale>
          <a:sx n="82" d="100"/>
          <a:sy n="82" d="100"/>
        </p:scale>
        <p:origin x="210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2.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5/18/2023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4721963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5/18/2023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48813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581479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microsoft.com/office/2007/relationships/hdphoto" Target="../media/hdphoto1.wdp"/><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2.png"/><Relationship Id="rId5" Type="http://schemas.openxmlformats.org/officeDocument/2006/relationships/slideLayout" Target="../slideLayouts/slideLayout25.xml"/><Relationship Id="rId10" Type="http://schemas.openxmlformats.org/officeDocument/2006/relationships/image" Target="../media/image1.emf"/><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microsoft.com/office/2007/relationships/hdphoto" Target="../media/hdphoto1.wdp"/><Relationship Id="rId5" Type="http://schemas.openxmlformats.org/officeDocument/2006/relationships/slideLayout" Target="../slideLayouts/slideLayout33.xml"/><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1" cstate="hqprint">
            <a:alphaModFix amt="70000"/>
            <a:extLst>
              <a:ext uri="{BEBA8EAE-BF5A-486C-A8C5-ECC9F3942E4B}">
                <a14:imgProps xmlns:a14="http://schemas.microsoft.com/office/drawing/2010/main">
                  <a14:imgLayer r:embed="rId12">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14" r:id="rId6"/>
    <p:sldLayoutId id="2147483715" r:id="rId7"/>
    <p:sldLayoutId id="2147483716" r:id="rId8"/>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collegeconnection.workforcegps.org/resources/2018/04/09/17/11/Powerhouse_Partnerships_Community_Colleges_and_Workforce_Boards_Working_Together"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collegeconnection.workforcegps.org/resources/2018/04/09/17/11/Powerhouse_Partnerships_Community_Colleges_and_Workforce_Boards_Working_Together"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Support@workforceGPS.org"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763589" y="2313782"/>
            <a:ext cx="6948761" cy="2230436"/>
          </a:xfrm>
        </p:spPr>
        <p:txBody>
          <a:bodyPr>
            <a:normAutofit fontScale="90000"/>
          </a:bodyPr>
          <a:lstStyle/>
          <a:p>
            <a:r>
              <a:rPr lang="en-US" dirty="0"/>
              <a:t>Effective Community College-Workforce Development Board Partnerships Workshop</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May 18,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dirty="0"/>
              <a:t>Strengthening Community Colleges Training Grants</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dirty="0"/>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Moderator</a:t>
            </a:r>
          </a:p>
        </p:txBody>
      </p:sp>
      <p:pic>
        <p:nvPicPr>
          <p:cNvPr id="3" name="Picture Placeholder 2" descr="Dawn Murphy">
            <a:extLst>
              <a:ext uri="{FF2B5EF4-FFF2-40B4-BE49-F238E27FC236}">
                <a16:creationId xmlns:a16="http://schemas.microsoft.com/office/drawing/2014/main" id="{459F7380-B039-0DCE-2ADE-B96EA01725D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pPr>
              <a:spcAft>
                <a:spcPts val="1200"/>
              </a:spcAft>
            </a:pPr>
            <a:r>
              <a:rPr lang="en-US" dirty="0"/>
              <a:t>Dawn J. Murphy</a:t>
            </a:r>
          </a:p>
          <a:p>
            <a:pPr lvl="1"/>
            <a:r>
              <a:rPr lang="en-US" dirty="0"/>
              <a:t>Workforce Development Specialist</a:t>
            </a:r>
          </a:p>
          <a:p>
            <a:pPr lvl="2"/>
            <a:r>
              <a:rPr lang="en-US" dirty="0"/>
              <a:t>Division of Strategic Investments, Employment and Training Administration, U.S. Department of Labor</a:t>
            </a:r>
          </a:p>
        </p:txBody>
      </p:sp>
    </p:spTree>
    <p:extLst>
      <p:ext uri="{BB962C8B-B14F-4D97-AF65-F5344CB8AC3E}">
        <p14:creationId xmlns:p14="http://schemas.microsoft.com/office/powerpoint/2010/main" val="1163199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34B11E-36A2-23A9-679B-56E9441A4063}"/>
              </a:ext>
            </a:extLst>
          </p:cNvPr>
          <p:cNvSpPr>
            <a:spLocks noGrp="1"/>
          </p:cNvSpPr>
          <p:nvPr>
            <p:ph type="sldNum" sz="quarter" idx="12"/>
          </p:nvPr>
        </p:nvSpPr>
        <p:spPr/>
        <p:txBody>
          <a:bodyPr/>
          <a:lstStyle/>
          <a:p>
            <a:fld id="{158B7785-F6D6-45F8-833E-07BD84680091}" type="slidenum">
              <a:rPr lang="en-US" smtClean="0"/>
              <a:t>3</a:t>
            </a:fld>
            <a:endParaRPr lang="en-US"/>
          </a:p>
        </p:txBody>
      </p:sp>
      <p:sp>
        <p:nvSpPr>
          <p:cNvPr id="5" name="Title 4">
            <a:extLst>
              <a:ext uri="{FF2B5EF4-FFF2-40B4-BE49-F238E27FC236}">
                <a16:creationId xmlns:a16="http://schemas.microsoft.com/office/drawing/2014/main" id="{D3A20967-9A20-D554-F8ED-93DE9BF9E386}"/>
              </a:ext>
            </a:extLst>
          </p:cNvPr>
          <p:cNvSpPr>
            <a:spLocks noGrp="1"/>
          </p:cNvSpPr>
          <p:nvPr>
            <p:ph type="title"/>
          </p:nvPr>
        </p:nvSpPr>
        <p:spPr/>
        <p:txBody>
          <a:bodyPr/>
          <a:lstStyle/>
          <a:p>
            <a:r>
              <a:rPr lang="en-US" dirty="0"/>
              <a:t>Polling Questions</a:t>
            </a:r>
          </a:p>
        </p:txBody>
      </p:sp>
      <p:sp>
        <p:nvSpPr>
          <p:cNvPr id="8" name="Text Placeholder 7">
            <a:extLst>
              <a:ext uri="{FF2B5EF4-FFF2-40B4-BE49-F238E27FC236}">
                <a16:creationId xmlns:a16="http://schemas.microsoft.com/office/drawing/2014/main" id="{3774A340-BA79-E897-7967-BEBE792F1501}"/>
              </a:ext>
            </a:extLst>
          </p:cNvPr>
          <p:cNvSpPr>
            <a:spLocks noGrp="1"/>
          </p:cNvSpPr>
          <p:nvPr>
            <p:ph type="body" idx="14"/>
          </p:nvPr>
        </p:nvSpPr>
        <p:spPr>
          <a:xfrm>
            <a:off x="480861" y="1137446"/>
            <a:ext cx="4949393" cy="4379434"/>
          </a:xfrm>
          <a:noFill/>
          <a:ln>
            <a:solidFill>
              <a:schemeClr val="bg1"/>
            </a:solidFill>
          </a:ln>
        </p:spPr>
        <p:txBody>
          <a:bodyPr>
            <a:normAutofit fontScale="70000" lnSpcReduction="20000"/>
          </a:bodyPr>
          <a:lstStyle/>
          <a:p>
            <a:r>
              <a:rPr lang="en-US" sz="3100" b="1" dirty="0">
                <a:solidFill>
                  <a:schemeClr val="tx1"/>
                </a:solidFill>
              </a:rPr>
              <a:t>1. From the perspective of your grant, please indicate where your college is at in terms of the relationship with your local workforce board(s ). </a:t>
            </a:r>
          </a:p>
          <a:p>
            <a:pPr marL="457200" indent="-457200">
              <a:buFont typeface="+mj-lt"/>
              <a:buAutoNum type="alphaUcPeriod"/>
            </a:pPr>
            <a:r>
              <a:rPr lang="en-US" sz="3100" dirty="0">
                <a:solidFill>
                  <a:schemeClr val="tx1"/>
                </a:solidFill>
              </a:rPr>
              <a:t>We have good relationship, are partnering effectively, and things are working well. </a:t>
            </a:r>
          </a:p>
          <a:p>
            <a:pPr marL="457200" indent="-457200">
              <a:buFont typeface="+mj-lt"/>
              <a:buAutoNum type="alphaUcPeriod"/>
            </a:pPr>
            <a:r>
              <a:rPr lang="en-US" sz="3100" dirty="0">
                <a:solidFill>
                  <a:schemeClr val="tx1"/>
                </a:solidFill>
              </a:rPr>
              <a:t>We would like help to improve our current relationship with our workforce board.</a:t>
            </a:r>
          </a:p>
          <a:p>
            <a:pPr marL="457200" indent="-457200">
              <a:buFont typeface="+mj-lt"/>
              <a:buAutoNum type="alphaUcPeriod"/>
            </a:pPr>
            <a:r>
              <a:rPr lang="en-US" sz="3100" dirty="0">
                <a:solidFill>
                  <a:schemeClr val="tx1"/>
                </a:solidFill>
              </a:rPr>
              <a:t>We do not have a relationship and would like to establish one with our local workforce board(s).</a:t>
            </a:r>
          </a:p>
        </p:txBody>
      </p:sp>
      <p:sp>
        <p:nvSpPr>
          <p:cNvPr id="6" name="Content Placeholder 5">
            <a:extLst>
              <a:ext uri="{FF2B5EF4-FFF2-40B4-BE49-F238E27FC236}">
                <a16:creationId xmlns:a16="http://schemas.microsoft.com/office/drawing/2014/main" id="{C5A16AD5-8053-29AA-811F-27B49705321A}"/>
              </a:ext>
            </a:extLst>
          </p:cNvPr>
          <p:cNvSpPr>
            <a:spLocks noGrp="1"/>
          </p:cNvSpPr>
          <p:nvPr>
            <p:ph idx="1"/>
          </p:nvPr>
        </p:nvSpPr>
        <p:spPr/>
        <p:txBody>
          <a:bodyPr>
            <a:normAutofit fontScale="92500" lnSpcReduction="10000"/>
          </a:bodyPr>
          <a:lstStyle/>
          <a:p>
            <a:pPr marL="284163" indent="-284163">
              <a:buNone/>
            </a:pPr>
            <a:r>
              <a:rPr lang="en-US" dirty="0"/>
              <a:t>2. Please select a response to this statement: </a:t>
            </a:r>
          </a:p>
          <a:p>
            <a:pPr marL="284163" indent="0">
              <a:spcBef>
                <a:spcPts val="0"/>
              </a:spcBef>
              <a:buNone/>
            </a:pPr>
            <a:r>
              <a:rPr lang="en-US" dirty="0"/>
              <a:t>I am clear on the purpose of a partnership with the workforce board, and why building a relationship is important to our local workforce ecosystem (outside of this being a requirement of the SCC grantee).</a:t>
            </a:r>
          </a:p>
          <a:p>
            <a:pPr>
              <a:buFont typeface="+mj-lt"/>
              <a:buAutoNum type="alphaUcPeriod"/>
            </a:pPr>
            <a:r>
              <a:rPr lang="en-US" b="0" dirty="0"/>
              <a:t>Yes</a:t>
            </a:r>
          </a:p>
          <a:p>
            <a:pPr>
              <a:buFont typeface="+mj-lt"/>
              <a:buAutoNum type="alphaUcPeriod"/>
            </a:pPr>
            <a:r>
              <a:rPr lang="en-US" b="0" dirty="0"/>
              <a:t>Somewhat </a:t>
            </a:r>
          </a:p>
          <a:p>
            <a:pPr>
              <a:buFont typeface="+mj-lt"/>
              <a:buAutoNum type="alphaUcPeriod"/>
            </a:pPr>
            <a:r>
              <a:rPr lang="en-US" b="0" dirty="0"/>
              <a:t>No</a:t>
            </a:r>
          </a:p>
        </p:txBody>
      </p:sp>
    </p:spTree>
    <p:extLst>
      <p:ext uri="{BB962C8B-B14F-4D97-AF65-F5344CB8AC3E}">
        <p14:creationId xmlns:p14="http://schemas.microsoft.com/office/powerpoint/2010/main" val="371618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Janet Bray</a:t>
            </a:r>
          </a:p>
          <a:p>
            <a:pPr lvl="1"/>
            <a:r>
              <a:rPr lang="en-US" i="0" dirty="0"/>
              <a:t>Workforce Development Strategist</a:t>
            </a:r>
          </a:p>
          <a:p>
            <a:pPr lvl="2"/>
            <a:r>
              <a:rPr lang="en-US" dirty="0"/>
              <a:t>Bray Strategies</a:t>
            </a:r>
          </a:p>
        </p:txBody>
      </p:sp>
      <p:pic>
        <p:nvPicPr>
          <p:cNvPr id="8" name="Picture Placeholder 7" descr="A picture containing human face, person, smile, portrait&#10;&#10;Description automatically generated">
            <a:extLst>
              <a:ext uri="{FF2B5EF4-FFF2-40B4-BE49-F238E27FC236}">
                <a16:creationId xmlns:a16="http://schemas.microsoft.com/office/drawing/2014/main" id="{46CFFCF3-B0EC-6384-36B5-CB564A23B17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350" b="1350"/>
          <a:stretch>
            <a:fillRect/>
          </a:stretch>
        </p:blipFill>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39822" y="3798354"/>
            <a:ext cx="5646057" cy="2557996"/>
          </a:xfrm>
        </p:spPr>
        <p:txBody>
          <a:bodyPr/>
          <a:lstStyle/>
          <a:p>
            <a:r>
              <a:rPr lang="en-US" dirty="0"/>
              <a:t>Sheneui Weber</a:t>
            </a:r>
          </a:p>
          <a:p>
            <a:pPr lvl="1"/>
            <a:r>
              <a:rPr lang="en-US" i="0" dirty="0"/>
              <a:t>Associate Superintendent, Workforce Innovations &amp; Entrepreneurial Development,</a:t>
            </a:r>
          </a:p>
          <a:p>
            <a:pPr lvl="1"/>
            <a:r>
              <a:rPr lang="en-US" dirty="0">
                <a:latin typeface="+mn-lt"/>
              </a:rPr>
              <a:t>Chaffey Community College</a:t>
            </a:r>
          </a:p>
        </p:txBody>
      </p:sp>
      <p:pic>
        <p:nvPicPr>
          <p:cNvPr id="5" name="Picture Placeholder 4">
            <a:extLst>
              <a:ext uri="{FF2B5EF4-FFF2-40B4-BE49-F238E27FC236}">
                <a16:creationId xmlns:a16="http://schemas.microsoft.com/office/drawing/2014/main" id="{A6EF1C0B-4C5D-4B28-C34B-6DAF3315A6C4}"/>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t="2413" b="2413"/>
          <a:stretch>
            <a:fillRect/>
          </a:stretch>
        </p:blipFill>
        <p:spPr>
          <a:xfrm>
            <a:off x="1552575" y="1289050"/>
            <a:ext cx="2133600" cy="2133600"/>
          </a:xfrm>
        </p:spPr>
      </p:pic>
    </p:spTree>
    <p:extLst>
      <p:ext uri="{BB962C8B-B14F-4D97-AF65-F5344CB8AC3E}">
        <p14:creationId xmlns:p14="http://schemas.microsoft.com/office/powerpoint/2010/main" val="318852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a:t>Workforce Innovation and Opportunity Act (WIOA)</a:t>
            </a:r>
          </a:p>
        </p:txBody>
      </p:sp>
    </p:spTree>
    <p:extLst>
      <p:ext uri="{BB962C8B-B14F-4D97-AF65-F5344CB8AC3E}">
        <p14:creationId xmlns:p14="http://schemas.microsoft.com/office/powerpoint/2010/main" val="315891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Workforce Innovation and Opportunity Act</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207214"/>
            <a:ext cx="10515600" cy="4199785"/>
          </a:xfrm>
        </p:spPr>
        <p:txBody>
          <a:bodyPr/>
          <a:lstStyle/>
          <a:p>
            <a:r>
              <a:rPr lang="en-US" sz="2000" dirty="0">
                <a:ea typeface="Tw Cen MT" charset="0"/>
                <a:cs typeface="Tw Cen MT" charset="0"/>
              </a:rPr>
              <a:t>Workforce Innovation and Opportunity Act (WIOA) was signed into law in July 2014.</a:t>
            </a:r>
          </a:p>
          <a:p>
            <a:r>
              <a:rPr lang="en-US" sz="2000" spc="-5" dirty="0">
                <a:cs typeface="Verdana"/>
              </a:rPr>
              <a:t>The </a:t>
            </a:r>
            <a:r>
              <a:rPr lang="en-US" sz="2000" spc="-20" dirty="0">
                <a:cs typeface="Verdana"/>
              </a:rPr>
              <a:t>single </a:t>
            </a:r>
            <a:r>
              <a:rPr lang="en-US" sz="2000" spc="-5" dirty="0">
                <a:cs typeface="Verdana"/>
              </a:rPr>
              <a:t>largest </a:t>
            </a:r>
            <a:r>
              <a:rPr lang="en-US" sz="2000" dirty="0">
                <a:cs typeface="Verdana"/>
              </a:rPr>
              <a:t>source of </a:t>
            </a:r>
            <a:r>
              <a:rPr lang="en-US" sz="2000" spc="-15" dirty="0">
                <a:cs typeface="Verdana"/>
              </a:rPr>
              <a:t>federal </a:t>
            </a:r>
            <a:r>
              <a:rPr lang="en-US" sz="2000" spc="-5" dirty="0">
                <a:cs typeface="Verdana"/>
              </a:rPr>
              <a:t>funding </a:t>
            </a:r>
            <a:r>
              <a:rPr lang="en-US" sz="2000" dirty="0">
                <a:cs typeface="Verdana"/>
              </a:rPr>
              <a:t>for </a:t>
            </a:r>
            <a:r>
              <a:rPr lang="en-US" sz="2000" spc="-5" dirty="0">
                <a:cs typeface="Verdana"/>
              </a:rPr>
              <a:t>job </a:t>
            </a:r>
            <a:r>
              <a:rPr lang="en-US" sz="2000" spc="-20" dirty="0">
                <a:cs typeface="Verdana"/>
              </a:rPr>
              <a:t>training </a:t>
            </a:r>
            <a:r>
              <a:rPr lang="en-US" sz="2000" spc="-5" dirty="0">
                <a:cs typeface="Verdana"/>
              </a:rPr>
              <a:t>outside </a:t>
            </a:r>
            <a:r>
              <a:rPr lang="en-US" sz="2000" dirty="0">
                <a:cs typeface="Verdana"/>
              </a:rPr>
              <a:t>of </a:t>
            </a:r>
            <a:r>
              <a:rPr lang="en-US" sz="2000" spc="-5" dirty="0">
                <a:cs typeface="Verdana"/>
              </a:rPr>
              <a:t>higher </a:t>
            </a:r>
            <a:r>
              <a:rPr lang="en-US" sz="2000" dirty="0">
                <a:cs typeface="Verdana"/>
              </a:rPr>
              <a:t>ed </a:t>
            </a:r>
            <a:r>
              <a:rPr lang="en-US" sz="2000" spc="-5" dirty="0">
                <a:cs typeface="Verdana"/>
              </a:rPr>
              <a:t>and the </a:t>
            </a:r>
            <a:r>
              <a:rPr lang="en-US" sz="2000" dirty="0">
                <a:cs typeface="Verdana"/>
              </a:rPr>
              <a:t>GI</a:t>
            </a:r>
            <a:r>
              <a:rPr lang="en-US" sz="2000" spc="-5" dirty="0">
                <a:cs typeface="Verdana"/>
              </a:rPr>
              <a:t> Bill.</a:t>
            </a:r>
          </a:p>
          <a:p>
            <a:r>
              <a:rPr lang="en-US" sz="2000" spc="-5" dirty="0">
                <a:cs typeface="Verdana"/>
              </a:rPr>
              <a:t>Also, funds </a:t>
            </a:r>
            <a:r>
              <a:rPr lang="en-US" sz="2000" dirty="0">
                <a:cs typeface="Verdana"/>
              </a:rPr>
              <a:t>‘career </a:t>
            </a:r>
            <a:r>
              <a:rPr lang="en-US" sz="2000" spc="-5" dirty="0">
                <a:cs typeface="Verdana"/>
              </a:rPr>
              <a:t>services’ </a:t>
            </a:r>
            <a:r>
              <a:rPr lang="en-US" sz="2000" dirty="0">
                <a:cs typeface="Verdana"/>
              </a:rPr>
              <a:t>– </a:t>
            </a:r>
            <a:r>
              <a:rPr lang="en-US" sz="2000" spc="-5" dirty="0">
                <a:cs typeface="Verdana"/>
              </a:rPr>
              <a:t>helping</a:t>
            </a:r>
            <a:r>
              <a:rPr lang="en-US" sz="2000" spc="-135" dirty="0">
                <a:cs typeface="Verdana"/>
              </a:rPr>
              <a:t> </a:t>
            </a:r>
            <a:r>
              <a:rPr lang="en-US" sz="2000" spc="-5" dirty="0">
                <a:cs typeface="Verdana"/>
              </a:rPr>
              <a:t>workers find jobs, counseling, and basic job</a:t>
            </a:r>
            <a:r>
              <a:rPr lang="en-US" sz="2000" spc="-25" dirty="0">
                <a:cs typeface="Verdana"/>
              </a:rPr>
              <a:t> </a:t>
            </a:r>
            <a:r>
              <a:rPr lang="en-US" sz="2000" spc="-5" dirty="0">
                <a:cs typeface="Verdana"/>
              </a:rPr>
              <a:t>readiness.</a:t>
            </a:r>
          </a:p>
          <a:p>
            <a:r>
              <a:rPr lang="en-US" sz="2000" dirty="0">
                <a:ea typeface="Tw Cen MT" charset="0"/>
                <a:cs typeface="Tw Cen MT" charset="0"/>
              </a:rPr>
              <a:t>Key themes:</a:t>
            </a:r>
          </a:p>
          <a:p>
            <a:pPr lvl="1"/>
            <a:r>
              <a:rPr lang="en-US" sz="2000" dirty="0">
                <a:ea typeface="Tw Cen MT" charset="0"/>
                <a:cs typeface="Tw Cen MT" charset="0"/>
              </a:rPr>
              <a:t>A streamlined workforce development system</a:t>
            </a:r>
          </a:p>
          <a:p>
            <a:pPr lvl="1"/>
            <a:r>
              <a:rPr lang="en-US" sz="2000" dirty="0">
                <a:ea typeface="Tw Cen MT" charset="0"/>
                <a:cs typeface="Tw Cen MT" charset="0"/>
              </a:rPr>
              <a:t>Better coordination within and across programs</a:t>
            </a:r>
          </a:p>
          <a:p>
            <a:pPr lvl="1"/>
            <a:r>
              <a:rPr lang="en-US" sz="2000" dirty="0">
                <a:ea typeface="Tw Cen MT" charset="0"/>
                <a:cs typeface="Tw Cen MT" charset="0"/>
              </a:rPr>
              <a:t>Improved outreach to disconnected youth</a:t>
            </a:r>
          </a:p>
          <a:p>
            <a:pPr lvl="1"/>
            <a:r>
              <a:rPr lang="en-US" sz="2000" dirty="0">
                <a:ea typeface="Tw Cen MT" charset="0"/>
                <a:cs typeface="Tw Cen MT" charset="0"/>
              </a:rPr>
              <a:t>Career pathways</a:t>
            </a:r>
          </a:p>
          <a:p>
            <a:pPr lvl="1"/>
            <a:endParaRPr lang="en-US" dirty="0">
              <a:latin typeface="Tw Cen MT" charset="0"/>
              <a:ea typeface="Tw Cen MT" charset="0"/>
              <a:cs typeface="Tw Cen MT" charset="0"/>
            </a:endParaRPr>
          </a:p>
          <a:p>
            <a:endParaRPr lang="en-US" sz="2400" dirty="0">
              <a:cs typeface="Verdana"/>
            </a:endParaRPr>
          </a:p>
          <a:p>
            <a:endParaRPr lang="en-US" sz="2400" spc="-5" dirty="0">
              <a:cs typeface="Verdana"/>
            </a:endParaRPr>
          </a:p>
          <a:p>
            <a:endParaRPr lang="en-US" sz="2400" dirty="0">
              <a:ea typeface="Tw Cen MT" charset="0"/>
              <a:cs typeface="Tw Cen MT" charset="0"/>
            </a:endParaRPr>
          </a:p>
          <a:p>
            <a:endParaRPr lang="en-US" dirty="0"/>
          </a:p>
        </p:txBody>
      </p:sp>
    </p:spTree>
    <p:extLst>
      <p:ext uri="{BB962C8B-B14F-4D97-AF65-F5344CB8AC3E}">
        <p14:creationId xmlns:p14="http://schemas.microsoft.com/office/powerpoint/2010/main" val="446202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a:t>Workforce System Fast Facts</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p:txBody>
          <a:bodyPr/>
          <a:lstStyle/>
          <a:p>
            <a:r>
              <a:rPr lang="en-US" sz="1800" spc="-5" dirty="0">
                <a:cs typeface="Verdana"/>
              </a:rPr>
              <a:t>Nearly </a:t>
            </a:r>
            <a:r>
              <a:rPr lang="en-US" sz="1800" dirty="0">
                <a:cs typeface="Verdana"/>
              </a:rPr>
              <a:t>550 </a:t>
            </a:r>
            <a:r>
              <a:rPr lang="en-US" sz="1800" spc="-5" dirty="0">
                <a:cs typeface="Verdana"/>
              </a:rPr>
              <a:t>local </a:t>
            </a:r>
            <a:r>
              <a:rPr lang="en-US" sz="1800" dirty="0">
                <a:cs typeface="Verdana"/>
              </a:rPr>
              <a:t>WDBs</a:t>
            </a:r>
            <a:r>
              <a:rPr lang="en-US" sz="1800" spc="-185" dirty="0">
                <a:cs typeface="Verdana"/>
              </a:rPr>
              <a:t> </a:t>
            </a:r>
            <a:r>
              <a:rPr lang="en-US" sz="1800" spc="-5" dirty="0">
                <a:cs typeface="Verdana"/>
              </a:rPr>
              <a:t>nationwide</a:t>
            </a:r>
            <a:endParaRPr lang="en-US" sz="1800" dirty="0">
              <a:cs typeface="Verdana"/>
            </a:endParaRPr>
          </a:p>
          <a:p>
            <a:r>
              <a:rPr lang="en-US" sz="1800" spc="-5" dirty="0">
                <a:cs typeface="Verdana"/>
              </a:rPr>
              <a:t>Nearly 2,500 American Job</a:t>
            </a:r>
            <a:r>
              <a:rPr lang="en-US" sz="1800" spc="-60" dirty="0">
                <a:cs typeface="Verdana"/>
              </a:rPr>
              <a:t> </a:t>
            </a:r>
            <a:r>
              <a:rPr lang="en-US" sz="1800" spc="-5" dirty="0">
                <a:cs typeface="Verdana"/>
              </a:rPr>
              <a:t>centers</a:t>
            </a:r>
            <a:endParaRPr lang="en-US" sz="1800" dirty="0">
              <a:cs typeface="Verdana"/>
            </a:endParaRPr>
          </a:p>
          <a:p>
            <a:r>
              <a:rPr lang="en-US" sz="1800" spc="-5" dirty="0">
                <a:cs typeface="Verdana"/>
              </a:rPr>
              <a:t>System serves some </a:t>
            </a:r>
            <a:r>
              <a:rPr lang="en-US" sz="1800" dirty="0">
                <a:cs typeface="Verdana"/>
              </a:rPr>
              <a:t>20 </a:t>
            </a:r>
            <a:r>
              <a:rPr lang="en-US" sz="1800" spc="-15" dirty="0">
                <a:cs typeface="Verdana"/>
              </a:rPr>
              <a:t>million</a:t>
            </a:r>
            <a:r>
              <a:rPr lang="en-US" sz="1800" spc="-110" dirty="0">
                <a:cs typeface="Verdana"/>
              </a:rPr>
              <a:t> </a:t>
            </a:r>
            <a:r>
              <a:rPr lang="en-US" sz="1800" spc="-5" dirty="0">
                <a:cs typeface="Verdana"/>
              </a:rPr>
              <a:t>Americans</a:t>
            </a:r>
            <a:r>
              <a:rPr lang="en-US" sz="1800" dirty="0">
                <a:cs typeface="Verdana"/>
              </a:rPr>
              <a:t> </a:t>
            </a:r>
            <a:r>
              <a:rPr lang="en-US" sz="1800" spc="-5" dirty="0">
                <a:cs typeface="Verdana"/>
              </a:rPr>
              <a:t>every</a:t>
            </a:r>
            <a:r>
              <a:rPr lang="en-US" sz="1800" spc="-204" dirty="0">
                <a:cs typeface="Verdana"/>
              </a:rPr>
              <a:t> </a:t>
            </a:r>
            <a:r>
              <a:rPr lang="en-US" sz="1800" spc="-5" dirty="0">
                <a:cs typeface="Verdana"/>
              </a:rPr>
              <a:t>year</a:t>
            </a:r>
          </a:p>
          <a:p>
            <a:r>
              <a:rPr lang="en-US" sz="1800" spc="-5" dirty="0">
                <a:cs typeface="Verdana"/>
              </a:rPr>
              <a:t>12,000 to 13,000 </a:t>
            </a:r>
            <a:r>
              <a:rPr lang="en-US" sz="1800" spc="-10" dirty="0">
                <a:cs typeface="Verdana"/>
              </a:rPr>
              <a:t>employers </a:t>
            </a:r>
            <a:r>
              <a:rPr lang="en-US" sz="1800" spc="-5" dirty="0">
                <a:cs typeface="Verdana"/>
              </a:rPr>
              <a:t>and</a:t>
            </a:r>
            <a:r>
              <a:rPr lang="en-US" sz="1800" spc="-135" dirty="0">
                <a:cs typeface="Verdana"/>
              </a:rPr>
              <a:t> </a:t>
            </a:r>
            <a:r>
              <a:rPr lang="en-US" sz="1800" spc="-5" dirty="0">
                <a:cs typeface="Verdana"/>
              </a:rPr>
              <a:t>employer  </a:t>
            </a:r>
            <a:r>
              <a:rPr lang="en-US" sz="1800" spc="-10" dirty="0">
                <a:cs typeface="Verdana"/>
              </a:rPr>
              <a:t>representatives </a:t>
            </a:r>
            <a:r>
              <a:rPr lang="en-US" sz="1800" spc="-5" dirty="0">
                <a:cs typeface="Verdana"/>
              </a:rPr>
              <a:t>serve </a:t>
            </a:r>
            <a:r>
              <a:rPr lang="en-US" sz="1800" dirty="0">
                <a:cs typeface="Verdana"/>
              </a:rPr>
              <a:t>on</a:t>
            </a:r>
            <a:r>
              <a:rPr lang="en-US" sz="1800" spc="-90" dirty="0">
                <a:cs typeface="Verdana"/>
              </a:rPr>
              <a:t> </a:t>
            </a:r>
            <a:r>
              <a:rPr lang="en-US" sz="1800" dirty="0">
                <a:cs typeface="Verdana"/>
              </a:rPr>
              <a:t>WIBs</a:t>
            </a:r>
          </a:p>
          <a:p>
            <a:r>
              <a:rPr lang="en-US" sz="1800" dirty="0">
                <a:cs typeface="Verdana"/>
              </a:rPr>
              <a:t>8 </a:t>
            </a:r>
            <a:r>
              <a:rPr lang="en-US" sz="1800" spc="-5" dirty="0">
                <a:cs typeface="Verdana"/>
              </a:rPr>
              <a:t>million people in the system </a:t>
            </a:r>
            <a:r>
              <a:rPr lang="en-US" sz="1800" dirty="0">
                <a:cs typeface="Verdana"/>
              </a:rPr>
              <a:t>– </a:t>
            </a:r>
            <a:r>
              <a:rPr lang="en-US" sz="1800" spc="-20" dirty="0">
                <a:cs typeface="Verdana"/>
              </a:rPr>
              <a:t>available</a:t>
            </a:r>
            <a:r>
              <a:rPr lang="en-US" sz="1800" spc="-100" dirty="0">
                <a:cs typeface="Verdana"/>
              </a:rPr>
              <a:t> </a:t>
            </a:r>
            <a:r>
              <a:rPr lang="en-US" sz="1800" spc="-5" dirty="0">
                <a:cs typeface="Verdana"/>
              </a:rPr>
              <a:t>to</a:t>
            </a:r>
            <a:r>
              <a:rPr lang="en-US" sz="1800" dirty="0">
                <a:cs typeface="Verdana"/>
              </a:rPr>
              <a:t> </a:t>
            </a:r>
            <a:r>
              <a:rPr lang="en-US" sz="1800" spc="-10" dirty="0">
                <a:cs typeface="Verdana"/>
              </a:rPr>
              <a:t>hire </a:t>
            </a:r>
            <a:r>
              <a:rPr lang="en-US" sz="1800" dirty="0">
                <a:cs typeface="Verdana"/>
              </a:rPr>
              <a:t>or</a:t>
            </a:r>
            <a:r>
              <a:rPr lang="en-US" sz="1800" spc="-155" dirty="0">
                <a:cs typeface="Verdana"/>
              </a:rPr>
              <a:t> </a:t>
            </a:r>
            <a:r>
              <a:rPr lang="en-US" sz="1800" spc="-20" dirty="0">
                <a:cs typeface="Verdana"/>
              </a:rPr>
              <a:t>train</a:t>
            </a:r>
          </a:p>
          <a:p>
            <a:r>
              <a:rPr lang="en-US" sz="1800" spc="-5" dirty="0">
                <a:cs typeface="Verdana"/>
              </a:rPr>
              <a:t>Just </a:t>
            </a:r>
            <a:r>
              <a:rPr lang="en-US" sz="1800" dirty="0">
                <a:cs typeface="Verdana"/>
              </a:rPr>
              <a:t>10% </a:t>
            </a:r>
            <a:r>
              <a:rPr lang="en-US" sz="1800" spc="-5" dirty="0">
                <a:cs typeface="Verdana"/>
              </a:rPr>
              <a:t>to </a:t>
            </a:r>
            <a:r>
              <a:rPr lang="en-US" sz="1800" dirty="0">
                <a:cs typeface="Verdana"/>
              </a:rPr>
              <a:t>20% of </a:t>
            </a:r>
            <a:r>
              <a:rPr lang="en-US" sz="1800" spc="-5" dirty="0">
                <a:cs typeface="Verdana"/>
              </a:rPr>
              <a:t>adults served</a:t>
            </a:r>
            <a:r>
              <a:rPr lang="en-US" sz="1800" spc="-120" dirty="0">
                <a:cs typeface="Verdana"/>
              </a:rPr>
              <a:t> </a:t>
            </a:r>
            <a:r>
              <a:rPr lang="en-US" sz="1800" spc="-5" dirty="0">
                <a:cs typeface="Verdana"/>
              </a:rPr>
              <a:t>receive  </a:t>
            </a:r>
            <a:r>
              <a:rPr lang="en-US" sz="1800" spc="-20" dirty="0">
                <a:cs typeface="Verdana"/>
              </a:rPr>
              <a:t>training</a:t>
            </a:r>
            <a:endParaRPr lang="en-US" sz="1800" dirty="0">
              <a:cs typeface="Verdana"/>
            </a:endParaRPr>
          </a:p>
          <a:p>
            <a:r>
              <a:rPr lang="en-US" sz="1800" spc="-45" dirty="0">
                <a:cs typeface="Verdana"/>
              </a:rPr>
              <a:t>Training </a:t>
            </a:r>
            <a:r>
              <a:rPr lang="en-US" sz="1800" spc="-10" dirty="0">
                <a:cs typeface="Verdana"/>
              </a:rPr>
              <a:t>vouchers called Individual </a:t>
            </a:r>
            <a:r>
              <a:rPr lang="en-US" sz="1800" spc="-45" dirty="0">
                <a:cs typeface="Verdana"/>
              </a:rPr>
              <a:t>Training  </a:t>
            </a:r>
            <a:r>
              <a:rPr lang="en-US" sz="1800" spc="-5" dirty="0">
                <a:cs typeface="Verdana"/>
              </a:rPr>
              <a:t>Accounts </a:t>
            </a:r>
            <a:r>
              <a:rPr lang="en-US" sz="1800" spc="-20" dirty="0">
                <a:cs typeface="Verdana"/>
              </a:rPr>
              <a:t>cover </a:t>
            </a:r>
            <a:r>
              <a:rPr lang="en-US" sz="1800" spc="-5" dirty="0">
                <a:cs typeface="Verdana"/>
              </a:rPr>
              <a:t>up to </a:t>
            </a:r>
            <a:r>
              <a:rPr lang="en-US" sz="1800" spc="-10" dirty="0">
                <a:cs typeface="Verdana"/>
              </a:rPr>
              <a:t>$2,000 to $8,000 </a:t>
            </a:r>
            <a:r>
              <a:rPr lang="en-US" sz="1800" spc="-5" dirty="0">
                <a:cs typeface="Verdana"/>
              </a:rPr>
              <a:t>per person</a:t>
            </a:r>
            <a:endParaRPr lang="en-US" sz="1800" dirty="0">
              <a:cs typeface="Verdana"/>
            </a:endParaRPr>
          </a:p>
          <a:p>
            <a:pPr marL="0" indent="0">
              <a:buNone/>
            </a:pPr>
            <a:endParaRPr lang="en-US" sz="1600" dirty="0">
              <a:latin typeface="Verdana"/>
              <a:cs typeface="Verdana"/>
            </a:endParaRPr>
          </a:p>
          <a:p>
            <a:endParaRPr lang="en-US" sz="1600" dirty="0">
              <a:cs typeface="Verdana"/>
            </a:endParaRPr>
          </a:p>
          <a:p>
            <a:endParaRPr lang="en-US" sz="2800" dirty="0">
              <a:latin typeface="Verdana"/>
              <a:cs typeface="Verdana"/>
            </a:endParaRPr>
          </a:p>
          <a:p>
            <a:endParaRPr lang="en-US" dirty="0"/>
          </a:p>
        </p:txBody>
      </p:sp>
      <p:sp>
        <p:nvSpPr>
          <p:cNvPr id="2" name="object 11">
            <a:extLst>
              <a:ext uri="{FF2B5EF4-FFF2-40B4-BE49-F238E27FC236}">
                <a16:creationId xmlns:a16="http://schemas.microsoft.com/office/drawing/2014/main" id="{AEDCB729-491E-E338-82AA-62E3D66A812F}"/>
              </a:ext>
            </a:extLst>
          </p:cNvPr>
          <p:cNvSpPr>
            <a:spLocks noGrp="1"/>
          </p:cNvSpPr>
          <p:nvPr>
            <p:ph sz="half" idx="2"/>
          </p:nvPr>
        </p:nvSpPr>
        <p:spPr>
          <a:xfrm>
            <a:off x="6857987" y="1201538"/>
            <a:ext cx="4165169" cy="3574269"/>
          </a:xfrm>
          <a:prstGeom prst="rect">
            <a:avLst/>
          </a:prstGeom>
          <a:blipFill>
            <a:blip r:embed="rId2" cstate="print"/>
            <a:stretch>
              <a:fillRect/>
            </a:stretch>
          </a:blipFill>
        </p:spPr>
        <p:txBody>
          <a:bodyPr wrap="square" lIns="0" tIns="0" rIns="0" bIns="0" rtlCol="0"/>
          <a:lstStyle/>
          <a:p>
            <a:pPr marL="0" indent="0" algn="ctr">
              <a:buNone/>
            </a:pPr>
            <a:endParaRPr lang="en-US" dirty="0"/>
          </a:p>
        </p:txBody>
      </p:sp>
      <p:sp>
        <p:nvSpPr>
          <p:cNvPr id="7" name="object 10">
            <a:extLst>
              <a:ext uri="{FF2B5EF4-FFF2-40B4-BE49-F238E27FC236}">
                <a16:creationId xmlns:a16="http://schemas.microsoft.com/office/drawing/2014/main" id="{99444100-13D9-0F2C-9AFC-4E2100325A18}"/>
              </a:ext>
            </a:extLst>
          </p:cNvPr>
          <p:cNvSpPr txBox="1"/>
          <p:nvPr/>
        </p:nvSpPr>
        <p:spPr>
          <a:xfrm>
            <a:off x="6969306" y="5144753"/>
            <a:ext cx="3942533" cy="409728"/>
          </a:xfrm>
          <a:prstGeom prst="rect">
            <a:avLst/>
          </a:prstGeom>
        </p:spPr>
        <p:txBody>
          <a:bodyPr vert="horz" wrap="square" lIns="0" tIns="24765" rIns="0" bIns="0" rtlCol="0">
            <a:spAutoFit/>
          </a:bodyPr>
          <a:lstStyle/>
          <a:p>
            <a:pPr marL="12700" marR="5080">
              <a:lnSpc>
                <a:spcPts val="1500"/>
              </a:lnSpc>
              <a:spcBef>
                <a:spcPts val="195"/>
              </a:spcBef>
            </a:pPr>
            <a:r>
              <a:rPr sz="1400" spc="-10" dirty="0">
                <a:solidFill>
                  <a:srgbClr val="006EC0"/>
                </a:solidFill>
                <a:latin typeface="Arial"/>
                <a:cs typeface="Arial"/>
              </a:rPr>
              <a:t>It</a:t>
            </a:r>
            <a:r>
              <a:rPr sz="1400" spc="150" dirty="0">
                <a:solidFill>
                  <a:srgbClr val="006EC0"/>
                </a:solidFill>
                <a:latin typeface="Arial"/>
                <a:cs typeface="Arial"/>
              </a:rPr>
              <a:t> </a:t>
            </a:r>
            <a:r>
              <a:rPr sz="1400" dirty="0">
                <a:solidFill>
                  <a:srgbClr val="006EC0"/>
                </a:solidFill>
                <a:latin typeface="Arial"/>
                <a:cs typeface="Arial"/>
              </a:rPr>
              <a:t>can</a:t>
            </a:r>
            <a:r>
              <a:rPr sz="1400" spc="125" dirty="0">
                <a:solidFill>
                  <a:srgbClr val="006EC0"/>
                </a:solidFill>
                <a:latin typeface="Arial"/>
                <a:cs typeface="Arial"/>
              </a:rPr>
              <a:t> </a:t>
            </a:r>
            <a:r>
              <a:rPr sz="1400" spc="-5" dirty="0">
                <a:solidFill>
                  <a:srgbClr val="006EC0"/>
                </a:solidFill>
                <a:latin typeface="Arial"/>
                <a:cs typeface="Arial"/>
              </a:rPr>
              <a:t>b</a:t>
            </a:r>
            <a:r>
              <a:rPr sz="1400" spc="-245" dirty="0">
                <a:solidFill>
                  <a:srgbClr val="006EC0"/>
                </a:solidFill>
                <a:latin typeface="Arial"/>
                <a:cs typeface="Arial"/>
              </a:rPr>
              <a:t> </a:t>
            </a:r>
            <a:r>
              <a:rPr sz="1400" spc="-5" dirty="0">
                <a:solidFill>
                  <a:srgbClr val="006EC0"/>
                </a:solidFill>
                <a:latin typeface="Arial"/>
                <a:cs typeface="Arial"/>
              </a:rPr>
              <a:t>e</a:t>
            </a:r>
            <a:r>
              <a:rPr sz="1400" spc="55" dirty="0">
                <a:solidFill>
                  <a:srgbClr val="006EC0"/>
                </a:solidFill>
                <a:latin typeface="Arial"/>
                <a:cs typeface="Arial"/>
              </a:rPr>
              <a:t> </a:t>
            </a:r>
            <a:r>
              <a:rPr sz="1400" dirty="0">
                <a:solidFill>
                  <a:srgbClr val="006EC0"/>
                </a:solidFill>
                <a:latin typeface="Arial"/>
                <a:cs typeface="Arial"/>
              </a:rPr>
              <a:t>har</a:t>
            </a:r>
            <a:r>
              <a:rPr sz="1400" spc="-195" dirty="0">
                <a:solidFill>
                  <a:srgbClr val="006EC0"/>
                </a:solidFill>
                <a:latin typeface="Arial"/>
                <a:cs typeface="Arial"/>
              </a:rPr>
              <a:t> </a:t>
            </a:r>
            <a:r>
              <a:rPr sz="1400" spc="-5" dirty="0">
                <a:solidFill>
                  <a:srgbClr val="006EC0"/>
                </a:solidFill>
                <a:latin typeface="Arial"/>
                <a:cs typeface="Arial"/>
              </a:rPr>
              <a:t>d</a:t>
            </a:r>
            <a:r>
              <a:rPr sz="1400" spc="135" dirty="0">
                <a:solidFill>
                  <a:srgbClr val="006EC0"/>
                </a:solidFill>
                <a:latin typeface="Arial"/>
                <a:cs typeface="Arial"/>
              </a:rPr>
              <a:t> </a:t>
            </a:r>
            <a:r>
              <a:rPr sz="1400" spc="-5" dirty="0">
                <a:solidFill>
                  <a:srgbClr val="006EC0"/>
                </a:solidFill>
                <a:latin typeface="Arial"/>
                <a:cs typeface="Arial"/>
              </a:rPr>
              <a:t>t</a:t>
            </a:r>
            <a:r>
              <a:rPr sz="1400" spc="-210" dirty="0">
                <a:solidFill>
                  <a:srgbClr val="006EC0"/>
                </a:solidFill>
                <a:latin typeface="Arial"/>
                <a:cs typeface="Arial"/>
              </a:rPr>
              <a:t> </a:t>
            </a:r>
            <a:r>
              <a:rPr sz="1400" spc="-5" dirty="0">
                <a:solidFill>
                  <a:srgbClr val="006EC0"/>
                </a:solidFill>
                <a:latin typeface="Arial"/>
                <a:cs typeface="Arial"/>
              </a:rPr>
              <a:t>o</a:t>
            </a:r>
            <a:r>
              <a:rPr sz="1400" spc="100" dirty="0">
                <a:solidFill>
                  <a:srgbClr val="006EC0"/>
                </a:solidFill>
                <a:latin typeface="Arial"/>
                <a:cs typeface="Arial"/>
              </a:rPr>
              <a:t> </a:t>
            </a:r>
            <a:r>
              <a:rPr sz="1400" spc="-5" dirty="0">
                <a:solidFill>
                  <a:srgbClr val="006EC0"/>
                </a:solidFill>
                <a:latin typeface="Arial"/>
                <a:cs typeface="Arial"/>
              </a:rPr>
              <a:t>m</a:t>
            </a:r>
            <a:r>
              <a:rPr sz="1400" spc="-204" dirty="0">
                <a:solidFill>
                  <a:srgbClr val="006EC0"/>
                </a:solidFill>
                <a:latin typeface="Arial"/>
                <a:cs typeface="Arial"/>
              </a:rPr>
              <a:t> </a:t>
            </a:r>
            <a:r>
              <a:rPr sz="1400" dirty="0">
                <a:solidFill>
                  <a:srgbClr val="006EC0"/>
                </a:solidFill>
                <a:latin typeface="Arial"/>
                <a:cs typeface="Arial"/>
              </a:rPr>
              <a:t>ake</a:t>
            </a:r>
            <a:r>
              <a:rPr sz="1400" spc="75" dirty="0">
                <a:solidFill>
                  <a:srgbClr val="006EC0"/>
                </a:solidFill>
                <a:latin typeface="Arial"/>
                <a:cs typeface="Arial"/>
              </a:rPr>
              <a:t> </a:t>
            </a:r>
            <a:r>
              <a:rPr sz="1400" spc="-5" dirty="0">
                <a:solidFill>
                  <a:srgbClr val="006EC0"/>
                </a:solidFill>
                <a:latin typeface="Arial"/>
                <a:cs typeface="Arial"/>
              </a:rPr>
              <a:t>sense</a:t>
            </a:r>
            <a:r>
              <a:rPr sz="1400" spc="100" dirty="0">
                <a:solidFill>
                  <a:srgbClr val="006EC0"/>
                </a:solidFill>
                <a:latin typeface="Arial"/>
                <a:cs typeface="Arial"/>
              </a:rPr>
              <a:t> </a:t>
            </a:r>
            <a:r>
              <a:rPr sz="1400" spc="-5" dirty="0">
                <a:solidFill>
                  <a:srgbClr val="006EC0"/>
                </a:solidFill>
                <a:latin typeface="Arial"/>
                <a:cs typeface="Arial"/>
              </a:rPr>
              <a:t>o</a:t>
            </a:r>
            <a:r>
              <a:rPr sz="1400" spc="-220" dirty="0">
                <a:solidFill>
                  <a:srgbClr val="006EC0"/>
                </a:solidFill>
                <a:latin typeface="Arial"/>
                <a:cs typeface="Arial"/>
              </a:rPr>
              <a:t> </a:t>
            </a:r>
            <a:r>
              <a:rPr sz="1400" spc="-5" dirty="0">
                <a:solidFill>
                  <a:srgbClr val="006EC0"/>
                </a:solidFill>
                <a:latin typeface="Arial"/>
                <a:cs typeface="Arial"/>
              </a:rPr>
              <a:t>f</a:t>
            </a:r>
            <a:r>
              <a:rPr sz="1400" spc="100" dirty="0">
                <a:solidFill>
                  <a:srgbClr val="006EC0"/>
                </a:solidFill>
                <a:latin typeface="Arial"/>
                <a:cs typeface="Arial"/>
              </a:rPr>
              <a:t> </a:t>
            </a:r>
            <a:r>
              <a:rPr sz="1400" spc="-5" dirty="0">
                <a:solidFill>
                  <a:srgbClr val="006EC0"/>
                </a:solidFill>
                <a:latin typeface="Arial"/>
                <a:cs typeface="Arial"/>
              </a:rPr>
              <a:t>t</a:t>
            </a:r>
            <a:r>
              <a:rPr sz="1400" spc="-215" dirty="0">
                <a:solidFill>
                  <a:srgbClr val="006EC0"/>
                </a:solidFill>
                <a:latin typeface="Arial"/>
                <a:cs typeface="Arial"/>
              </a:rPr>
              <a:t> </a:t>
            </a:r>
            <a:r>
              <a:rPr sz="1400" dirty="0">
                <a:solidFill>
                  <a:srgbClr val="006EC0"/>
                </a:solidFill>
                <a:latin typeface="Arial"/>
                <a:cs typeface="Arial"/>
              </a:rPr>
              <a:t>he</a:t>
            </a:r>
            <a:r>
              <a:rPr sz="1400" spc="75" dirty="0">
                <a:solidFill>
                  <a:srgbClr val="006EC0"/>
                </a:solidFill>
                <a:latin typeface="Arial"/>
                <a:cs typeface="Arial"/>
              </a:rPr>
              <a:t> </a:t>
            </a:r>
            <a:r>
              <a:rPr sz="1400" spc="-10" dirty="0">
                <a:solidFill>
                  <a:srgbClr val="006EC0"/>
                </a:solidFill>
                <a:latin typeface="Arial"/>
                <a:cs typeface="Arial"/>
              </a:rPr>
              <a:t>sy</a:t>
            </a:r>
            <a:r>
              <a:rPr sz="1400" spc="-245" dirty="0">
                <a:solidFill>
                  <a:srgbClr val="006EC0"/>
                </a:solidFill>
                <a:latin typeface="Arial"/>
                <a:cs typeface="Arial"/>
              </a:rPr>
              <a:t> </a:t>
            </a:r>
            <a:r>
              <a:rPr sz="1400" spc="-10" dirty="0">
                <a:solidFill>
                  <a:srgbClr val="006EC0"/>
                </a:solidFill>
                <a:latin typeface="Arial"/>
                <a:cs typeface="Arial"/>
              </a:rPr>
              <a:t>st</a:t>
            </a:r>
            <a:r>
              <a:rPr sz="1400" spc="-245" dirty="0">
                <a:solidFill>
                  <a:srgbClr val="006EC0"/>
                </a:solidFill>
                <a:latin typeface="Arial"/>
                <a:cs typeface="Arial"/>
              </a:rPr>
              <a:t> </a:t>
            </a:r>
            <a:r>
              <a:rPr sz="1400" spc="-10" dirty="0">
                <a:solidFill>
                  <a:srgbClr val="006EC0"/>
                </a:solidFill>
                <a:latin typeface="Arial"/>
                <a:cs typeface="Arial"/>
              </a:rPr>
              <a:t>em</a:t>
            </a:r>
            <a:r>
              <a:rPr sz="1400" spc="175" dirty="0">
                <a:solidFill>
                  <a:srgbClr val="006EC0"/>
                </a:solidFill>
                <a:latin typeface="Arial"/>
                <a:cs typeface="Arial"/>
              </a:rPr>
              <a:t> </a:t>
            </a:r>
            <a:r>
              <a:rPr sz="1400" spc="-5" dirty="0">
                <a:solidFill>
                  <a:srgbClr val="006EC0"/>
                </a:solidFill>
                <a:latin typeface="Arial"/>
                <a:cs typeface="Arial"/>
              </a:rPr>
              <a:t>–  it</a:t>
            </a:r>
            <a:r>
              <a:rPr sz="1400" spc="-170" dirty="0">
                <a:solidFill>
                  <a:srgbClr val="006EC0"/>
                </a:solidFill>
                <a:latin typeface="Arial"/>
                <a:cs typeface="Arial"/>
              </a:rPr>
              <a:t> </a:t>
            </a:r>
            <a:r>
              <a:rPr sz="1400" spc="-45" dirty="0">
                <a:solidFill>
                  <a:srgbClr val="006EC0"/>
                </a:solidFill>
                <a:latin typeface="Arial"/>
                <a:cs typeface="Arial"/>
              </a:rPr>
              <a:t>’s</a:t>
            </a:r>
            <a:r>
              <a:rPr sz="1400" spc="25" dirty="0">
                <a:solidFill>
                  <a:srgbClr val="006EC0"/>
                </a:solidFill>
                <a:latin typeface="Arial"/>
                <a:cs typeface="Arial"/>
              </a:rPr>
              <a:t> </a:t>
            </a:r>
            <a:r>
              <a:rPr sz="1400" spc="-10" dirty="0">
                <a:solidFill>
                  <a:srgbClr val="006EC0"/>
                </a:solidFill>
                <a:latin typeface="Arial"/>
                <a:cs typeface="Arial"/>
              </a:rPr>
              <a:t>so</a:t>
            </a:r>
            <a:r>
              <a:rPr sz="1400" spc="114" dirty="0">
                <a:solidFill>
                  <a:srgbClr val="006EC0"/>
                </a:solidFill>
                <a:latin typeface="Arial"/>
                <a:cs typeface="Arial"/>
              </a:rPr>
              <a:t> </a:t>
            </a:r>
            <a:r>
              <a:rPr sz="1400" spc="35" dirty="0">
                <a:solidFill>
                  <a:srgbClr val="006EC0"/>
                </a:solidFill>
                <a:latin typeface="Arial"/>
                <a:cs typeface="Arial"/>
              </a:rPr>
              <a:t>com</a:t>
            </a:r>
            <a:r>
              <a:rPr sz="1400" spc="-145" dirty="0">
                <a:solidFill>
                  <a:srgbClr val="006EC0"/>
                </a:solidFill>
                <a:latin typeface="Arial"/>
                <a:cs typeface="Arial"/>
              </a:rPr>
              <a:t> </a:t>
            </a:r>
            <a:r>
              <a:rPr sz="1400" spc="-5" dirty="0">
                <a:solidFill>
                  <a:srgbClr val="006EC0"/>
                </a:solidFill>
                <a:latin typeface="Arial"/>
                <a:cs typeface="Arial"/>
              </a:rPr>
              <a:t>p</a:t>
            </a:r>
            <a:r>
              <a:rPr sz="1400" spc="-245" dirty="0">
                <a:solidFill>
                  <a:srgbClr val="006EC0"/>
                </a:solidFill>
                <a:latin typeface="Arial"/>
                <a:cs typeface="Arial"/>
              </a:rPr>
              <a:t> </a:t>
            </a:r>
            <a:r>
              <a:rPr sz="1400" spc="-5" dirty="0">
                <a:solidFill>
                  <a:srgbClr val="006EC0"/>
                </a:solidFill>
                <a:latin typeface="Arial"/>
                <a:cs typeface="Arial"/>
              </a:rPr>
              <a:t>lex</a:t>
            </a:r>
            <a:r>
              <a:rPr sz="1400" spc="114" dirty="0">
                <a:solidFill>
                  <a:srgbClr val="006EC0"/>
                </a:solidFill>
                <a:latin typeface="Arial"/>
                <a:cs typeface="Arial"/>
              </a:rPr>
              <a:t> </a:t>
            </a:r>
            <a:r>
              <a:rPr sz="1400" dirty="0">
                <a:solidFill>
                  <a:srgbClr val="006EC0"/>
                </a:solidFill>
                <a:latin typeface="Arial"/>
                <a:cs typeface="Arial"/>
              </a:rPr>
              <a:t>and</a:t>
            </a:r>
            <a:r>
              <a:rPr sz="1400" spc="185" dirty="0">
                <a:solidFill>
                  <a:srgbClr val="006EC0"/>
                </a:solidFill>
                <a:latin typeface="Arial"/>
                <a:cs typeface="Arial"/>
              </a:rPr>
              <a:t> </a:t>
            </a:r>
            <a:r>
              <a:rPr sz="1400" spc="5" dirty="0">
                <a:solidFill>
                  <a:srgbClr val="006EC0"/>
                </a:solidFill>
                <a:latin typeface="Arial"/>
                <a:cs typeface="Arial"/>
              </a:rPr>
              <a:t>variab</a:t>
            </a:r>
            <a:r>
              <a:rPr sz="1400" spc="-185" dirty="0">
                <a:solidFill>
                  <a:srgbClr val="006EC0"/>
                </a:solidFill>
                <a:latin typeface="Arial"/>
                <a:cs typeface="Arial"/>
              </a:rPr>
              <a:t> </a:t>
            </a:r>
            <a:r>
              <a:rPr sz="1400" spc="-5" dirty="0">
                <a:solidFill>
                  <a:srgbClr val="006EC0"/>
                </a:solidFill>
                <a:latin typeface="Arial"/>
                <a:cs typeface="Arial"/>
              </a:rPr>
              <a:t>le</a:t>
            </a:r>
            <a:r>
              <a:rPr sz="1400" spc="50" dirty="0">
                <a:solidFill>
                  <a:srgbClr val="006EC0"/>
                </a:solidFill>
                <a:latin typeface="Arial"/>
                <a:cs typeface="Arial"/>
              </a:rPr>
              <a:t> </a:t>
            </a:r>
            <a:r>
              <a:rPr sz="1400" spc="-5" dirty="0">
                <a:solidFill>
                  <a:srgbClr val="006EC0"/>
                </a:solidFill>
                <a:latin typeface="Arial"/>
                <a:cs typeface="Arial"/>
              </a:rPr>
              <a:t>r</a:t>
            </a:r>
            <a:r>
              <a:rPr sz="1400" spc="-229" dirty="0">
                <a:solidFill>
                  <a:srgbClr val="006EC0"/>
                </a:solidFill>
                <a:latin typeface="Arial"/>
                <a:cs typeface="Arial"/>
              </a:rPr>
              <a:t> </a:t>
            </a:r>
            <a:r>
              <a:rPr sz="1400" spc="-5" dirty="0">
                <a:solidFill>
                  <a:srgbClr val="006EC0"/>
                </a:solidFill>
                <a:latin typeface="Arial"/>
                <a:cs typeface="Arial"/>
              </a:rPr>
              <a:t>eg</a:t>
            </a:r>
            <a:r>
              <a:rPr sz="1400" spc="-229" dirty="0">
                <a:solidFill>
                  <a:srgbClr val="006EC0"/>
                </a:solidFill>
                <a:latin typeface="Arial"/>
                <a:cs typeface="Arial"/>
              </a:rPr>
              <a:t> </a:t>
            </a:r>
            <a:r>
              <a:rPr sz="1400" dirty="0">
                <a:solidFill>
                  <a:srgbClr val="006EC0"/>
                </a:solidFill>
                <a:latin typeface="Arial"/>
                <a:cs typeface="Arial"/>
              </a:rPr>
              <a:t>ion</a:t>
            </a:r>
            <a:r>
              <a:rPr sz="1400" spc="140" dirty="0">
                <a:solidFill>
                  <a:srgbClr val="006EC0"/>
                </a:solidFill>
                <a:latin typeface="Arial"/>
                <a:cs typeface="Arial"/>
              </a:rPr>
              <a:t> </a:t>
            </a:r>
            <a:r>
              <a:rPr sz="1400" spc="-5" dirty="0">
                <a:solidFill>
                  <a:srgbClr val="006EC0"/>
                </a:solidFill>
                <a:latin typeface="Arial"/>
                <a:cs typeface="Arial"/>
              </a:rPr>
              <a:t>t</a:t>
            </a:r>
            <a:r>
              <a:rPr sz="1400" spc="-195" dirty="0">
                <a:solidFill>
                  <a:srgbClr val="006EC0"/>
                </a:solidFill>
                <a:latin typeface="Arial"/>
                <a:cs typeface="Arial"/>
              </a:rPr>
              <a:t> </a:t>
            </a:r>
            <a:r>
              <a:rPr sz="1400" spc="-5" dirty="0">
                <a:solidFill>
                  <a:srgbClr val="006EC0"/>
                </a:solidFill>
                <a:latin typeface="Arial"/>
                <a:cs typeface="Arial"/>
              </a:rPr>
              <a:t>o</a:t>
            </a:r>
            <a:r>
              <a:rPr sz="1400" spc="130" dirty="0">
                <a:solidFill>
                  <a:srgbClr val="006EC0"/>
                </a:solidFill>
                <a:latin typeface="Arial"/>
                <a:cs typeface="Arial"/>
              </a:rPr>
              <a:t> </a:t>
            </a:r>
            <a:r>
              <a:rPr sz="1400" dirty="0">
                <a:solidFill>
                  <a:srgbClr val="006EC0"/>
                </a:solidFill>
                <a:latin typeface="Arial"/>
                <a:cs typeface="Arial"/>
              </a:rPr>
              <a:t>reg</a:t>
            </a:r>
            <a:r>
              <a:rPr sz="1400" spc="-195" dirty="0">
                <a:solidFill>
                  <a:srgbClr val="006EC0"/>
                </a:solidFill>
                <a:latin typeface="Arial"/>
                <a:cs typeface="Arial"/>
              </a:rPr>
              <a:t> </a:t>
            </a:r>
            <a:r>
              <a:rPr sz="1400" spc="5" dirty="0">
                <a:solidFill>
                  <a:srgbClr val="006EC0"/>
                </a:solidFill>
                <a:latin typeface="Arial"/>
                <a:cs typeface="Arial"/>
              </a:rPr>
              <a:t>ion</a:t>
            </a:r>
            <a:endParaRPr sz="1400" dirty="0">
              <a:latin typeface="Arial"/>
              <a:cs typeface="Arial"/>
            </a:endParaRPr>
          </a:p>
        </p:txBody>
      </p:sp>
    </p:spTree>
    <p:extLst>
      <p:ext uri="{BB962C8B-B14F-4D97-AF65-F5344CB8AC3E}">
        <p14:creationId xmlns:p14="http://schemas.microsoft.com/office/powerpoint/2010/main" val="4073743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a:t>Who Workforce Boards Touch</a:t>
            </a:r>
          </a:p>
        </p:txBody>
      </p:sp>
      <p:sp>
        <p:nvSpPr>
          <p:cNvPr id="6" name="Rectangle 5">
            <a:extLst>
              <a:ext uri="{FF2B5EF4-FFF2-40B4-BE49-F238E27FC236}">
                <a16:creationId xmlns:a16="http://schemas.microsoft.com/office/drawing/2014/main" id="{004632A0-BEE8-66A0-ED6F-E8C05D5A29D5}"/>
              </a:ext>
            </a:extLst>
          </p:cNvPr>
          <p:cNvSpPr/>
          <p:nvPr/>
        </p:nvSpPr>
        <p:spPr>
          <a:xfrm>
            <a:off x="1600200" y="1502777"/>
            <a:ext cx="8991600" cy="457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A8DF087-1457-F291-7C08-086658A3B81E}"/>
              </a:ext>
            </a:extLst>
          </p:cNvPr>
          <p:cNvSpPr/>
          <p:nvPr/>
        </p:nvSpPr>
        <p:spPr>
          <a:xfrm>
            <a:off x="1714500" y="1639937"/>
            <a:ext cx="8763000" cy="4297680"/>
          </a:xfrm>
          <a:prstGeom prst="rect">
            <a:avLst/>
          </a:prstGeom>
          <a:solidFill>
            <a:srgbClr val="2E84C7"/>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B162AC2-C5E1-DFC8-B615-187C56472E9D}"/>
              </a:ext>
            </a:extLst>
          </p:cNvPr>
          <p:cNvSpPr/>
          <p:nvPr/>
        </p:nvSpPr>
        <p:spPr>
          <a:xfrm>
            <a:off x="1880259" y="1935540"/>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696E1DC-D3B4-BCCD-E06E-5C78BB1BB043}"/>
              </a:ext>
            </a:extLst>
          </p:cNvPr>
          <p:cNvSpPr txBox="1"/>
          <p:nvPr/>
        </p:nvSpPr>
        <p:spPr>
          <a:xfrm>
            <a:off x="5987269" y="3947300"/>
            <a:ext cx="2268617" cy="1015663"/>
          </a:xfrm>
          <a:prstGeom prst="rect">
            <a:avLst/>
          </a:prstGeom>
        </p:spPr>
        <p:txBody>
          <a:bodyPr vert="horz" wrap="square" lIns="91440" tIns="45720" rIns="91440" bIns="45720" rtlCol="0" anchor="ctr">
            <a:spAutoFit/>
          </a:bodyPr>
          <a:lstStyle/>
          <a:p>
            <a:pPr algn="ctr"/>
            <a:r>
              <a:rPr lang="en-US" sz="2000" b="1" dirty="0">
                <a:solidFill>
                  <a:schemeClr val="bg1"/>
                </a:solidFill>
              </a:rPr>
              <a:t>Youth received career counseling and mentoring</a:t>
            </a:r>
          </a:p>
        </p:txBody>
      </p:sp>
      <p:sp>
        <p:nvSpPr>
          <p:cNvPr id="10" name="Oval 9">
            <a:extLst>
              <a:ext uri="{FF2B5EF4-FFF2-40B4-BE49-F238E27FC236}">
                <a16:creationId xmlns:a16="http://schemas.microsoft.com/office/drawing/2014/main" id="{59C7CB1B-2BA4-53F0-DD97-7334CD0FF2DD}"/>
              </a:ext>
            </a:extLst>
          </p:cNvPr>
          <p:cNvSpPr/>
          <p:nvPr/>
        </p:nvSpPr>
        <p:spPr>
          <a:xfrm>
            <a:off x="3988867" y="1934759"/>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8F6A35D-A471-0920-B3E7-4A79F9D4FF42}"/>
              </a:ext>
            </a:extLst>
          </p:cNvPr>
          <p:cNvSpPr/>
          <p:nvPr/>
        </p:nvSpPr>
        <p:spPr>
          <a:xfrm>
            <a:off x="6216062" y="1934759"/>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729C676-9C00-A82B-C265-0C6328FA191B}"/>
              </a:ext>
            </a:extLst>
          </p:cNvPr>
          <p:cNvSpPr/>
          <p:nvPr/>
        </p:nvSpPr>
        <p:spPr>
          <a:xfrm>
            <a:off x="8440614" y="1959977"/>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9F29DE8-3BC6-7580-C349-59BFCD3473B2}"/>
              </a:ext>
            </a:extLst>
          </p:cNvPr>
          <p:cNvSpPr txBox="1"/>
          <p:nvPr/>
        </p:nvSpPr>
        <p:spPr>
          <a:xfrm>
            <a:off x="1817179" y="3947299"/>
            <a:ext cx="1946053" cy="1323439"/>
          </a:xfrm>
          <a:prstGeom prst="rect">
            <a:avLst/>
          </a:prstGeom>
        </p:spPr>
        <p:txBody>
          <a:bodyPr vert="horz" wrap="square" lIns="91440" tIns="45720" rIns="91440" bIns="45720" rtlCol="0" anchor="ctr">
            <a:spAutoFit/>
          </a:bodyPr>
          <a:lstStyle/>
          <a:p>
            <a:pPr algn="ctr"/>
            <a:r>
              <a:rPr lang="en-US" sz="2000" b="1" dirty="0">
                <a:solidFill>
                  <a:schemeClr val="bg1"/>
                </a:solidFill>
              </a:rPr>
              <a:t>American workers will touch our system</a:t>
            </a:r>
          </a:p>
        </p:txBody>
      </p:sp>
      <p:sp>
        <p:nvSpPr>
          <p:cNvPr id="14" name="TextBox 13">
            <a:extLst>
              <a:ext uri="{FF2B5EF4-FFF2-40B4-BE49-F238E27FC236}">
                <a16:creationId xmlns:a16="http://schemas.microsoft.com/office/drawing/2014/main" id="{D6B5E4CD-1439-31E8-642C-E4DDD85B3449}"/>
              </a:ext>
            </a:extLst>
          </p:cNvPr>
          <p:cNvSpPr txBox="1"/>
          <p:nvPr/>
        </p:nvSpPr>
        <p:spPr>
          <a:xfrm>
            <a:off x="1640110" y="2532116"/>
            <a:ext cx="2300192" cy="646331"/>
          </a:xfrm>
          <a:prstGeom prst="rect">
            <a:avLst/>
          </a:prstGeom>
        </p:spPr>
        <p:txBody>
          <a:bodyPr vert="horz" wrap="square" lIns="91440" tIns="45720" rIns="91440" bIns="45720" rtlCol="0" anchor="ctr">
            <a:spAutoFit/>
          </a:bodyPr>
          <a:lstStyle/>
          <a:p>
            <a:pPr algn="ctr"/>
            <a:r>
              <a:rPr lang="en-US" sz="3600" b="1" dirty="0">
                <a:solidFill>
                  <a:srgbClr val="C00000"/>
                </a:solidFill>
              </a:rPr>
              <a:t>1</a:t>
            </a:r>
            <a:r>
              <a:rPr lang="en-US" sz="1600" b="1" dirty="0">
                <a:solidFill>
                  <a:srgbClr val="C00000"/>
                </a:solidFill>
              </a:rPr>
              <a:t> </a:t>
            </a:r>
            <a:r>
              <a:rPr lang="en-US" sz="3600" b="1" dirty="0">
                <a:solidFill>
                  <a:srgbClr val="C00000"/>
                </a:solidFill>
              </a:rPr>
              <a:t>in</a:t>
            </a:r>
            <a:r>
              <a:rPr lang="en-US" sz="1600" b="1" dirty="0">
                <a:solidFill>
                  <a:srgbClr val="C00000"/>
                </a:solidFill>
              </a:rPr>
              <a:t> </a:t>
            </a:r>
            <a:r>
              <a:rPr lang="en-US" sz="3600" b="1" dirty="0">
                <a:solidFill>
                  <a:srgbClr val="C00000"/>
                </a:solidFill>
              </a:rPr>
              <a:t>12</a:t>
            </a:r>
          </a:p>
        </p:txBody>
      </p:sp>
      <p:sp>
        <p:nvSpPr>
          <p:cNvPr id="15" name="TextBox 14">
            <a:extLst>
              <a:ext uri="{FF2B5EF4-FFF2-40B4-BE49-F238E27FC236}">
                <a16:creationId xmlns:a16="http://schemas.microsoft.com/office/drawing/2014/main" id="{E371D037-59A2-3008-F805-071934F715CE}"/>
              </a:ext>
            </a:extLst>
          </p:cNvPr>
          <p:cNvSpPr txBox="1"/>
          <p:nvPr/>
        </p:nvSpPr>
        <p:spPr>
          <a:xfrm>
            <a:off x="4000501" y="3947300"/>
            <a:ext cx="1828800" cy="1323439"/>
          </a:xfrm>
          <a:prstGeom prst="rect">
            <a:avLst/>
          </a:prstGeom>
        </p:spPr>
        <p:txBody>
          <a:bodyPr vert="horz" wrap="square" lIns="91440" tIns="45720" rIns="91440" bIns="45720" rtlCol="0" anchor="ctr">
            <a:spAutoFit/>
          </a:bodyPr>
          <a:lstStyle/>
          <a:p>
            <a:pPr algn="ctr"/>
            <a:r>
              <a:rPr lang="en-US" sz="2000" b="1" dirty="0">
                <a:solidFill>
                  <a:schemeClr val="bg1"/>
                </a:solidFill>
              </a:rPr>
              <a:t>People received personalized services</a:t>
            </a:r>
          </a:p>
        </p:txBody>
      </p:sp>
      <p:sp>
        <p:nvSpPr>
          <p:cNvPr id="16" name="TextBox 15">
            <a:extLst>
              <a:ext uri="{FF2B5EF4-FFF2-40B4-BE49-F238E27FC236}">
                <a16:creationId xmlns:a16="http://schemas.microsoft.com/office/drawing/2014/main" id="{E5CFDCE2-DEB4-F5A6-3732-9C4F9B0D4654}"/>
              </a:ext>
            </a:extLst>
          </p:cNvPr>
          <p:cNvSpPr txBox="1"/>
          <p:nvPr/>
        </p:nvSpPr>
        <p:spPr>
          <a:xfrm>
            <a:off x="4000501" y="2532116"/>
            <a:ext cx="2809779" cy="646331"/>
          </a:xfrm>
          <a:prstGeom prst="rect">
            <a:avLst/>
          </a:prstGeom>
        </p:spPr>
        <p:txBody>
          <a:bodyPr vert="horz" wrap="square" lIns="91440" tIns="45720" rIns="91440" bIns="45720" rtlCol="0" anchor="ctr">
            <a:spAutoFit/>
          </a:bodyPr>
          <a:lstStyle/>
          <a:p>
            <a:r>
              <a:rPr lang="en-US" sz="3600" b="1" dirty="0">
                <a:solidFill>
                  <a:srgbClr val="C00000"/>
                </a:solidFill>
              </a:rPr>
              <a:t>1.2</a:t>
            </a:r>
            <a:r>
              <a:rPr lang="en-US" sz="1600" b="1" dirty="0">
                <a:solidFill>
                  <a:srgbClr val="C00000"/>
                </a:solidFill>
              </a:rPr>
              <a:t> </a:t>
            </a:r>
            <a:r>
              <a:rPr lang="en-US" sz="3600" b="1" dirty="0">
                <a:solidFill>
                  <a:srgbClr val="C00000"/>
                </a:solidFill>
              </a:rPr>
              <a:t>mil</a:t>
            </a:r>
            <a:r>
              <a:rPr lang="en-US" sz="900" b="1" dirty="0">
                <a:solidFill>
                  <a:srgbClr val="C00000"/>
                </a:solidFill>
              </a:rPr>
              <a:t> </a:t>
            </a:r>
            <a:r>
              <a:rPr lang="en-US" sz="3600" b="1" dirty="0">
                <a:solidFill>
                  <a:srgbClr val="C00000"/>
                </a:solidFill>
              </a:rPr>
              <a:t>+</a:t>
            </a:r>
          </a:p>
        </p:txBody>
      </p:sp>
      <p:sp>
        <p:nvSpPr>
          <p:cNvPr id="17" name="TextBox 16">
            <a:extLst>
              <a:ext uri="{FF2B5EF4-FFF2-40B4-BE49-F238E27FC236}">
                <a16:creationId xmlns:a16="http://schemas.microsoft.com/office/drawing/2014/main" id="{C5F13954-882D-1B0F-BE0D-8F3FF8616EF1}"/>
              </a:ext>
            </a:extLst>
          </p:cNvPr>
          <p:cNvSpPr txBox="1"/>
          <p:nvPr/>
        </p:nvSpPr>
        <p:spPr>
          <a:xfrm>
            <a:off x="6329127" y="2521478"/>
            <a:ext cx="1755741" cy="646331"/>
          </a:xfrm>
          <a:prstGeom prst="rect">
            <a:avLst/>
          </a:prstGeom>
        </p:spPr>
        <p:txBody>
          <a:bodyPr vert="horz" wrap="square" lIns="91440" tIns="45720" rIns="91440" bIns="45720" rtlCol="0" anchor="ctr">
            <a:spAutoFit/>
          </a:bodyPr>
          <a:lstStyle/>
          <a:p>
            <a:r>
              <a:rPr lang="en-US" sz="3600" b="1" dirty="0">
                <a:solidFill>
                  <a:srgbClr val="C00000"/>
                </a:solidFill>
              </a:rPr>
              <a:t>95,000</a:t>
            </a:r>
          </a:p>
        </p:txBody>
      </p:sp>
      <p:sp>
        <p:nvSpPr>
          <p:cNvPr id="18" name="TextBox 17">
            <a:extLst>
              <a:ext uri="{FF2B5EF4-FFF2-40B4-BE49-F238E27FC236}">
                <a16:creationId xmlns:a16="http://schemas.microsoft.com/office/drawing/2014/main" id="{34606792-754D-5C73-1CF4-A64246D2231B}"/>
              </a:ext>
            </a:extLst>
          </p:cNvPr>
          <p:cNvSpPr txBox="1"/>
          <p:nvPr/>
        </p:nvSpPr>
        <p:spPr>
          <a:xfrm>
            <a:off x="8846439" y="2532115"/>
            <a:ext cx="1562100" cy="646331"/>
          </a:xfrm>
          <a:prstGeom prst="rect">
            <a:avLst/>
          </a:prstGeom>
        </p:spPr>
        <p:txBody>
          <a:bodyPr vert="horz" wrap="square" lIns="91440" tIns="45720" rIns="91440" bIns="45720" rtlCol="0" anchor="ctr">
            <a:spAutoFit/>
          </a:bodyPr>
          <a:lstStyle/>
          <a:p>
            <a:r>
              <a:rPr lang="en-US" sz="3600" b="1" dirty="0">
                <a:solidFill>
                  <a:srgbClr val="C00000"/>
                </a:solidFill>
              </a:rPr>
              <a:t>72%</a:t>
            </a:r>
          </a:p>
        </p:txBody>
      </p:sp>
      <p:sp>
        <p:nvSpPr>
          <p:cNvPr id="19" name="TextBox 18">
            <a:extLst>
              <a:ext uri="{FF2B5EF4-FFF2-40B4-BE49-F238E27FC236}">
                <a16:creationId xmlns:a16="http://schemas.microsoft.com/office/drawing/2014/main" id="{4964205D-BB41-CB8E-4968-F5964085C948}"/>
              </a:ext>
            </a:extLst>
          </p:cNvPr>
          <p:cNvSpPr txBox="1"/>
          <p:nvPr/>
        </p:nvSpPr>
        <p:spPr>
          <a:xfrm>
            <a:off x="8293081" y="3947300"/>
            <a:ext cx="2092028" cy="1323439"/>
          </a:xfrm>
          <a:prstGeom prst="rect">
            <a:avLst/>
          </a:prstGeom>
        </p:spPr>
        <p:txBody>
          <a:bodyPr vert="horz" wrap="square" lIns="91440" tIns="45720" rIns="91440" bIns="45720" rtlCol="0" anchor="ctr">
            <a:spAutoFit/>
          </a:bodyPr>
          <a:lstStyle/>
          <a:p>
            <a:pPr algn="ctr"/>
            <a:r>
              <a:rPr lang="en-US" sz="2000" b="1" dirty="0">
                <a:solidFill>
                  <a:schemeClr val="bg1"/>
                </a:solidFill>
              </a:rPr>
              <a:t>of job seekers we work with will be employed within 6 months</a:t>
            </a:r>
          </a:p>
        </p:txBody>
      </p:sp>
    </p:spTree>
    <p:extLst>
      <p:ext uri="{BB962C8B-B14F-4D97-AF65-F5344CB8AC3E}">
        <p14:creationId xmlns:p14="http://schemas.microsoft.com/office/powerpoint/2010/main" val="3540547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What is a Workforce Board?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60718"/>
            <a:ext cx="10515600" cy="4614440"/>
          </a:xfrm>
        </p:spPr>
        <p:txBody>
          <a:bodyPr/>
          <a:lstStyle/>
          <a:p>
            <a:r>
              <a:rPr lang="en-US" sz="1800" dirty="0">
                <a:ea typeface="Tw Cen MT" charset="0"/>
                <a:cs typeface="Tw Cen MT" charset="0"/>
              </a:rPr>
              <a:t>There are two types of workforce development boards (WDB): state boards and local boards.</a:t>
            </a:r>
          </a:p>
          <a:p>
            <a:r>
              <a:rPr lang="en-US" sz="1800" spc="-5" dirty="0">
                <a:cs typeface="Verdana"/>
              </a:rPr>
              <a:t>The state WDB, appointed by the Governor, makes state workforce policy and ensures compliance with Federal mandates.</a:t>
            </a:r>
          </a:p>
          <a:p>
            <a:r>
              <a:rPr lang="en-US" sz="1800" spc="-5" dirty="0">
                <a:cs typeface="Verdana"/>
              </a:rPr>
              <a:t>A local WDB makes workforce policy for its region and oversees local American Job Centers (one-stop centers) that provide training and employment services.</a:t>
            </a:r>
          </a:p>
          <a:p>
            <a:r>
              <a:rPr lang="en-US" sz="1800" spc="-5" dirty="0">
                <a:cs typeface="Verdana"/>
              </a:rPr>
              <a:t>Board members represent employers, unions, community-based service providers, educational institutions, and government economic development agencies.</a:t>
            </a:r>
          </a:p>
          <a:p>
            <a:r>
              <a:rPr lang="en-US" sz="1800" spc="-5" dirty="0">
                <a:cs typeface="Verdana"/>
              </a:rPr>
              <a:t>Local WDBs make decisions, including who should get priority for service, how much money is available for training, and what schools or other entities are qualified to receive funding for training.</a:t>
            </a:r>
          </a:p>
          <a:p>
            <a:r>
              <a:rPr lang="en-US" sz="1800" spc="-5" dirty="0">
                <a:cs typeface="Verdana"/>
              </a:rPr>
              <a:t>Chairperson and 51% of members must come from the private sector (a key issue advanced by the National Association Workforce Board).</a:t>
            </a:r>
          </a:p>
          <a:p>
            <a:r>
              <a:rPr lang="en-US" sz="1800" spc="-5" dirty="0">
                <a:cs typeface="Verdana"/>
              </a:rPr>
              <a:t>Local boards have 19 members.</a:t>
            </a:r>
          </a:p>
          <a:p>
            <a:pPr lvl="1"/>
            <a:endParaRPr lang="en-US" dirty="0">
              <a:latin typeface="Tw Cen MT" charset="0"/>
              <a:ea typeface="Tw Cen MT" charset="0"/>
              <a:cs typeface="Tw Cen MT" charset="0"/>
            </a:endParaRPr>
          </a:p>
          <a:p>
            <a:endParaRPr lang="en-US" sz="2400" dirty="0">
              <a:cs typeface="Verdana"/>
            </a:endParaRPr>
          </a:p>
          <a:p>
            <a:endParaRPr lang="en-US" sz="2400" spc="-5" dirty="0">
              <a:cs typeface="Verdana"/>
            </a:endParaRPr>
          </a:p>
          <a:p>
            <a:endParaRPr lang="en-US" sz="2400" dirty="0">
              <a:ea typeface="Tw Cen MT" charset="0"/>
              <a:cs typeface="Tw Cen MT" charset="0"/>
            </a:endParaRPr>
          </a:p>
          <a:p>
            <a:endParaRPr lang="en-US" dirty="0"/>
          </a:p>
        </p:txBody>
      </p:sp>
    </p:spTree>
    <p:extLst>
      <p:ext uri="{BB962C8B-B14F-4D97-AF65-F5344CB8AC3E}">
        <p14:creationId xmlns:p14="http://schemas.microsoft.com/office/powerpoint/2010/main" val="300151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What is a Workforce Board?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60718"/>
            <a:ext cx="10515600" cy="4614440"/>
          </a:xfrm>
        </p:spPr>
        <p:txBody>
          <a:bodyPr/>
          <a:lstStyle/>
          <a:p>
            <a:r>
              <a:rPr lang="en-US" sz="1800" dirty="0">
                <a:ea typeface="Tw Cen MT" charset="0"/>
                <a:cs typeface="Tw Cen MT" charset="0"/>
              </a:rPr>
              <a:t>This is where employers and employer associations can have the most input.</a:t>
            </a:r>
          </a:p>
          <a:p>
            <a:r>
              <a:rPr lang="en-US" sz="1800" spc="-5" dirty="0">
                <a:cs typeface="Verdana"/>
              </a:rPr>
              <a:t>Have labor market data as a core part of their data tools.</a:t>
            </a:r>
          </a:p>
          <a:p>
            <a:r>
              <a:rPr lang="en-US" sz="1800" spc="-5" dirty="0">
                <a:cs typeface="Verdana"/>
              </a:rPr>
              <a:t>Provides analysis for businesses at free or competitive rates to help target recruitment and identify “market” wage rates.</a:t>
            </a:r>
          </a:p>
          <a:p>
            <a:r>
              <a:rPr lang="en-US" sz="1800" spc="-5" dirty="0">
                <a:cs typeface="Verdana"/>
              </a:rPr>
              <a:t>Charged with convening and working with the education system to design career pathways that relate to in-demand occupations and skills aligned with industry.</a:t>
            </a:r>
          </a:p>
          <a:p>
            <a:r>
              <a:rPr lang="en-US" sz="1800" spc="-5" dirty="0">
                <a:cs typeface="Verdana"/>
              </a:rPr>
              <a:t>Work to align skill development with a host of learning providers.</a:t>
            </a:r>
          </a:p>
          <a:p>
            <a:r>
              <a:rPr lang="en-US" sz="1800" spc="-5" dirty="0">
                <a:cs typeface="Verdana"/>
              </a:rPr>
              <a:t>Set priorities for service, how much money is available for training and what schools or other entities are qualified to receive funds for training.</a:t>
            </a:r>
          </a:p>
          <a:p>
            <a:pPr marL="457200" lvl="1" indent="0">
              <a:buNone/>
            </a:pPr>
            <a:endParaRPr lang="en-US" dirty="0">
              <a:latin typeface="Tw Cen MT" charset="0"/>
              <a:ea typeface="Tw Cen MT" charset="0"/>
              <a:cs typeface="Tw Cen MT" charset="0"/>
            </a:endParaRPr>
          </a:p>
          <a:p>
            <a:endParaRPr lang="en-US" sz="2400" dirty="0">
              <a:cs typeface="Verdana"/>
            </a:endParaRPr>
          </a:p>
          <a:p>
            <a:endParaRPr lang="en-US" sz="2400" spc="-5" dirty="0">
              <a:cs typeface="Verdana"/>
            </a:endParaRPr>
          </a:p>
          <a:p>
            <a:endParaRPr lang="en-US" sz="2400" dirty="0">
              <a:ea typeface="Tw Cen MT" charset="0"/>
              <a:cs typeface="Tw Cen MT" charset="0"/>
            </a:endParaRPr>
          </a:p>
          <a:p>
            <a:endParaRPr lang="en-US" dirty="0"/>
          </a:p>
        </p:txBody>
      </p:sp>
    </p:spTree>
    <p:extLst>
      <p:ext uri="{BB962C8B-B14F-4D97-AF65-F5344CB8AC3E}">
        <p14:creationId xmlns:p14="http://schemas.microsoft.com/office/powerpoint/2010/main" val="2752763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C0F824-272F-E5A9-6C4F-F76C8E969F25}"/>
              </a:ext>
            </a:extLst>
          </p:cNvPr>
          <p:cNvSpPr>
            <a:spLocks noGrp="1"/>
          </p:cNvSpPr>
          <p:nvPr>
            <p:ph type="sldNum" sz="quarter" idx="12"/>
          </p:nvPr>
        </p:nvSpPr>
        <p:spPr/>
        <p:txBody>
          <a:bodyPr/>
          <a:lstStyle/>
          <a:p>
            <a:fld id="{158B7785-F6D6-45F8-833E-07BD84680091}" type="slidenum">
              <a:rPr lang="en-US" smtClean="0"/>
              <a:t>11</a:t>
            </a:fld>
            <a:endParaRPr lang="en-US"/>
          </a:p>
        </p:txBody>
      </p:sp>
      <p:sp>
        <p:nvSpPr>
          <p:cNvPr id="3" name="Title 2">
            <a:extLst>
              <a:ext uri="{FF2B5EF4-FFF2-40B4-BE49-F238E27FC236}">
                <a16:creationId xmlns:a16="http://schemas.microsoft.com/office/drawing/2014/main" id="{92A50038-20A3-46CB-79D2-006D21BA1FB7}"/>
              </a:ext>
            </a:extLst>
          </p:cNvPr>
          <p:cNvSpPr>
            <a:spLocks noGrp="1"/>
          </p:cNvSpPr>
          <p:nvPr>
            <p:ph type="title"/>
          </p:nvPr>
        </p:nvSpPr>
        <p:spPr/>
        <p:txBody>
          <a:bodyPr>
            <a:normAutofit fontScale="90000"/>
          </a:bodyPr>
          <a:lstStyle/>
          <a:p>
            <a:r>
              <a:rPr lang="en-US" dirty="0"/>
              <a:t>Powerhouse Partnership: </a:t>
            </a:r>
            <a:br>
              <a:rPr lang="en-US" dirty="0"/>
            </a:br>
            <a:r>
              <a:rPr lang="en-US" dirty="0"/>
              <a:t>Community Colleges and Workforce Boards Working Together</a:t>
            </a:r>
          </a:p>
        </p:txBody>
      </p:sp>
      <p:sp>
        <p:nvSpPr>
          <p:cNvPr id="4" name="Text Placeholder 3">
            <a:extLst>
              <a:ext uri="{FF2B5EF4-FFF2-40B4-BE49-F238E27FC236}">
                <a16:creationId xmlns:a16="http://schemas.microsoft.com/office/drawing/2014/main" id="{2D7D5FB2-A02E-11E5-642C-87C23D4B190D}"/>
              </a:ext>
            </a:extLst>
          </p:cNvPr>
          <p:cNvSpPr>
            <a:spLocks noGrp="1"/>
          </p:cNvSpPr>
          <p:nvPr>
            <p:ph type="body" idx="1"/>
          </p:nvPr>
        </p:nvSpPr>
        <p:spPr/>
        <p:txBody>
          <a:bodyPr/>
          <a:lstStyle/>
          <a:p>
            <a:r>
              <a:rPr lang="en-US" dirty="0"/>
              <a:t>Strategy and Planning</a:t>
            </a:r>
          </a:p>
        </p:txBody>
      </p:sp>
      <p:sp>
        <p:nvSpPr>
          <p:cNvPr id="5" name="Content Placeholder 4">
            <a:extLst>
              <a:ext uri="{FF2B5EF4-FFF2-40B4-BE49-F238E27FC236}">
                <a16:creationId xmlns:a16="http://schemas.microsoft.com/office/drawing/2014/main" id="{ABCB36F5-989E-DB68-D176-C60AE9C5469D}"/>
              </a:ext>
            </a:extLst>
          </p:cNvPr>
          <p:cNvSpPr>
            <a:spLocks noGrp="1"/>
          </p:cNvSpPr>
          <p:nvPr>
            <p:ph sz="half" idx="2"/>
          </p:nvPr>
        </p:nvSpPr>
        <p:spPr>
          <a:xfrm>
            <a:off x="805866" y="1989878"/>
            <a:ext cx="5212080" cy="3976969"/>
          </a:xfrm>
        </p:spPr>
        <p:txBody>
          <a:bodyPr/>
          <a:lstStyle/>
          <a:p>
            <a:r>
              <a:rPr lang="en-US" dirty="0"/>
              <a:t>Align the work of the partnership with the goals and priorities of other large-scale statewide and regional initiatives.</a:t>
            </a:r>
          </a:p>
          <a:p>
            <a:r>
              <a:rPr lang="en-US" dirty="0"/>
              <a:t>Jointly and strategically engage employer partners.</a:t>
            </a:r>
          </a:p>
          <a:p>
            <a:r>
              <a:rPr lang="en-US" dirty="0"/>
              <a:t>Build leader-to-leader and staff-to-staff relationships.</a:t>
            </a:r>
          </a:p>
          <a:p>
            <a:r>
              <a:rPr lang="en-US" dirty="0"/>
              <a:t>Have a written agreement.</a:t>
            </a:r>
          </a:p>
        </p:txBody>
      </p:sp>
      <p:sp>
        <p:nvSpPr>
          <p:cNvPr id="6" name="Text Placeholder 5">
            <a:extLst>
              <a:ext uri="{FF2B5EF4-FFF2-40B4-BE49-F238E27FC236}">
                <a16:creationId xmlns:a16="http://schemas.microsoft.com/office/drawing/2014/main" id="{C8B06CAA-F175-F57B-CF0A-31A52ED77F79}"/>
              </a:ext>
            </a:extLst>
          </p:cNvPr>
          <p:cNvSpPr>
            <a:spLocks noGrp="1"/>
          </p:cNvSpPr>
          <p:nvPr>
            <p:ph type="body" sz="quarter" idx="3"/>
          </p:nvPr>
        </p:nvSpPr>
        <p:spPr/>
        <p:txBody>
          <a:bodyPr/>
          <a:lstStyle/>
          <a:p>
            <a:r>
              <a:rPr lang="en-US" dirty="0"/>
              <a:t>Funding</a:t>
            </a:r>
          </a:p>
        </p:txBody>
      </p:sp>
      <p:sp>
        <p:nvSpPr>
          <p:cNvPr id="7" name="Content Placeholder 6">
            <a:extLst>
              <a:ext uri="{FF2B5EF4-FFF2-40B4-BE49-F238E27FC236}">
                <a16:creationId xmlns:a16="http://schemas.microsoft.com/office/drawing/2014/main" id="{0A8F69F5-B585-C1BE-9304-A19E409D92CE}"/>
              </a:ext>
            </a:extLst>
          </p:cNvPr>
          <p:cNvSpPr>
            <a:spLocks noGrp="1"/>
          </p:cNvSpPr>
          <p:nvPr>
            <p:ph sz="quarter" idx="4"/>
          </p:nvPr>
        </p:nvSpPr>
        <p:spPr>
          <a:xfrm>
            <a:off x="6172200" y="1989878"/>
            <a:ext cx="5212080" cy="3976969"/>
          </a:xfrm>
        </p:spPr>
        <p:txBody>
          <a:bodyPr/>
          <a:lstStyle/>
          <a:p>
            <a:r>
              <a:rPr lang="en-US" dirty="0"/>
              <a:t>Look for opportunities to share costs.</a:t>
            </a:r>
          </a:p>
          <a:p>
            <a:r>
              <a:rPr lang="en-US" dirty="0"/>
              <a:t>Develop grant proposals together.</a:t>
            </a:r>
          </a:p>
        </p:txBody>
      </p:sp>
      <p:sp>
        <p:nvSpPr>
          <p:cNvPr id="8" name="TextBox 7">
            <a:extLst>
              <a:ext uri="{FF2B5EF4-FFF2-40B4-BE49-F238E27FC236}">
                <a16:creationId xmlns:a16="http://schemas.microsoft.com/office/drawing/2014/main" id="{C1352995-C091-566D-C0A3-7492C678DD7B}"/>
              </a:ext>
            </a:extLst>
          </p:cNvPr>
          <p:cNvSpPr txBox="1"/>
          <p:nvPr/>
        </p:nvSpPr>
        <p:spPr>
          <a:xfrm>
            <a:off x="2123268" y="5943961"/>
            <a:ext cx="8942522" cy="677108"/>
          </a:xfrm>
          <a:prstGeom prst="rect">
            <a:avLst/>
          </a:prstGeom>
          <a:noFill/>
        </p:spPr>
        <p:txBody>
          <a:bodyPr wrap="square" rtlCol="0">
            <a:spAutoFit/>
          </a:bodyPr>
          <a:lstStyle/>
          <a:p>
            <a:r>
              <a:rPr lang="en-US" sz="1000" b="1" dirty="0"/>
              <a:t>Source: </a:t>
            </a:r>
            <a:r>
              <a:rPr lang="en-US" sz="1000" i="1" dirty="0"/>
              <a:t>Powerhouse Partnerships: Community Colleges and Workforce Boards Working Together</a:t>
            </a:r>
          </a:p>
          <a:p>
            <a:r>
              <a:rPr lang="en-US" sz="1000" dirty="0">
                <a:hlinkClick r:id="rId2"/>
              </a:rPr>
              <a:t>https://collegeconnection.workforcegps.org/resources/2018/04/09/17/11/Powerhouse_Partnerships_Community_Colleges_and_Workforce_Boards_Working_Together</a:t>
            </a:r>
            <a:endParaRPr lang="en-US" sz="1000" dirty="0"/>
          </a:p>
          <a:p>
            <a:endParaRPr lang="en-US" dirty="0"/>
          </a:p>
        </p:txBody>
      </p:sp>
    </p:spTree>
    <p:extLst>
      <p:ext uri="{BB962C8B-B14F-4D97-AF65-F5344CB8AC3E}">
        <p14:creationId xmlns:p14="http://schemas.microsoft.com/office/powerpoint/2010/main" val="218690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C0F824-272F-E5A9-6C4F-F76C8E969F25}"/>
              </a:ext>
            </a:extLst>
          </p:cNvPr>
          <p:cNvSpPr>
            <a:spLocks noGrp="1"/>
          </p:cNvSpPr>
          <p:nvPr>
            <p:ph type="sldNum" sz="quarter" idx="12"/>
          </p:nvPr>
        </p:nvSpPr>
        <p:spPr/>
        <p:txBody>
          <a:bodyPr/>
          <a:lstStyle/>
          <a:p>
            <a:fld id="{158B7785-F6D6-45F8-833E-07BD84680091}" type="slidenum">
              <a:rPr lang="en-US" smtClean="0"/>
              <a:t>12</a:t>
            </a:fld>
            <a:endParaRPr lang="en-US"/>
          </a:p>
        </p:txBody>
      </p:sp>
      <p:sp>
        <p:nvSpPr>
          <p:cNvPr id="3" name="Title 2">
            <a:extLst>
              <a:ext uri="{FF2B5EF4-FFF2-40B4-BE49-F238E27FC236}">
                <a16:creationId xmlns:a16="http://schemas.microsoft.com/office/drawing/2014/main" id="{92A50038-20A3-46CB-79D2-006D21BA1FB7}"/>
              </a:ext>
            </a:extLst>
          </p:cNvPr>
          <p:cNvSpPr>
            <a:spLocks noGrp="1"/>
          </p:cNvSpPr>
          <p:nvPr>
            <p:ph type="title"/>
          </p:nvPr>
        </p:nvSpPr>
        <p:spPr/>
        <p:txBody>
          <a:bodyPr>
            <a:normAutofit fontScale="90000"/>
          </a:bodyPr>
          <a:lstStyle/>
          <a:p>
            <a:r>
              <a:rPr lang="en-US" dirty="0"/>
              <a:t>Powerhouse Partnership: </a:t>
            </a:r>
            <a:br>
              <a:rPr lang="en-US" dirty="0"/>
            </a:br>
            <a:r>
              <a:rPr lang="en-US" dirty="0"/>
              <a:t>Community Colleges and Workforce Boards Working Together  </a:t>
            </a:r>
            <a:r>
              <a:rPr lang="en-US" sz="2200" dirty="0"/>
              <a:t>(continued)</a:t>
            </a:r>
            <a:endParaRPr lang="en-US" dirty="0"/>
          </a:p>
        </p:txBody>
      </p:sp>
      <p:sp>
        <p:nvSpPr>
          <p:cNvPr id="4" name="Text Placeholder 3">
            <a:extLst>
              <a:ext uri="{FF2B5EF4-FFF2-40B4-BE49-F238E27FC236}">
                <a16:creationId xmlns:a16="http://schemas.microsoft.com/office/drawing/2014/main" id="{2D7D5FB2-A02E-11E5-642C-87C23D4B190D}"/>
              </a:ext>
            </a:extLst>
          </p:cNvPr>
          <p:cNvSpPr>
            <a:spLocks noGrp="1"/>
          </p:cNvSpPr>
          <p:nvPr>
            <p:ph type="body" idx="1"/>
          </p:nvPr>
        </p:nvSpPr>
        <p:spPr/>
        <p:txBody>
          <a:bodyPr/>
          <a:lstStyle/>
          <a:p>
            <a:r>
              <a:rPr lang="en-US" dirty="0"/>
              <a:t>Systems and Processes</a:t>
            </a:r>
          </a:p>
        </p:txBody>
      </p:sp>
      <p:sp>
        <p:nvSpPr>
          <p:cNvPr id="5" name="Content Placeholder 4">
            <a:extLst>
              <a:ext uri="{FF2B5EF4-FFF2-40B4-BE49-F238E27FC236}">
                <a16:creationId xmlns:a16="http://schemas.microsoft.com/office/drawing/2014/main" id="{ABCB36F5-989E-DB68-D176-C60AE9C5469D}"/>
              </a:ext>
            </a:extLst>
          </p:cNvPr>
          <p:cNvSpPr>
            <a:spLocks noGrp="1"/>
          </p:cNvSpPr>
          <p:nvPr>
            <p:ph sz="half" idx="2"/>
          </p:nvPr>
        </p:nvSpPr>
        <p:spPr>
          <a:xfrm>
            <a:off x="805866" y="1989878"/>
            <a:ext cx="5212080" cy="3341539"/>
          </a:xfrm>
        </p:spPr>
        <p:txBody>
          <a:bodyPr/>
          <a:lstStyle/>
          <a:p>
            <a:r>
              <a:rPr lang="en-US" dirty="0"/>
              <a:t>Develop staff knowledge of each other’s systems.</a:t>
            </a:r>
          </a:p>
          <a:p>
            <a:r>
              <a:rPr lang="en-US" dirty="0"/>
              <a:t>Co-enroll students when possible.</a:t>
            </a:r>
          </a:p>
        </p:txBody>
      </p:sp>
      <p:sp>
        <p:nvSpPr>
          <p:cNvPr id="6" name="Text Placeholder 5">
            <a:extLst>
              <a:ext uri="{FF2B5EF4-FFF2-40B4-BE49-F238E27FC236}">
                <a16:creationId xmlns:a16="http://schemas.microsoft.com/office/drawing/2014/main" id="{C8B06CAA-F175-F57B-CF0A-31A52ED77F79}"/>
              </a:ext>
            </a:extLst>
          </p:cNvPr>
          <p:cNvSpPr>
            <a:spLocks noGrp="1"/>
          </p:cNvSpPr>
          <p:nvPr>
            <p:ph type="body" sz="quarter" idx="3"/>
          </p:nvPr>
        </p:nvSpPr>
        <p:spPr/>
        <p:txBody>
          <a:bodyPr/>
          <a:lstStyle/>
          <a:p>
            <a:r>
              <a:rPr lang="en-US" dirty="0"/>
              <a:t>Communication</a:t>
            </a:r>
          </a:p>
        </p:txBody>
      </p:sp>
      <p:sp>
        <p:nvSpPr>
          <p:cNvPr id="7" name="Content Placeholder 6">
            <a:extLst>
              <a:ext uri="{FF2B5EF4-FFF2-40B4-BE49-F238E27FC236}">
                <a16:creationId xmlns:a16="http://schemas.microsoft.com/office/drawing/2014/main" id="{0A8F69F5-B585-C1BE-9304-A19E409D92CE}"/>
              </a:ext>
            </a:extLst>
          </p:cNvPr>
          <p:cNvSpPr>
            <a:spLocks noGrp="1"/>
          </p:cNvSpPr>
          <p:nvPr>
            <p:ph sz="quarter" idx="4"/>
          </p:nvPr>
        </p:nvSpPr>
        <p:spPr>
          <a:xfrm>
            <a:off x="6172200" y="1989878"/>
            <a:ext cx="5212080" cy="3341539"/>
          </a:xfrm>
        </p:spPr>
        <p:txBody>
          <a:bodyPr/>
          <a:lstStyle/>
          <a:p>
            <a:r>
              <a:rPr lang="en-US" dirty="0"/>
              <a:t>Continue to build and maintain systems of communication.</a:t>
            </a:r>
          </a:p>
          <a:p>
            <a:r>
              <a:rPr lang="en-US" dirty="0"/>
              <a:t>Recognize that a strong level of trust between the organizations is critical.</a:t>
            </a:r>
          </a:p>
        </p:txBody>
      </p:sp>
      <p:sp>
        <p:nvSpPr>
          <p:cNvPr id="8" name="TextBox 7">
            <a:extLst>
              <a:ext uri="{FF2B5EF4-FFF2-40B4-BE49-F238E27FC236}">
                <a16:creationId xmlns:a16="http://schemas.microsoft.com/office/drawing/2014/main" id="{C1352995-C091-566D-C0A3-7492C678DD7B}"/>
              </a:ext>
            </a:extLst>
          </p:cNvPr>
          <p:cNvSpPr txBox="1"/>
          <p:nvPr/>
        </p:nvSpPr>
        <p:spPr>
          <a:xfrm>
            <a:off x="1700939" y="5520167"/>
            <a:ext cx="8942522" cy="677108"/>
          </a:xfrm>
          <a:prstGeom prst="rect">
            <a:avLst/>
          </a:prstGeom>
          <a:noFill/>
        </p:spPr>
        <p:txBody>
          <a:bodyPr wrap="square" rtlCol="0">
            <a:spAutoFit/>
          </a:bodyPr>
          <a:lstStyle/>
          <a:p>
            <a:r>
              <a:rPr lang="en-US" sz="1000" b="1" dirty="0"/>
              <a:t>Source: </a:t>
            </a:r>
            <a:r>
              <a:rPr lang="en-US" sz="1000" i="1" dirty="0"/>
              <a:t>Powerhouse Partnerships: Community Colleges and Workforce Boards Working Together</a:t>
            </a:r>
          </a:p>
          <a:p>
            <a:r>
              <a:rPr lang="en-US" sz="1000" dirty="0">
                <a:hlinkClick r:id="rId2"/>
              </a:rPr>
              <a:t>https://collegeconnection.workforcegps.org/resources/2018/04/09/17/11/Powerhouse_Partnerships_Community_Colleges_and_Workforce_Boards_Working_Together</a:t>
            </a:r>
            <a:endParaRPr lang="en-US" sz="1000" dirty="0"/>
          </a:p>
          <a:p>
            <a:endParaRPr lang="en-US" dirty="0"/>
          </a:p>
        </p:txBody>
      </p:sp>
    </p:spTree>
    <p:extLst>
      <p:ext uri="{BB962C8B-B14F-4D97-AF65-F5344CB8AC3E}">
        <p14:creationId xmlns:p14="http://schemas.microsoft.com/office/powerpoint/2010/main" val="720411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D9F546-FFDE-879F-FB4F-2854378CB3CB}"/>
              </a:ext>
            </a:extLst>
          </p:cNvPr>
          <p:cNvSpPr>
            <a:spLocks noGrp="1"/>
          </p:cNvSpPr>
          <p:nvPr>
            <p:ph type="sldNum" sz="quarter" idx="12"/>
          </p:nvPr>
        </p:nvSpPr>
        <p:spPr/>
        <p:txBody>
          <a:bodyPr/>
          <a:lstStyle/>
          <a:p>
            <a:fld id="{158B7785-F6D6-45F8-833E-07BD84680091}" type="slidenum">
              <a:rPr lang="en-US" smtClean="0"/>
              <a:t>13</a:t>
            </a:fld>
            <a:endParaRPr lang="en-US"/>
          </a:p>
        </p:txBody>
      </p:sp>
      <p:sp>
        <p:nvSpPr>
          <p:cNvPr id="3" name="Title 2">
            <a:extLst>
              <a:ext uri="{FF2B5EF4-FFF2-40B4-BE49-F238E27FC236}">
                <a16:creationId xmlns:a16="http://schemas.microsoft.com/office/drawing/2014/main" id="{F48E420F-8E67-F9A8-5F40-66EFB915A4B9}"/>
              </a:ext>
            </a:extLst>
          </p:cNvPr>
          <p:cNvSpPr>
            <a:spLocks noGrp="1"/>
          </p:cNvSpPr>
          <p:nvPr>
            <p:ph type="title"/>
          </p:nvPr>
        </p:nvSpPr>
        <p:spPr/>
        <p:txBody>
          <a:bodyPr/>
          <a:lstStyle/>
          <a:p>
            <a:r>
              <a:rPr lang="en-US" dirty="0"/>
              <a:t>Partnership Examples</a:t>
            </a:r>
          </a:p>
        </p:txBody>
      </p:sp>
      <p:sp>
        <p:nvSpPr>
          <p:cNvPr id="5" name="Content Placeholder 4">
            <a:extLst>
              <a:ext uri="{FF2B5EF4-FFF2-40B4-BE49-F238E27FC236}">
                <a16:creationId xmlns:a16="http://schemas.microsoft.com/office/drawing/2014/main" id="{517B9BC5-8A79-45BE-8B44-072E158FE3C0}"/>
              </a:ext>
            </a:extLst>
          </p:cNvPr>
          <p:cNvSpPr>
            <a:spLocks noGrp="1"/>
          </p:cNvSpPr>
          <p:nvPr>
            <p:ph sz="half" idx="2"/>
          </p:nvPr>
        </p:nvSpPr>
        <p:spPr>
          <a:xfrm>
            <a:off x="666427" y="1152969"/>
            <a:ext cx="10655039" cy="4767384"/>
          </a:xfrm>
        </p:spPr>
        <p:txBody>
          <a:bodyPr/>
          <a:lstStyle/>
          <a:p>
            <a:r>
              <a:rPr lang="en-US" sz="1800" b="1" dirty="0"/>
              <a:t>Presidents of Grand Rapids WDB, Chamber of Commerce and Community College (MI) </a:t>
            </a:r>
            <a:r>
              <a:rPr lang="en-US" sz="1800" dirty="0"/>
              <a:t>meet regularly every month to identify workforce gaps, new industries being secured for the region and underserved populations and develop a comprehensive, coordinated plan for meet the needs with each entity bringing to the solution the programs, people and experience required to address the challenges.</a:t>
            </a:r>
            <a:endParaRPr lang="en-US" sz="1800" b="1" i="0" dirty="0">
              <a:effectLst/>
            </a:endParaRPr>
          </a:p>
          <a:p>
            <a:r>
              <a:rPr lang="en-US" sz="1800" b="1" dirty="0"/>
              <a:t>Workforce </a:t>
            </a:r>
            <a:r>
              <a:rPr lang="en-US" sz="1800" b="1" i="0" dirty="0">
                <a:effectLst/>
              </a:rPr>
              <a:t>Solutions Greater Dallas and Dallas College </a:t>
            </a:r>
            <a:r>
              <a:rPr lang="en-US" sz="1800" b="0" i="0" dirty="0">
                <a:effectLst/>
              </a:rPr>
              <a:t>have spent decades defining, refining, and realizing a unified mission with its local partner, Dallas College. The ongoing integration of education and workforce services consists of countless partnerships to provide adult education, literacy, childcare, training, and career services to thousands of job seekers.</a:t>
            </a:r>
          </a:p>
          <a:p>
            <a:r>
              <a:rPr lang="en-US" sz="1800" b="1" dirty="0"/>
              <a:t>Workforce</a:t>
            </a:r>
            <a:r>
              <a:rPr lang="en-US" sz="1800" dirty="0"/>
              <a:t> </a:t>
            </a:r>
            <a:r>
              <a:rPr lang="en-US" sz="1800" b="1" dirty="0"/>
              <a:t>Connections (Las Vegas, NV) and the local community colleges </a:t>
            </a:r>
            <a:r>
              <a:rPr lang="en-US" sz="1800" dirty="0"/>
              <a:t>have worked together to strategically plan and implement training programs that meet local economic needs and placed an American Job Center at each college campus.</a:t>
            </a:r>
          </a:p>
          <a:p>
            <a:r>
              <a:rPr lang="en-US" sz="1800" b="1" dirty="0"/>
              <a:t>Pima Community College and the Pima County Workforce Investment Board (AZ) </a:t>
            </a:r>
            <a:r>
              <a:rPr lang="en-US" sz="1800" dirty="0"/>
              <a:t>provide c</a:t>
            </a:r>
            <a:r>
              <a:rPr lang="en-US" sz="1800" b="0" i="0" dirty="0">
                <a:solidFill>
                  <a:srgbClr val="000000"/>
                </a:solidFill>
                <a:effectLst/>
                <a:cs typeface="Times New Roman" panose="02020603050405020304" pitchFamily="18" charset="0"/>
              </a:rPr>
              <a:t>ore services that include developing skilled workers for quality jobs, assisting employers to address workforce and recruitment needs, assisting households in financial crises, and helping persons with barriers, such as homelessness and lack of literacy, to transition into the community’s economic talent pool.</a:t>
            </a:r>
            <a:endParaRPr lang="en-US" sz="1800" b="0" i="0" dirty="0">
              <a:effectLst/>
            </a:endParaRPr>
          </a:p>
          <a:p>
            <a:endParaRPr lang="en-US" dirty="0"/>
          </a:p>
        </p:txBody>
      </p:sp>
    </p:spTree>
    <p:extLst>
      <p:ext uri="{BB962C8B-B14F-4D97-AF65-F5344CB8AC3E}">
        <p14:creationId xmlns:p14="http://schemas.microsoft.com/office/powerpoint/2010/main" val="3337987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98362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042E-9142-474B-807A-9922C09A5451}"/>
              </a:ext>
            </a:extLst>
          </p:cNvPr>
          <p:cNvSpPr>
            <a:spLocks noGrp="1"/>
          </p:cNvSpPr>
          <p:nvPr>
            <p:ph type="title"/>
          </p:nvPr>
        </p:nvSpPr>
        <p:spPr/>
        <p:txBody>
          <a:bodyPr>
            <a:normAutofit fontScale="90000"/>
          </a:bodyPr>
          <a:lstStyle/>
          <a:p>
            <a:r>
              <a:rPr lang="en-US" dirty="0"/>
              <a:t>Community Colleges and Workforce Boards:</a:t>
            </a:r>
            <a:br>
              <a:rPr lang="en-US" dirty="0"/>
            </a:br>
            <a:r>
              <a:rPr lang="en-US" sz="4000" dirty="0"/>
              <a:t>Common Issues and Challenges</a:t>
            </a:r>
          </a:p>
        </p:txBody>
      </p:sp>
    </p:spTree>
    <p:extLst>
      <p:ext uri="{BB962C8B-B14F-4D97-AF65-F5344CB8AC3E}">
        <p14:creationId xmlns:p14="http://schemas.microsoft.com/office/powerpoint/2010/main" val="70229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ADEE0-97B1-4C3C-843B-8ADBED9AA31A}"/>
              </a:ext>
            </a:extLst>
          </p:cNvPr>
          <p:cNvSpPr>
            <a:spLocks noGrp="1"/>
          </p:cNvSpPr>
          <p:nvPr>
            <p:ph type="title"/>
          </p:nvPr>
        </p:nvSpPr>
        <p:spPr/>
        <p:txBody>
          <a:bodyPr/>
          <a:lstStyle/>
          <a:p>
            <a:r>
              <a:rPr lang="en-US" dirty="0"/>
              <a:t>Common Issues</a:t>
            </a:r>
          </a:p>
        </p:txBody>
      </p:sp>
      <p:sp>
        <p:nvSpPr>
          <p:cNvPr id="4" name="Content Placeholder 3">
            <a:extLst>
              <a:ext uri="{FF2B5EF4-FFF2-40B4-BE49-F238E27FC236}">
                <a16:creationId xmlns:a16="http://schemas.microsoft.com/office/drawing/2014/main" id="{7DCD654A-7D02-4AF1-BCAE-255F51CCC1C3}"/>
              </a:ext>
            </a:extLst>
          </p:cNvPr>
          <p:cNvSpPr>
            <a:spLocks noGrp="1"/>
          </p:cNvSpPr>
          <p:nvPr>
            <p:ph sz="half" idx="1"/>
          </p:nvPr>
        </p:nvSpPr>
        <p:spPr/>
        <p:txBody>
          <a:bodyPr anchor="t">
            <a:normAutofit/>
          </a:bodyPr>
          <a:lstStyle/>
          <a:p>
            <a:pPr marL="0" indent="0">
              <a:buNone/>
            </a:pPr>
            <a:r>
              <a:rPr lang="en-US" sz="2800" b="1" dirty="0">
                <a:solidFill>
                  <a:schemeClr val="accent1">
                    <a:lumMod val="50000"/>
                  </a:schemeClr>
                </a:solidFill>
              </a:rPr>
              <a:t>Workforce Boards</a:t>
            </a:r>
          </a:p>
          <a:p>
            <a:r>
              <a:rPr lang="en-US" sz="2800" dirty="0"/>
              <a:t>Colleges are not responsive to needs of employers</a:t>
            </a:r>
          </a:p>
          <a:p>
            <a:r>
              <a:rPr lang="en-US" sz="2800" dirty="0"/>
              <a:t>Developing curriculum takes too long</a:t>
            </a:r>
          </a:p>
          <a:p>
            <a:r>
              <a:rPr lang="en-US" sz="2800" dirty="0"/>
              <a:t>Lack of follow-through</a:t>
            </a:r>
          </a:p>
          <a:p>
            <a:r>
              <a:rPr lang="en-US" sz="2800" dirty="0"/>
              <a:t>Funding</a:t>
            </a:r>
          </a:p>
          <a:p>
            <a:endParaRPr lang="en-US" dirty="0"/>
          </a:p>
          <a:p>
            <a:endParaRPr lang="en-US" dirty="0"/>
          </a:p>
          <a:p>
            <a:endParaRPr lang="en-US" dirty="0"/>
          </a:p>
          <a:p>
            <a:endParaRPr lang="en-US" dirty="0"/>
          </a:p>
        </p:txBody>
      </p:sp>
      <p:sp>
        <p:nvSpPr>
          <p:cNvPr id="6" name="Content Placeholder 5">
            <a:extLst>
              <a:ext uri="{FF2B5EF4-FFF2-40B4-BE49-F238E27FC236}">
                <a16:creationId xmlns:a16="http://schemas.microsoft.com/office/drawing/2014/main" id="{24D90190-DA37-4598-B395-E387E25D4C10}"/>
              </a:ext>
            </a:extLst>
          </p:cNvPr>
          <p:cNvSpPr>
            <a:spLocks noGrp="1"/>
          </p:cNvSpPr>
          <p:nvPr>
            <p:ph sz="half" idx="2"/>
          </p:nvPr>
        </p:nvSpPr>
        <p:spPr/>
        <p:txBody>
          <a:bodyPr anchor="t">
            <a:normAutofit/>
          </a:bodyPr>
          <a:lstStyle/>
          <a:p>
            <a:pPr marL="0" indent="0">
              <a:buNone/>
            </a:pPr>
            <a:r>
              <a:rPr lang="en-US" sz="2800" b="1" dirty="0">
                <a:solidFill>
                  <a:schemeClr val="accent1">
                    <a:lumMod val="50000"/>
                  </a:schemeClr>
                </a:solidFill>
              </a:rPr>
              <a:t>Community Colleges</a:t>
            </a:r>
          </a:p>
          <a:p>
            <a:r>
              <a:rPr lang="en-US" sz="2800" dirty="0"/>
              <a:t>Community colleges are not included in planning process</a:t>
            </a:r>
          </a:p>
          <a:p>
            <a:r>
              <a:rPr lang="en-US" sz="2800" dirty="0"/>
              <a:t>Lack of interest to dialog or collaborate</a:t>
            </a:r>
          </a:p>
          <a:p>
            <a:r>
              <a:rPr lang="en-US" sz="2800" dirty="0"/>
              <a:t>Challenges with getting programs on ETPL </a:t>
            </a:r>
          </a:p>
          <a:p>
            <a:r>
              <a:rPr lang="en-US" sz="2800" dirty="0"/>
              <a:t>Compete on same grants </a:t>
            </a:r>
          </a:p>
          <a:p>
            <a:endParaRPr lang="en-US" dirty="0"/>
          </a:p>
          <a:p>
            <a:endParaRPr lang="en-US" dirty="0"/>
          </a:p>
          <a:p>
            <a:endParaRPr lang="en-US" dirty="0"/>
          </a:p>
        </p:txBody>
      </p:sp>
    </p:spTree>
    <p:extLst>
      <p:ext uri="{BB962C8B-B14F-4D97-AF65-F5344CB8AC3E}">
        <p14:creationId xmlns:p14="http://schemas.microsoft.com/office/powerpoint/2010/main" val="311090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AB90-D752-4A13-8600-0B61BA970FAC}"/>
              </a:ext>
            </a:extLst>
          </p:cNvPr>
          <p:cNvSpPr>
            <a:spLocks noGrp="1"/>
          </p:cNvSpPr>
          <p:nvPr>
            <p:ph type="title"/>
          </p:nvPr>
        </p:nvSpPr>
        <p:spPr/>
        <p:txBody>
          <a:bodyPr/>
          <a:lstStyle/>
          <a:p>
            <a:r>
              <a:rPr lang="en-US" dirty="0"/>
              <a:t>Workforce Ecosystem</a:t>
            </a:r>
          </a:p>
        </p:txBody>
      </p:sp>
      <p:sp>
        <p:nvSpPr>
          <p:cNvPr id="3" name="Content Placeholder 2">
            <a:extLst>
              <a:ext uri="{FF2B5EF4-FFF2-40B4-BE49-F238E27FC236}">
                <a16:creationId xmlns:a16="http://schemas.microsoft.com/office/drawing/2014/main" id="{2DDD270C-90F4-4287-B46A-463BAABE8C7A}"/>
              </a:ext>
            </a:extLst>
          </p:cNvPr>
          <p:cNvSpPr>
            <a:spLocks noGrp="1"/>
          </p:cNvSpPr>
          <p:nvPr>
            <p:ph idx="4294967295"/>
          </p:nvPr>
        </p:nvSpPr>
        <p:spPr>
          <a:xfrm>
            <a:off x="1111250" y="1138238"/>
            <a:ext cx="11080750" cy="5038725"/>
          </a:xfrm>
        </p:spPr>
        <p:txBody>
          <a:bodyPr anchor="t"/>
          <a:lstStyle/>
          <a:p>
            <a:pPr marL="0" indent="0">
              <a:buNone/>
            </a:pPr>
            <a:r>
              <a:rPr lang="en-US" sz="2800" b="1" dirty="0">
                <a:solidFill>
                  <a:schemeClr val="accent1">
                    <a:lumMod val="50000"/>
                  </a:schemeClr>
                </a:solidFill>
              </a:rPr>
              <a:t>Key areas to understand: </a:t>
            </a:r>
          </a:p>
          <a:p>
            <a:r>
              <a:rPr lang="en-US" sz="2800" dirty="0"/>
              <a:t>Each other’s role in the workforce ecosystem</a:t>
            </a:r>
          </a:p>
          <a:p>
            <a:r>
              <a:rPr lang="en-US" sz="2800" dirty="0"/>
              <a:t>Type of workforce board in your area (County/City)</a:t>
            </a:r>
          </a:p>
          <a:p>
            <a:r>
              <a:rPr lang="en-US" sz="2800" dirty="0"/>
              <a:t>Profiles of clients served</a:t>
            </a:r>
          </a:p>
          <a:p>
            <a:r>
              <a:rPr lang="en-US" sz="2800" dirty="0"/>
              <a:t>Required outcomes and deliverables of each party and common goals</a:t>
            </a:r>
          </a:p>
          <a:p>
            <a:r>
              <a:rPr lang="en-US" sz="2800" dirty="0"/>
              <a:t>Funding structure and priorities</a:t>
            </a:r>
          </a:p>
          <a:p>
            <a:r>
              <a:rPr lang="en-US" sz="2800" dirty="0"/>
              <a:t>Clarity in roles and boundaries</a:t>
            </a:r>
          </a:p>
          <a:p>
            <a:pPr marL="0" indent="0">
              <a:buNone/>
            </a:pPr>
            <a:endParaRPr lang="en-US" sz="2800" dirty="0"/>
          </a:p>
          <a:p>
            <a:endParaRPr lang="en-US" dirty="0"/>
          </a:p>
          <a:p>
            <a:endParaRPr lang="en-US" dirty="0"/>
          </a:p>
        </p:txBody>
      </p:sp>
    </p:spTree>
    <p:extLst>
      <p:ext uri="{BB962C8B-B14F-4D97-AF65-F5344CB8AC3E}">
        <p14:creationId xmlns:p14="http://schemas.microsoft.com/office/powerpoint/2010/main" val="3150260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AB90-D752-4A13-8600-0B61BA970FAC}"/>
              </a:ext>
            </a:extLst>
          </p:cNvPr>
          <p:cNvSpPr>
            <a:spLocks noGrp="1"/>
          </p:cNvSpPr>
          <p:nvPr>
            <p:ph type="title"/>
          </p:nvPr>
        </p:nvSpPr>
        <p:spPr/>
        <p:txBody>
          <a:bodyPr/>
          <a:lstStyle/>
          <a:p>
            <a:r>
              <a:rPr lang="en-US" dirty="0"/>
              <a:t>Workforce Ecosystem</a:t>
            </a:r>
          </a:p>
        </p:txBody>
      </p:sp>
      <p:sp>
        <p:nvSpPr>
          <p:cNvPr id="3" name="Content Placeholder 2">
            <a:extLst>
              <a:ext uri="{FF2B5EF4-FFF2-40B4-BE49-F238E27FC236}">
                <a16:creationId xmlns:a16="http://schemas.microsoft.com/office/drawing/2014/main" id="{2DDD270C-90F4-4287-B46A-463BAABE8C7A}"/>
              </a:ext>
            </a:extLst>
          </p:cNvPr>
          <p:cNvSpPr>
            <a:spLocks noGrp="1"/>
          </p:cNvSpPr>
          <p:nvPr>
            <p:ph idx="4294967295"/>
          </p:nvPr>
        </p:nvSpPr>
        <p:spPr>
          <a:xfrm>
            <a:off x="1111250" y="1138238"/>
            <a:ext cx="11080750" cy="5038725"/>
          </a:xfrm>
        </p:spPr>
        <p:txBody>
          <a:bodyPr anchor="t"/>
          <a:lstStyle/>
          <a:p>
            <a:pPr marL="0" indent="0">
              <a:buNone/>
            </a:pPr>
            <a:r>
              <a:rPr lang="en-US" sz="2800" b="1" dirty="0">
                <a:solidFill>
                  <a:schemeClr val="accent1">
                    <a:lumMod val="50000"/>
                  </a:schemeClr>
                </a:solidFill>
              </a:rPr>
              <a:t>Areas of Opportunities: </a:t>
            </a:r>
          </a:p>
          <a:p>
            <a:r>
              <a:rPr lang="en-US" sz="2800" dirty="0"/>
              <a:t>Include workforce boards in grant applications when possible</a:t>
            </a:r>
          </a:p>
          <a:p>
            <a:r>
              <a:rPr lang="en-US" sz="2800" dirty="0"/>
              <a:t>Develop an effective cross referral process</a:t>
            </a:r>
          </a:p>
          <a:p>
            <a:r>
              <a:rPr lang="en-US" sz="2800" dirty="0"/>
              <a:t>Mutual support of events</a:t>
            </a:r>
          </a:p>
          <a:p>
            <a:r>
              <a:rPr lang="en-US" sz="2800" dirty="0"/>
              <a:t>Identify complimentary services</a:t>
            </a:r>
          </a:p>
          <a:p>
            <a:r>
              <a:rPr lang="en-US" sz="2800" dirty="0"/>
              <a:t>Support Rapid response where applicable</a:t>
            </a:r>
          </a:p>
          <a:p>
            <a:r>
              <a:rPr lang="en-US" sz="2800" dirty="0"/>
              <a:t>Internships, apprenticeships, OJT collaboration</a:t>
            </a:r>
          </a:p>
          <a:p>
            <a:r>
              <a:rPr lang="en-US" sz="2800" dirty="0"/>
              <a:t>Engage with youth council activities where applicable</a:t>
            </a:r>
          </a:p>
          <a:p>
            <a:pPr marL="0" indent="0">
              <a:buNone/>
            </a:pPr>
            <a:endParaRPr lang="en-US" sz="2800" dirty="0"/>
          </a:p>
          <a:p>
            <a:endParaRPr lang="en-US" dirty="0"/>
          </a:p>
          <a:p>
            <a:endParaRPr lang="en-US" dirty="0"/>
          </a:p>
        </p:txBody>
      </p:sp>
    </p:spTree>
    <p:extLst>
      <p:ext uri="{BB962C8B-B14F-4D97-AF65-F5344CB8AC3E}">
        <p14:creationId xmlns:p14="http://schemas.microsoft.com/office/powerpoint/2010/main" val="1376581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C6140-4879-E6EB-E791-4B7288E2812F}"/>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D473354A-961E-531D-A43D-6F6D8A94E582}"/>
              </a:ext>
            </a:extLst>
          </p:cNvPr>
          <p:cNvSpPr>
            <a:spLocks noGrp="1"/>
          </p:cNvSpPr>
          <p:nvPr>
            <p:ph type="title"/>
          </p:nvPr>
        </p:nvSpPr>
        <p:spPr/>
        <p:txBody>
          <a:bodyPr/>
          <a:lstStyle/>
          <a:p>
            <a:r>
              <a:rPr lang="en-US" dirty="0"/>
              <a:t>Breakout Room Discussions</a:t>
            </a:r>
          </a:p>
        </p:txBody>
      </p:sp>
      <p:sp>
        <p:nvSpPr>
          <p:cNvPr id="4" name="Text Placeholder 3">
            <a:extLst>
              <a:ext uri="{FF2B5EF4-FFF2-40B4-BE49-F238E27FC236}">
                <a16:creationId xmlns:a16="http://schemas.microsoft.com/office/drawing/2014/main" id="{46E1A636-DF7D-A90E-F505-9611702B238D}"/>
              </a:ext>
            </a:extLst>
          </p:cNvPr>
          <p:cNvSpPr>
            <a:spLocks noGrp="1"/>
          </p:cNvSpPr>
          <p:nvPr>
            <p:ph type="body" idx="1"/>
          </p:nvPr>
        </p:nvSpPr>
        <p:spPr/>
        <p:txBody>
          <a:bodyPr>
            <a:normAutofit fontScale="92500" lnSpcReduction="10000"/>
          </a:bodyPr>
          <a:lstStyle/>
          <a:p>
            <a:r>
              <a:rPr lang="en-US" dirty="0"/>
              <a:t>Grantees and participants will be automatically assigned to a breakout room for peer-to-peer discussion. </a:t>
            </a:r>
          </a:p>
        </p:txBody>
      </p:sp>
    </p:spTree>
    <p:extLst>
      <p:ext uri="{BB962C8B-B14F-4D97-AF65-F5344CB8AC3E}">
        <p14:creationId xmlns:p14="http://schemas.microsoft.com/office/powerpoint/2010/main" val="4053631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8B257B-4756-1D35-0712-BFC37A046BF7}"/>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59EF68D8-62B0-E74C-6B43-2BAE2224A99D}"/>
              </a:ext>
            </a:extLst>
          </p:cNvPr>
          <p:cNvSpPr>
            <a:spLocks noGrp="1"/>
          </p:cNvSpPr>
          <p:nvPr>
            <p:ph type="title"/>
          </p:nvPr>
        </p:nvSpPr>
        <p:spPr/>
        <p:txBody>
          <a:bodyPr/>
          <a:lstStyle/>
          <a:p>
            <a:r>
              <a:rPr lang="en-US" dirty="0"/>
              <a:t>Discussion Questions</a:t>
            </a:r>
          </a:p>
        </p:txBody>
      </p:sp>
      <p:sp>
        <p:nvSpPr>
          <p:cNvPr id="4" name="Content Placeholder 3">
            <a:extLst>
              <a:ext uri="{FF2B5EF4-FFF2-40B4-BE49-F238E27FC236}">
                <a16:creationId xmlns:a16="http://schemas.microsoft.com/office/drawing/2014/main" id="{3B4C940C-D3F6-BA07-E63E-B51FFFE6C6A8}"/>
              </a:ext>
            </a:extLst>
          </p:cNvPr>
          <p:cNvSpPr>
            <a:spLocks noGrp="1"/>
          </p:cNvSpPr>
          <p:nvPr>
            <p:ph idx="1"/>
          </p:nvPr>
        </p:nvSpPr>
        <p:spPr/>
        <p:txBody>
          <a:bodyPr/>
          <a:lstStyle/>
          <a:p>
            <a:pPr marL="342900" marR="0" lvl="0" indent="-342900">
              <a:spcBef>
                <a:spcPts val="2400"/>
              </a:spcBef>
              <a:spcAft>
                <a:spcPts val="0"/>
              </a:spcAft>
              <a:buFont typeface="+mj-lt"/>
              <a:buAutoNum type="arabicParenR"/>
            </a:pPr>
            <a:r>
              <a:rPr lang="en-US" sz="3200" dirty="0">
                <a:effectLst/>
                <a:latin typeface="Calibri" panose="020F0502020204030204" pitchFamily="34" charset="0"/>
                <a:ea typeface="Times New Roman" panose="02020603050405020304" pitchFamily="18" charset="0"/>
              </a:rPr>
              <a:t>Where do you see the workforce board </a:t>
            </a:r>
            <a:r>
              <a:rPr lang="en-US" sz="3200" dirty="0">
                <a:latin typeface="Calibri" panose="020F0502020204030204" pitchFamily="34" charset="0"/>
                <a:ea typeface="Times New Roman" panose="02020603050405020304" pitchFamily="18" charset="0"/>
              </a:rPr>
              <a:t>as a partner</a:t>
            </a:r>
            <a:r>
              <a:rPr lang="en-US" sz="3200" dirty="0">
                <a:effectLst/>
                <a:latin typeface="Calibri" panose="020F0502020204030204" pitchFamily="34" charset="0"/>
                <a:ea typeface="Times New Roman" panose="02020603050405020304" pitchFamily="18" charset="0"/>
              </a:rPr>
              <a:t> in your workforce ecosystem? </a:t>
            </a:r>
            <a:endParaRPr lang="en-US" sz="3200" dirty="0">
              <a:effectLst/>
              <a:latin typeface="Calibri" panose="020F0502020204030204" pitchFamily="34" charset="0"/>
              <a:ea typeface="Calibri" panose="020F0502020204030204" pitchFamily="34" charset="0"/>
            </a:endParaRPr>
          </a:p>
          <a:p>
            <a:pPr marL="342900" marR="0" lvl="0" indent="-342900">
              <a:spcBef>
                <a:spcPts val="2400"/>
              </a:spcBef>
              <a:spcAft>
                <a:spcPts val="0"/>
              </a:spcAft>
              <a:buFont typeface="+mj-lt"/>
              <a:buAutoNum type="arabicParenR"/>
            </a:pPr>
            <a:r>
              <a:rPr lang="en-US" sz="3200" dirty="0">
                <a:effectLst/>
                <a:latin typeface="Calibri" panose="020F0502020204030204" pitchFamily="34" charset="0"/>
                <a:ea typeface="Calibri" panose="020F0502020204030204" pitchFamily="34" charset="0"/>
              </a:rPr>
              <a:t>Has working with the workforce board facilitated the building of a collaborative foundation with employers and community based organizations?</a:t>
            </a:r>
          </a:p>
          <a:p>
            <a:pPr marL="342900" marR="0" lvl="0" indent="-342900">
              <a:spcBef>
                <a:spcPts val="2400"/>
              </a:spcBef>
              <a:spcAft>
                <a:spcPts val="0"/>
              </a:spcAft>
              <a:buFont typeface="+mj-lt"/>
              <a:buAutoNum type="arabicParenR"/>
            </a:pPr>
            <a:r>
              <a:rPr lang="en-US" sz="3200" dirty="0">
                <a:effectLst/>
                <a:latin typeface="Calibri" panose="020F0502020204030204" pitchFamily="34" charset="0"/>
                <a:ea typeface="Times New Roman" panose="02020603050405020304" pitchFamily="18" charset="0"/>
              </a:rPr>
              <a:t>What would an ideal relationship with the workforce board and the college look like? </a:t>
            </a:r>
            <a:endParaRPr lang="en-US" sz="32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1285832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A44D32-F0FA-7DF8-4936-A8D29E5DDBAD}"/>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EED44015-DA79-FB67-03ED-C8F4108FEE80}"/>
              </a:ext>
            </a:extLst>
          </p:cNvPr>
          <p:cNvSpPr>
            <a:spLocks noGrp="1"/>
          </p:cNvSpPr>
          <p:nvPr>
            <p:ph type="title"/>
          </p:nvPr>
        </p:nvSpPr>
        <p:spPr/>
        <p:txBody>
          <a:bodyPr/>
          <a:lstStyle/>
          <a:p>
            <a:r>
              <a:rPr lang="en-US" dirty="0"/>
              <a:t>Breakout Room Report Out	</a:t>
            </a:r>
          </a:p>
        </p:txBody>
      </p:sp>
      <p:sp>
        <p:nvSpPr>
          <p:cNvPr id="4" name="Content Placeholder 3">
            <a:extLst>
              <a:ext uri="{FF2B5EF4-FFF2-40B4-BE49-F238E27FC236}">
                <a16:creationId xmlns:a16="http://schemas.microsoft.com/office/drawing/2014/main" id="{4585B521-D674-D587-A350-FAEFE7B3DFA9}"/>
              </a:ext>
            </a:extLst>
          </p:cNvPr>
          <p:cNvSpPr>
            <a:spLocks noGrp="1"/>
          </p:cNvSpPr>
          <p:nvPr>
            <p:ph idx="1"/>
          </p:nvPr>
        </p:nvSpPr>
        <p:spPr>
          <a:xfrm>
            <a:off x="805866" y="1767840"/>
            <a:ext cx="11081334" cy="4409123"/>
          </a:xfrm>
        </p:spPr>
        <p:txBody>
          <a:bodyPr>
            <a:normAutofit/>
          </a:bodyPr>
          <a:lstStyle/>
          <a:p>
            <a:pPr marL="0" indent="0" algn="ctr">
              <a:buNone/>
            </a:pPr>
            <a:r>
              <a:rPr lang="en-US" sz="4400" dirty="0"/>
              <a:t>Please share a highlight of what each group discussed.</a:t>
            </a:r>
          </a:p>
        </p:txBody>
      </p:sp>
    </p:spTree>
    <p:extLst>
      <p:ext uri="{BB962C8B-B14F-4D97-AF65-F5344CB8AC3E}">
        <p14:creationId xmlns:p14="http://schemas.microsoft.com/office/powerpoint/2010/main" val="1246758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2"/>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2684</TotalTime>
  <Words>1395</Words>
  <Application>Microsoft Office PowerPoint</Application>
  <PresentationFormat>Widescreen</PresentationFormat>
  <Paragraphs>164</Paragraphs>
  <Slides>22</Slides>
  <Notes>0</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22</vt:i4>
      </vt:variant>
    </vt:vector>
  </HeadingPairs>
  <TitlesOfParts>
    <vt:vector size="37" baseType="lpstr">
      <vt:lpstr>Arial</vt:lpstr>
      <vt:lpstr>Calibri</vt:lpstr>
      <vt:lpstr>Calibri Light</vt:lpstr>
      <vt:lpstr>Times New Roman</vt:lpstr>
      <vt:lpstr>Tw Cen MT</vt:lpstr>
      <vt:lpstr>Verdana</vt:lpstr>
      <vt:lpstr>Webdings</vt:lpstr>
      <vt:lpstr>Wingdings</vt:lpstr>
      <vt:lpstr>Wingdings 2</vt:lpstr>
      <vt:lpstr>Wingdings 3</vt:lpstr>
      <vt:lpstr>General Content</vt:lpstr>
      <vt:lpstr>Special Content</vt:lpstr>
      <vt:lpstr>People Slides</vt:lpstr>
      <vt:lpstr>Interactive Slides</vt:lpstr>
      <vt:lpstr>Infographic Layouts</vt:lpstr>
      <vt:lpstr>Effective Community College-Workforce Development Board Partnerships Workshop</vt:lpstr>
      <vt:lpstr>Moderator</vt:lpstr>
      <vt:lpstr>Polling Questions</vt:lpstr>
      <vt:lpstr>Speakers</vt:lpstr>
      <vt:lpstr>Workforce Innovation and Opportunity Act (WIOA)</vt:lpstr>
      <vt:lpstr>Workforce Innovation and Opportunity Act</vt:lpstr>
      <vt:lpstr>Workforce System Fast Facts</vt:lpstr>
      <vt:lpstr>Who Workforce Boards Touch</vt:lpstr>
      <vt:lpstr>What is a Workforce Board?</vt:lpstr>
      <vt:lpstr>What is a Workforce Board?</vt:lpstr>
      <vt:lpstr>Powerhouse Partnership:  Community Colleges and Workforce Boards Working Together</vt:lpstr>
      <vt:lpstr>Powerhouse Partnership:  Community Colleges and Workforce Boards Working Together  (continued)</vt:lpstr>
      <vt:lpstr>Partnership Examples</vt:lpstr>
      <vt:lpstr>Any Questions?</vt:lpstr>
      <vt:lpstr>Community Colleges and Workforce Boards: Common Issues and Challenges</vt:lpstr>
      <vt:lpstr>Common Issues</vt:lpstr>
      <vt:lpstr>Workforce Ecosystem</vt:lpstr>
      <vt:lpstr>Workforce Ecosystem</vt:lpstr>
      <vt:lpstr>Breakout Room Discussions</vt:lpstr>
      <vt:lpstr>Discussion Questions</vt:lpstr>
      <vt:lpstr>Breakout Room Report Out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188</cp:revision>
  <dcterms:created xsi:type="dcterms:W3CDTF">2019-06-21T16:58:05Z</dcterms:created>
  <dcterms:modified xsi:type="dcterms:W3CDTF">2023-05-18T16:48:56Z</dcterms:modified>
</cp:coreProperties>
</file>