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5.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6.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7.xml" ContentType="application/vnd.openxmlformats-officedocument.presentationml.tags+xml"/>
  <Override PartName="/ppt/notesSlides/notesSlide3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44"/>
  </p:notesMasterIdLst>
  <p:sldIdLst>
    <p:sldId id="256" r:id="rId10"/>
    <p:sldId id="405" r:id="rId11"/>
    <p:sldId id="408" r:id="rId12"/>
    <p:sldId id="344" r:id="rId13"/>
    <p:sldId id="398" r:id="rId14"/>
    <p:sldId id="407" r:id="rId15"/>
    <p:sldId id="314" r:id="rId16"/>
    <p:sldId id="319" r:id="rId17"/>
    <p:sldId id="409" r:id="rId18"/>
    <p:sldId id="420" r:id="rId19"/>
    <p:sldId id="401" r:id="rId20"/>
    <p:sldId id="421" r:id="rId21"/>
    <p:sldId id="419" r:id="rId22"/>
    <p:sldId id="364" r:id="rId23"/>
    <p:sldId id="412" r:id="rId24"/>
    <p:sldId id="329" r:id="rId25"/>
    <p:sldId id="393" r:id="rId26"/>
    <p:sldId id="394" r:id="rId27"/>
    <p:sldId id="395" r:id="rId28"/>
    <p:sldId id="396" r:id="rId29"/>
    <p:sldId id="334" r:id="rId30"/>
    <p:sldId id="415" r:id="rId31"/>
    <p:sldId id="413" r:id="rId32"/>
    <p:sldId id="372" r:id="rId33"/>
    <p:sldId id="374" r:id="rId34"/>
    <p:sldId id="424" r:id="rId35"/>
    <p:sldId id="379" r:id="rId36"/>
    <p:sldId id="404" r:id="rId37"/>
    <p:sldId id="381" r:id="rId38"/>
    <p:sldId id="281" r:id="rId39"/>
    <p:sldId id="397" r:id="rId40"/>
    <p:sldId id="274" r:id="rId41"/>
    <p:sldId id="418" r:id="rId42"/>
    <p:sldId id="297" r:id="rId43"/>
  </p:sldIdLst>
  <p:sldSz cx="12192000" cy="6858000"/>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76"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E5812E-2D1E-5390-C0AC-E4CE8C8C9D40}" name="Ryan, Jeff - ETA" initials="RE" userId="S::ryan.jeff@dol.gov::f81dd8aa-bcba-4b2f-b271-4aa1714406b6" providerId="AD"/>
  <p188:author id="{40498D3E-EDE0-808F-CCE2-EC362120E889}" name="Moore, Ashley N - ETA" initials="ME" userId="S::moore.ashley.n@dol.gov::21abc05f-41fd-415d-a337-464bd0d8c6eb" providerId="AD"/>
  <p188:author id="{5C16F63F-B86F-58F0-67A1-351FAD55BE33}" name="McEnery, Jenifer - ETA" initials="MJE" userId="S::McEnery.Jenifer@dol.gov::7f752326-8bb1-45eb-84cb-4a06f484cd16" providerId="AD"/>
  <p188:author id="{D5118C84-4B1E-7775-638B-907A3B55B73D}" name="Schonfield, Ingrid N - ETA" initials="SE" userId="S::schonfield.ingrid.n@dol.gov::40a5b397-9e1c-4b23-98e3-44b019df4a16" providerId="AD"/>
  <p188:author id="{5112C68A-0836-3C5C-67C0-6EFC3126BF94}" name="Ryan, Jeff - ETA" initials="JR" userId="Ryan, Jeff - ETA" providerId="None"/>
  <p188:author id="{59E56EBB-4906-2ACD-A4E0-E8B487732D09}" name="Hall, Kenan A - ETA" initials="HE" userId="S::hall.kenan.a@dol.gov::e2175713-96c3-4a10-88c9-7cdaa8966c75" providerId="AD"/>
  <p188:author id="{D21884CE-7F9E-B2B8-1690-FC86D93E254C}" name="Schonfield, Ingrid N - ETA" initials="IS" userId="Schonfield, Ingrid N - ETA" providerId="None"/>
  <p188:author id="{E4060FF8-5424-2635-733E-75EBFA2D1492}" name="McEnery, Jenifer - ETA" initials="ME" userId="S::mcenery.jenifer@dol.gov::7f752326-8bb1-45eb-84cb-4a06f484cd1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yan, Jeff - ETA" initials="JR" lastIdx="25" clrIdx="0">
    <p:extLst>
      <p:ext uri="{19B8F6BF-5375-455C-9EA6-DF929625EA0E}">
        <p15:presenceInfo xmlns:p15="http://schemas.microsoft.com/office/powerpoint/2012/main" userId="Ryan, Jeff - ETA" providerId="None"/>
      </p:ext>
    </p:extLst>
  </p:cmAuthor>
  <p:cmAuthor id="2" name="Campbell, Keith W - ETA" initials="CKW-E" lastIdx="12" clrIdx="1">
    <p:extLst>
      <p:ext uri="{19B8F6BF-5375-455C-9EA6-DF929625EA0E}">
        <p15:presenceInfo xmlns:p15="http://schemas.microsoft.com/office/powerpoint/2012/main" userId="S-1-5-21-430767753-2305446740-1188461881-922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61"/>
    <a:srgbClr val="E8E9EA"/>
    <a:srgbClr val="E8E9E8"/>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guide orient="horz" pos="2376"/>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viewProps" Target="viewProps.xml"/><Relationship Id="rId8" Type="http://schemas.openxmlformats.org/officeDocument/2006/relationships/slideMaster" Target="slideMasters/slideMaster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commentAuthors" Target="commentAuthors.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5/19/2023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2947271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3872473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3842344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351262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3116426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2463422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B0D2C8-4E9D-4ABA-936B-5E500A1B423B}" type="slidenum">
              <a:rPr lang="en-US" smtClean="0"/>
              <a:t>7</a:t>
            </a:fld>
            <a:endParaRPr lang="en-US"/>
          </a:p>
        </p:txBody>
      </p:sp>
    </p:spTree>
    <p:extLst>
      <p:ext uri="{BB962C8B-B14F-4D97-AF65-F5344CB8AC3E}">
        <p14:creationId xmlns:p14="http://schemas.microsoft.com/office/powerpoint/2010/main" val="609460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baseline="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DB0D2C8-4E9D-4ABA-936B-5E500A1B423B}" type="slidenum">
              <a:rPr lang="en-US" smtClean="0"/>
              <a:t>8</a:t>
            </a:fld>
            <a:endParaRPr lang="en-US"/>
          </a:p>
        </p:txBody>
      </p:sp>
    </p:spTree>
    <p:extLst>
      <p:ext uri="{BB962C8B-B14F-4D97-AF65-F5344CB8AC3E}">
        <p14:creationId xmlns:p14="http://schemas.microsoft.com/office/powerpoint/2010/main" val="2637842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4000"/>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2445777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3037401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0DB0D2C8-4E9D-4ABA-936B-5E500A1B423B}" type="slidenum">
              <a:rPr lang="en-US" smtClean="0"/>
              <a:t>11</a:t>
            </a:fld>
            <a:endParaRPr lang="en-US"/>
          </a:p>
        </p:txBody>
      </p:sp>
    </p:spTree>
    <p:extLst>
      <p:ext uri="{BB962C8B-B14F-4D97-AF65-F5344CB8AC3E}">
        <p14:creationId xmlns:p14="http://schemas.microsoft.com/office/powerpoint/2010/main" val="2604802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B0D2C8-4E9D-4ABA-936B-5E500A1B423B}" type="slidenum">
              <a:rPr lang="en-US" smtClean="0"/>
              <a:t>12</a:t>
            </a:fld>
            <a:endParaRPr lang="en-US"/>
          </a:p>
        </p:txBody>
      </p:sp>
    </p:spTree>
    <p:extLst>
      <p:ext uri="{BB962C8B-B14F-4D97-AF65-F5344CB8AC3E}">
        <p14:creationId xmlns:p14="http://schemas.microsoft.com/office/powerpoint/2010/main" val="1014534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4170759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1111874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3159852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B0D2C8-4E9D-4ABA-936B-5E500A1B423B}" type="slidenum">
              <a:rPr lang="en-US" smtClean="0"/>
              <a:t>16</a:t>
            </a:fld>
            <a:endParaRPr lang="en-US"/>
          </a:p>
        </p:txBody>
      </p:sp>
    </p:spTree>
    <p:extLst>
      <p:ext uri="{BB962C8B-B14F-4D97-AF65-F5344CB8AC3E}">
        <p14:creationId xmlns:p14="http://schemas.microsoft.com/office/powerpoint/2010/main" val="2090494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DB0D2C8-4E9D-4ABA-936B-5E500A1B423B}" type="slidenum">
              <a:rPr lang="en-US" smtClean="0"/>
              <a:t>17</a:t>
            </a:fld>
            <a:endParaRPr lang="en-US"/>
          </a:p>
        </p:txBody>
      </p:sp>
    </p:spTree>
    <p:extLst>
      <p:ext uri="{BB962C8B-B14F-4D97-AF65-F5344CB8AC3E}">
        <p14:creationId xmlns:p14="http://schemas.microsoft.com/office/powerpoint/2010/main" val="4050173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p:txBody>
      </p:sp>
      <p:sp>
        <p:nvSpPr>
          <p:cNvPr id="4" name="Slide Number Placeholder 3"/>
          <p:cNvSpPr>
            <a:spLocks noGrp="1"/>
          </p:cNvSpPr>
          <p:nvPr>
            <p:ph type="sldNum" sz="quarter" idx="10"/>
          </p:nvPr>
        </p:nvSpPr>
        <p:spPr/>
        <p:txBody>
          <a:bodyPr/>
          <a:lstStyle/>
          <a:p>
            <a:fld id="{0DB0D2C8-4E9D-4ABA-936B-5E500A1B423B}" type="slidenum">
              <a:rPr lang="en-US" smtClean="0"/>
              <a:t>18</a:t>
            </a:fld>
            <a:endParaRPr lang="en-US"/>
          </a:p>
        </p:txBody>
      </p:sp>
    </p:spTree>
    <p:extLst>
      <p:ext uri="{BB962C8B-B14F-4D97-AF65-F5344CB8AC3E}">
        <p14:creationId xmlns:p14="http://schemas.microsoft.com/office/powerpoint/2010/main" val="14856083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a:p>
        </p:txBody>
      </p:sp>
      <p:sp>
        <p:nvSpPr>
          <p:cNvPr id="4" name="Slide Number Placeholder 3"/>
          <p:cNvSpPr>
            <a:spLocks noGrp="1"/>
          </p:cNvSpPr>
          <p:nvPr>
            <p:ph type="sldNum" sz="quarter" idx="10"/>
          </p:nvPr>
        </p:nvSpPr>
        <p:spPr/>
        <p:txBody>
          <a:bodyPr/>
          <a:lstStyle/>
          <a:p>
            <a:fld id="{0DB0D2C8-4E9D-4ABA-936B-5E500A1B423B}" type="slidenum">
              <a:rPr lang="en-US" smtClean="0"/>
              <a:t>19</a:t>
            </a:fld>
            <a:endParaRPr lang="en-US"/>
          </a:p>
        </p:txBody>
      </p:sp>
    </p:spTree>
    <p:extLst>
      <p:ext uri="{BB962C8B-B14F-4D97-AF65-F5344CB8AC3E}">
        <p14:creationId xmlns:p14="http://schemas.microsoft.com/office/powerpoint/2010/main" val="2238015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a:p>
        </p:txBody>
      </p:sp>
      <p:sp>
        <p:nvSpPr>
          <p:cNvPr id="4" name="Slide Number Placeholder 3"/>
          <p:cNvSpPr>
            <a:spLocks noGrp="1"/>
          </p:cNvSpPr>
          <p:nvPr>
            <p:ph type="sldNum" sz="quarter" idx="10"/>
          </p:nvPr>
        </p:nvSpPr>
        <p:spPr/>
        <p:txBody>
          <a:bodyPr/>
          <a:lstStyle/>
          <a:p>
            <a:fld id="{0DB0D2C8-4E9D-4ABA-936B-5E500A1B423B}" type="slidenum">
              <a:rPr lang="en-US" smtClean="0"/>
              <a:t>20</a:t>
            </a:fld>
            <a:endParaRPr lang="en-US"/>
          </a:p>
        </p:txBody>
      </p:sp>
    </p:spTree>
    <p:extLst>
      <p:ext uri="{BB962C8B-B14F-4D97-AF65-F5344CB8AC3E}">
        <p14:creationId xmlns:p14="http://schemas.microsoft.com/office/powerpoint/2010/main" val="1244880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0DB0D2C8-4E9D-4ABA-936B-5E500A1B423B}" type="slidenum">
              <a:rPr lang="en-US" smtClean="0"/>
              <a:t>21</a:t>
            </a:fld>
            <a:endParaRPr lang="en-US"/>
          </a:p>
        </p:txBody>
      </p:sp>
    </p:spTree>
    <p:extLst>
      <p:ext uri="{BB962C8B-B14F-4D97-AF65-F5344CB8AC3E}">
        <p14:creationId xmlns:p14="http://schemas.microsoft.com/office/powerpoint/2010/main" val="40035718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157398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fld id="{0DB0D2C8-4E9D-4ABA-936B-5E500A1B423B}" type="slidenum">
              <a:rPr lang="en-US" smtClean="0"/>
              <a:t>23</a:t>
            </a:fld>
            <a:endParaRPr lang="en-US"/>
          </a:p>
        </p:txBody>
      </p:sp>
    </p:spTree>
    <p:extLst>
      <p:ext uri="{BB962C8B-B14F-4D97-AF65-F5344CB8AC3E}">
        <p14:creationId xmlns:p14="http://schemas.microsoft.com/office/powerpoint/2010/main" val="2689259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2984955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2600087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13378648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endParaRPr lang="en-US" sz="1800" b="1" i="0" u="none" strike="noStrike">
              <a:solidFill>
                <a:srgbClr val="FFFFFF"/>
              </a:solidFill>
              <a:effectLst/>
              <a:latin typeface="Calibri"/>
              <a:cs typeface="Calibri"/>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18853688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3701059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29</a:t>
            </a:fld>
            <a:endParaRPr lang="en-US"/>
          </a:p>
        </p:txBody>
      </p:sp>
    </p:spTree>
    <p:extLst>
      <p:ext uri="{BB962C8B-B14F-4D97-AF65-F5344CB8AC3E}">
        <p14:creationId xmlns:p14="http://schemas.microsoft.com/office/powerpoint/2010/main" val="21043684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3687218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a:p>
        </p:txBody>
      </p:sp>
      <p:sp>
        <p:nvSpPr>
          <p:cNvPr id="4" name="Slide Number Placeholder 3"/>
          <p:cNvSpPr>
            <a:spLocks noGrp="1"/>
          </p:cNvSpPr>
          <p:nvPr>
            <p:ph type="sldNum" sz="quarter" idx="10"/>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29938605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31013838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2453368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34</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7.svg"/><Relationship Id="rId7"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9.svg"/><Relationship Id="rId4" Type="http://schemas.openxmlformats.org/officeDocument/2006/relationships/image" Target="../media/image1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4.xml"/><Relationship Id="rId4" Type="http://schemas.openxmlformats.org/officeDocument/2006/relationships/image" Target="../media/image30.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4.xml"/><Relationship Id="rId4" Type="http://schemas.openxmlformats.org/officeDocument/2006/relationships/image" Target="../media/image33.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ave the Dat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6A5BAF-C39D-44C3-B998-7CF83B21A06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0" y="1500060"/>
            <a:ext cx="6607517" cy="5357941"/>
          </a:xfrm>
          <a:prstGeom prst="rect">
            <a:avLst/>
          </a:prstGeom>
        </p:spPr>
      </p:pic>
      <p:sp>
        <p:nvSpPr>
          <p:cNvPr id="5" name="TextBox 4">
            <a:extLst>
              <a:ext uri="{FF2B5EF4-FFF2-40B4-BE49-F238E27FC236}">
                <a16:creationId xmlns:a16="http://schemas.microsoft.com/office/drawing/2014/main" id="{98B35F6F-244A-4CAD-AEAB-1171AE328AA0}"/>
              </a:ext>
            </a:extLst>
          </p:cNvPr>
          <p:cNvSpPr txBox="1"/>
          <p:nvPr userDrawn="1"/>
        </p:nvSpPr>
        <p:spPr>
          <a:xfrm>
            <a:off x="838200" y="365126"/>
            <a:ext cx="1060704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sz="3400"/>
              <a:t>Save the Date:</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
        <p:nvSpPr>
          <p:cNvPr id="9" name="Text Placeholder 8">
            <a:extLst>
              <a:ext uri="{FF2B5EF4-FFF2-40B4-BE49-F238E27FC236}">
                <a16:creationId xmlns:a16="http://schemas.microsoft.com/office/drawing/2014/main" id="{8F3C4352-E632-483B-9D34-319AB807FBFB}"/>
              </a:ext>
            </a:extLst>
          </p:cNvPr>
          <p:cNvSpPr>
            <a:spLocks noGrp="1"/>
          </p:cNvSpPr>
          <p:nvPr>
            <p:ph type="body" sz="quarter" idx="11" hasCustomPrompt="1"/>
          </p:nvPr>
        </p:nvSpPr>
        <p:spPr>
          <a:xfrm>
            <a:off x="1482810" y="1699827"/>
            <a:ext cx="10214919" cy="4505325"/>
          </a:xfrm>
        </p:spPr>
        <p:txBody>
          <a:bodyPr/>
          <a:lstStyle>
            <a:lvl1pPr marL="91440" indent="-365760">
              <a:buSzPct val="130000"/>
              <a:buFont typeface="Webdings" panose="05030102010509060703" pitchFamily="18" charset="2"/>
              <a:buChar char=""/>
              <a:defRPr sz="2600"/>
            </a:lvl1pPr>
            <a:lvl2pPr marL="685800" indent="0">
              <a:spcBef>
                <a:spcPts val="0"/>
              </a:spcBef>
              <a:buNone/>
              <a:defRPr sz="1700">
                <a:solidFill>
                  <a:schemeClr val="accent3">
                    <a:lumMod val="75000"/>
                    <a:lumOff val="25000"/>
                  </a:schemeClr>
                </a:solidFill>
              </a:defRPr>
            </a:lvl2pPr>
            <a:lvl3pPr marL="1005840" indent="-365760" algn="l">
              <a:spcAft>
                <a:spcPts val="1200"/>
              </a:spcAft>
              <a:buFont typeface="Webdings" panose="05030102010509060703" pitchFamily="18" charset="2"/>
              <a:buChar char=""/>
              <a:defRPr b="1">
                <a:solidFill>
                  <a:schemeClr val="accent1"/>
                </a:solidFill>
              </a:defRPr>
            </a:lvl3pPr>
          </a:lstStyle>
          <a:p>
            <a:pPr lvl="0"/>
            <a:r>
              <a:rPr lang="en-US"/>
              <a:t>Event Title Here</a:t>
            </a:r>
          </a:p>
          <a:p>
            <a:pPr lvl="1"/>
            <a:r>
              <a:rPr lang="en-US"/>
              <a:t>Event summary goes here</a:t>
            </a:r>
          </a:p>
          <a:p>
            <a:pPr lvl="2"/>
            <a:r>
              <a:rPr lang="en-US"/>
              <a:t>Event date</a:t>
            </a:r>
          </a:p>
          <a:p>
            <a:pPr lvl="3"/>
            <a:r>
              <a:rPr lang="en-US"/>
              <a:t>Fourth level</a:t>
            </a:r>
          </a:p>
          <a:p>
            <a:pPr lvl="4"/>
            <a:r>
              <a:rPr lang="en-US"/>
              <a:t>Fifth level</a:t>
            </a:r>
          </a:p>
        </p:txBody>
      </p:sp>
    </p:spTree>
    <p:extLst>
      <p:ext uri="{BB962C8B-B14F-4D97-AF65-F5344CB8AC3E}">
        <p14:creationId xmlns:p14="http://schemas.microsoft.com/office/powerpoint/2010/main" val="1697125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062155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00945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8009338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32959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541276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8.xml"/><Relationship Id="rId7"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image" Target="../media/image1.emf"/><Relationship Id="rId4" Type="http://schemas.openxmlformats.org/officeDocument/2006/relationships/slideLayout" Target="../slideLayouts/slideLayout19.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4.xml"/><Relationship Id="rId7" Type="http://schemas.openxmlformats.org/officeDocument/2006/relationships/image" Target="../media/image2.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28.xml"/><Relationship Id="rId7"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microsoft.com/office/2007/relationships/hdphoto" Target="../media/hdphoto1.wdp"/><Relationship Id="rId4" Type="http://schemas.openxmlformats.org/officeDocument/2006/relationships/slideLayout" Target="../slideLayouts/slideLayout29.xml"/><Relationship Id="rId9"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microsoft.com/office/2007/relationships/hdphoto" Target="../media/hdphoto1.wdp"/><Relationship Id="rId5" Type="http://schemas.openxmlformats.org/officeDocument/2006/relationships/slideLayout" Target="../slideLayouts/slideLayout36.xml"/><Relationship Id="rId10" Type="http://schemas.openxmlformats.org/officeDocument/2006/relationships/image" Target="../media/image2.png"/><Relationship Id="rId4" Type="http://schemas.openxmlformats.org/officeDocument/2006/relationships/slideLayout" Target="../slideLayouts/slideLayout35.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8" cstate="hqprint">
            <a:alphaModFix amt="70000"/>
            <a:extLst>
              <a:ext uri="{BEBA8EAE-BF5A-486C-A8C5-ECC9F3942E4B}">
                <a14:imgProps xmlns:a14="http://schemas.microsoft.com/office/drawing/2010/main">
                  <a14:imgLayer r:embed="rId1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18" r:id="rId11"/>
    <p:sldLayoutId id="2147483719" r:id="rId12"/>
    <p:sldLayoutId id="2147483721" r:id="rId13"/>
    <p:sldLayoutId id="2147483724" r:id="rId14"/>
    <p:sldLayoutId id="2147483727" r:id="rId15"/>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8"/>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9" cstate="hqprint">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 id="2147483728" r:id="rId6"/>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dol.gov/agencies/eta/advisories/tegl-02-22-change-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dol.gov/agencies/eta/advisories?keywords=%22TEGL+No.+07-22%22&amp;op=Run+Keyword+Search&amp;field_advisory_issue_date_value%5Bmin%5D=&amp;field_advisory_issue_date_value%5Bmax%5D=&amp;field_advisory_fiscal_year_value=All&amp;field_advisory_program_year_value=All&amp;field_advisory_change_value=All&amp;field_advisory_checklist_value=All&amp;items_per_page=10&amp;sort_bef_combine=most_relevant"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www.dol.gov/agencies/eta/advisories/training-and-employment-guidance-letter-no-16-21"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dol.appiancloud.com/suit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dwg.workforcegps.org/resources/2022/05/18/13/44/DWG-Performance-Reporting-Resources"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dol.gov/agencies/eta/grants/management/reportin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dol.gov/agencies/eta/advisories/tegl-02-22-change-2" TargetMode="External"/><Relationship Id="rId7"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dol.gov/agencies/eta/advisories/tegl-no-02-22" TargetMode="External"/><Relationship Id="rId5" Type="http://schemas.openxmlformats.org/officeDocument/2006/relationships/hyperlink" Target="https://www.dol.gov/sites/dolgov/files/ETA/advisories/TEGL/2022/TEGL%202-22%20Change%202/Attachment%20II%20%28Acccessible%20PDF%29.pdf" TargetMode="External"/><Relationship Id="rId4" Type="http://schemas.openxmlformats.org/officeDocument/2006/relationships/hyperlink" Target="https://www.dol.gov/sites/dolgov/files/ETA/advisories/TEGL/2022/TEGL%202-22%20Change%202/Attachment%20I%20%28Accessible%20PDF%29.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grants.gov/"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grants.gov/web/grants/search-grants.html?keywords=QUEST"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0.xml"/><Relationship Id="rId1" Type="http://schemas.openxmlformats.org/officeDocument/2006/relationships/tags" Target="../tags/tag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1.xml"/><Relationship Id="rId1" Type="http://schemas.openxmlformats.org/officeDocument/2006/relationships/tags" Target="../tags/tag6.xml"/><Relationship Id="rId5" Type="http://schemas.openxmlformats.org/officeDocument/2006/relationships/hyperlink" Target="https://www.grants.gov/web/grants/search-grants.html?keywords=QUEST" TargetMode="External"/><Relationship Id="rId4" Type="http://schemas.openxmlformats.org/officeDocument/2006/relationships/hyperlink" Target="mailto:DOL-ETA-DWG@Dol.gov"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1.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074694" y="2759243"/>
            <a:ext cx="8117306" cy="1603776"/>
          </a:xfrm>
        </p:spPr>
        <p:txBody>
          <a:bodyPr>
            <a:normAutofit fontScale="90000"/>
          </a:bodyPr>
          <a:lstStyle/>
          <a:p>
            <a:pPr algn="ctr"/>
            <a:r>
              <a:rPr lang="en-US" sz="3600"/>
              <a:t>2023 Quality Jobs, Equity, Strategy, and Training National Dislocated Worker Grant (2023 QUEST DWG) </a:t>
            </a:r>
            <a:br>
              <a:rPr lang="en-US" sz="3600">
                <a:solidFill>
                  <a:srgbClr val="000000"/>
                </a:solidFill>
                <a:effectLst/>
                <a:latin typeface="Times New Roman" panose="02020603050405020304" pitchFamily="18" charset="0"/>
                <a:ea typeface="Calibri" panose="020F0502020204030204" pitchFamily="34" charset="0"/>
              </a:rPr>
            </a:br>
            <a:endParaRPr lang="en-US" sz="3600"/>
          </a:p>
        </p:txBody>
      </p:sp>
      <p:sp>
        <p:nvSpPr>
          <p:cNvPr id="5" name="Subtitle 4">
            <a:extLst>
              <a:ext uri="{FF2B5EF4-FFF2-40B4-BE49-F238E27FC236}">
                <a16:creationId xmlns:a16="http://schemas.microsoft.com/office/drawing/2014/main" id="{3D419B2D-5403-4628-81B9-81B43B949B23}"/>
              </a:ext>
            </a:extLst>
          </p:cNvPr>
          <p:cNvSpPr>
            <a:spLocks noGrp="1"/>
          </p:cNvSpPr>
          <p:nvPr>
            <p:ph type="subTitle" idx="1"/>
          </p:nvPr>
        </p:nvSpPr>
        <p:spPr>
          <a:xfrm>
            <a:off x="5297103" y="4363019"/>
            <a:ext cx="6217920" cy="952115"/>
          </a:xfrm>
        </p:spPr>
        <p:txBody>
          <a:bodyPr>
            <a:normAutofit/>
          </a:bodyPr>
          <a:lstStyle/>
          <a:p>
            <a:r>
              <a:rPr lang="en-US" sz="3600" b="1"/>
              <a:t>Prospective Applicant Webinar</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a:xfrm>
            <a:off x="1963931" y="5688190"/>
            <a:ext cx="2743200" cy="365125"/>
          </a:xfrm>
        </p:spPr>
        <p:txBody>
          <a:bodyPr/>
          <a:lstStyle/>
          <a:p>
            <a:r>
              <a:rPr lang="en-US"/>
              <a:t>May 19, 2023</a:t>
            </a:r>
          </a:p>
          <a:p>
            <a:r>
              <a:rPr lang="en-US"/>
              <a:t>12:30 – 2:00 pm EDT</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dirty="0"/>
              <a:t>Opening Remarks from Today’s Moderator</a:t>
            </a:r>
          </a:p>
        </p:txBody>
      </p:sp>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a:xfrm>
            <a:off x="1299647" y="832592"/>
            <a:ext cx="7244177" cy="5039517"/>
          </a:xfrm>
        </p:spPr>
        <p:txBody>
          <a:bodyPr/>
          <a:lstStyle/>
          <a:p>
            <a:pPr marL="0" indent="0">
              <a:lnSpc>
                <a:spcPct val="100000"/>
              </a:lnSpc>
              <a:spcBef>
                <a:spcPts val="0"/>
              </a:spcBef>
              <a:buNone/>
            </a:pPr>
            <a:r>
              <a:rPr lang="en-US" sz="2800" b="1" dirty="0">
                <a:solidFill>
                  <a:schemeClr val="accent5"/>
                </a:solidFill>
              </a:rPr>
              <a:t>Robert Kight</a:t>
            </a:r>
          </a:p>
          <a:p>
            <a:pPr marL="457200" lvl="1" indent="0">
              <a:lnSpc>
                <a:spcPct val="100000"/>
              </a:lnSpc>
              <a:spcBef>
                <a:spcPts val="0"/>
              </a:spcBef>
              <a:buClr>
                <a:schemeClr val="accent2"/>
              </a:buClr>
              <a:buNone/>
            </a:pPr>
            <a:r>
              <a:rPr lang="en-US" sz="2200" b="1" i="1" dirty="0">
                <a:latin typeface="+mj-lt"/>
              </a:rPr>
              <a:t>Division Chief, Office of Workforce Investment</a:t>
            </a:r>
          </a:p>
          <a:p>
            <a:pPr lvl="2"/>
            <a:r>
              <a:rPr lang="en-US" dirty="0"/>
              <a:t>US Department of Labor Employment and Training Administration (DOL ETA)</a:t>
            </a:r>
          </a:p>
          <a:p>
            <a:pPr marL="914400" lvl="2" indent="0">
              <a:buNone/>
            </a:pPr>
            <a:endParaRPr lang="en-US" dirty="0"/>
          </a:p>
          <a:p>
            <a:pPr lvl="2"/>
            <a:endParaRPr lang="en-US" dirty="0"/>
          </a:p>
        </p:txBody>
      </p:sp>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fld id="{158B7785-F6D6-45F8-833E-07BD84680091}" type="slidenum">
              <a:rPr lang="en-US" smtClean="0"/>
              <a:pPr/>
              <a:t>2</a:t>
            </a:fld>
            <a:endParaRPr lang="en-US"/>
          </a:p>
        </p:txBody>
      </p:sp>
    </p:spTree>
    <p:custDataLst>
      <p:tags r:id="rId1"/>
    </p:custDataLst>
    <p:extLst>
      <p:ext uri="{BB962C8B-B14F-4D97-AF65-F5344CB8AC3E}">
        <p14:creationId xmlns:p14="http://schemas.microsoft.com/office/powerpoint/2010/main" val="1845854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ED5D4-778F-418B-8852-DBFAE2D24571}"/>
              </a:ext>
            </a:extLst>
          </p:cNvPr>
          <p:cNvSpPr>
            <a:spLocks noGrp="1"/>
          </p:cNvSpPr>
          <p:nvPr>
            <p:ph type="title"/>
          </p:nvPr>
        </p:nvSpPr>
        <p:spPr/>
        <p:txBody>
          <a:bodyPr/>
          <a:lstStyle/>
          <a:p>
            <a:r>
              <a:rPr lang="en-US"/>
              <a:t>Today’s Speakers</a:t>
            </a:r>
          </a:p>
        </p:txBody>
      </p:sp>
      <p:sp>
        <p:nvSpPr>
          <p:cNvPr id="4" name="Content Placeholder 3">
            <a:extLst>
              <a:ext uri="{FF2B5EF4-FFF2-40B4-BE49-F238E27FC236}">
                <a16:creationId xmlns:a16="http://schemas.microsoft.com/office/drawing/2014/main" id="{A5DC4EBE-0A00-492E-9CD3-CBE1F6F1C0AF}"/>
              </a:ext>
            </a:extLst>
          </p:cNvPr>
          <p:cNvSpPr>
            <a:spLocks noGrp="1"/>
          </p:cNvSpPr>
          <p:nvPr>
            <p:ph sz="half" idx="2"/>
          </p:nvPr>
        </p:nvSpPr>
        <p:spPr>
          <a:xfrm>
            <a:off x="179756" y="1762792"/>
            <a:ext cx="3566160" cy="1576921"/>
          </a:xfrm>
        </p:spPr>
        <p:txBody>
          <a:bodyPr/>
          <a:lstStyle/>
          <a:p>
            <a:pPr marL="0" indent="0">
              <a:buNone/>
            </a:pPr>
            <a:r>
              <a:rPr lang="en-US" b="1" dirty="0">
                <a:solidFill>
                  <a:schemeClr val="accent5"/>
                </a:solidFill>
              </a:rPr>
              <a:t>Ingrid</a:t>
            </a:r>
            <a:r>
              <a:rPr lang="en-US" dirty="0"/>
              <a:t> </a:t>
            </a:r>
            <a:r>
              <a:rPr lang="en-US" b="1" dirty="0">
                <a:solidFill>
                  <a:schemeClr val="accent5"/>
                </a:solidFill>
              </a:rPr>
              <a:t>Schonfield</a:t>
            </a:r>
          </a:p>
          <a:p>
            <a:pPr marL="457200" lvl="1" indent="0">
              <a:buNone/>
            </a:pPr>
            <a:r>
              <a:rPr lang="en-US" i="1" dirty="0">
                <a:latin typeface="+mj-lt"/>
              </a:rPr>
              <a:t>Workforce Analyst, Office of Workforce Investment</a:t>
            </a:r>
          </a:p>
          <a:p>
            <a:pPr marL="457200" lvl="1" indent="0">
              <a:buNone/>
            </a:pPr>
            <a:r>
              <a:rPr lang="en-US" dirty="0"/>
              <a:t>US DOL ETA</a:t>
            </a:r>
          </a:p>
        </p:txBody>
      </p:sp>
      <p:sp>
        <p:nvSpPr>
          <p:cNvPr id="3" name="Content Placeholder 2">
            <a:extLst>
              <a:ext uri="{FF2B5EF4-FFF2-40B4-BE49-F238E27FC236}">
                <a16:creationId xmlns:a16="http://schemas.microsoft.com/office/drawing/2014/main" id="{E2BED0D9-11B9-41BB-B610-727CD264CD48}"/>
              </a:ext>
            </a:extLst>
          </p:cNvPr>
          <p:cNvSpPr>
            <a:spLocks noGrp="1"/>
          </p:cNvSpPr>
          <p:nvPr>
            <p:ph sz="half" idx="1"/>
          </p:nvPr>
        </p:nvSpPr>
        <p:spPr>
          <a:xfrm>
            <a:off x="3930132" y="1762792"/>
            <a:ext cx="3566160" cy="1576920"/>
          </a:xfrm>
        </p:spPr>
        <p:txBody>
          <a:bodyPr/>
          <a:lstStyle/>
          <a:p>
            <a:pPr marL="0" indent="0">
              <a:buNone/>
            </a:pPr>
            <a:r>
              <a:rPr lang="en-US" b="1" dirty="0">
                <a:solidFill>
                  <a:schemeClr val="accent5"/>
                </a:solidFill>
              </a:rPr>
              <a:t>Jen McEnery</a:t>
            </a:r>
          </a:p>
          <a:p>
            <a:pPr marL="457200" lvl="1" indent="0">
              <a:buNone/>
            </a:pPr>
            <a:r>
              <a:rPr lang="en-US" i="1" dirty="0">
                <a:latin typeface="+mj-lt"/>
              </a:rPr>
              <a:t>DWG Grant Officer, Office of Grants Management</a:t>
            </a:r>
          </a:p>
          <a:p>
            <a:pPr marL="457200" lvl="1" indent="0">
              <a:buNone/>
            </a:pPr>
            <a:r>
              <a:rPr lang="en-US" dirty="0"/>
              <a:t>US DOL ETA</a:t>
            </a:r>
          </a:p>
        </p:txBody>
      </p:sp>
      <p:sp>
        <p:nvSpPr>
          <p:cNvPr id="5" name="Content Placeholder 3">
            <a:extLst>
              <a:ext uri="{FF2B5EF4-FFF2-40B4-BE49-F238E27FC236}">
                <a16:creationId xmlns:a16="http://schemas.microsoft.com/office/drawing/2014/main" id="{8769EA45-B041-CA1F-C14A-41811112DBF7}"/>
              </a:ext>
            </a:extLst>
          </p:cNvPr>
          <p:cNvSpPr txBox="1">
            <a:spLocks/>
          </p:cNvSpPr>
          <p:nvPr/>
        </p:nvSpPr>
        <p:spPr>
          <a:xfrm>
            <a:off x="7664927" y="1762792"/>
            <a:ext cx="4347317" cy="1625046"/>
          </a:xfrm>
          <a:prstGeom prst="rect">
            <a:avLst/>
          </a:prstGeom>
        </p:spPr>
        <p:txBody>
          <a:bodyPr vert="horz" lIns="91440" tIns="45720" rIns="91440" bIns="45720" rtlCol="0" anchor="t">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0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5"/>
                </a:solidFill>
              </a:rPr>
              <a:t>Kenan Hall </a:t>
            </a:r>
            <a:endParaRPr lang="en-US" dirty="0">
              <a:solidFill>
                <a:schemeClr val="accent5"/>
              </a:solidFill>
            </a:endParaRPr>
          </a:p>
          <a:p>
            <a:pPr marL="457200" lvl="1" indent="0">
              <a:buNone/>
            </a:pPr>
            <a:r>
              <a:rPr lang="en-US" i="1" dirty="0">
                <a:latin typeface="+mj-lt"/>
              </a:rPr>
              <a:t>Workforce Development Specialist, Office of Workforce Investment</a:t>
            </a:r>
            <a:endParaRPr lang="en-US" i="1" dirty="0">
              <a:latin typeface="+mj-lt"/>
              <a:cs typeface="Calibri Light"/>
            </a:endParaRPr>
          </a:p>
          <a:p>
            <a:pPr marL="457200" lvl="1" indent="0">
              <a:buFont typeface="Wingdings 3" panose="05040102010807070707" pitchFamily="18" charset="2"/>
              <a:buNone/>
            </a:pPr>
            <a:r>
              <a:rPr lang="en-US" i="1" dirty="0">
                <a:latin typeface="Calibri Light"/>
                <a:cs typeface="Calibri Light"/>
              </a:rPr>
              <a:t>US DOL ETA</a:t>
            </a:r>
          </a:p>
        </p:txBody>
      </p:sp>
      <p:sp>
        <p:nvSpPr>
          <p:cNvPr id="9" name="Slide Number Placeholder 8">
            <a:extLst>
              <a:ext uri="{FF2B5EF4-FFF2-40B4-BE49-F238E27FC236}">
                <a16:creationId xmlns:a16="http://schemas.microsoft.com/office/drawing/2014/main" id="{780BA221-3FF2-4CDA-BE6F-6F5CDFE4871F}"/>
              </a:ext>
            </a:extLst>
          </p:cNvPr>
          <p:cNvSpPr>
            <a:spLocks noGrp="1"/>
          </p:cNvSpPr>
          <p:nvPr>
            <p:ph type="sldNum" sz="quarter" idx="12"/>
          </p:nvPr>
        </p:nvSpPr>
        <p:spPr/>
        <p:txBody>
          <a:bodyPr/>
          <a:lstStyle/>
          <a:p>
            <a:fld id="{158B7785-F6D6-45F8-833E-07BD84680091}" type="slidenum">
              <a:rPr lang="en-US" smtClean="0"/>
              <a:pPr/>
              <a:t>3</a:t>
            </a:fld>
            <a:endParaRPr lang="en-US"/>
          </a:p>
        </p:txBody>
      </p:sp>
    </p:spTree>
    <p:custDataLst>
      <p:tags r:id="rId1"/>
    </p:custDataLst>
    <p:extLst>
      <p:ext uri="{BB962C8B-B14F-4D97-AF65-F5344CB8AC3E}">
        <p14:creationId xmlns:p14="http://schemas.microsoft.com/office/powerpoint/2010/main" val="1433736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a:t>Today’s Objective and Agenda</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a:xfrm>
            <a:off x="1636668" y="885825"/>
            <a:ext cx="9022979" cy="5654675"/>
          </a:xfrm>
        </p:spPr>
        <p:txBody>
          <a:bodyPr>
            <a:normAutofit fontScale="92500" lnSpcReduction="10000"/>
          </a:bodyPr>
          <a:lstStyle/>
          <a:p>
            <a:r>
              <a:rPr lang="en-US" sz="2800" b="1"/>
              <a:t>Objective</a:t>
            </a:r>
            <a:r>
              <a:rPr lang="en-US" sz="2800"/>
              <a:t>: Provide prospective applicants with the information and resources they need to apply for 2023 QUEST DWG funds</a:t>
            </a:r>
          </a:p>
          <a:p>
            <a:r>
              <a:rPr lang="en-US" sz="2800" b="1"/>
              <a:t>Agenda</a:t>
            </a:r>
          </a:p>
          <a:p>
            <a:pPr lvl="1"/>
            <a:r>
              <a:rPr lang="en-US" sz="2600"/>
              <a:t>Getting to know you (Polls)</a:t>
            </a:r>
          </a:p>
          <a:p>
            <a:pPr lvl="1"/>
            <a:r>
              <a:rPr lang="en-US" sz="2600"/>
              <a:t>2023 QUEST DWG funding opportunity overview</a:t>
            </a:r>
          </a:p>
          <a:p>
            <a:pPr lvl="2"/>
            <a:r>
              <a:rPr lang="en-US" sz="2400"/>
              <a:t>Q&amp;A</a:t>
            </a:r>
          </a:p>
          <a:p>
            <a:pPr lvl="1"/>
            <a:r>
              <a:rPr lang="en-US" sz="2600"/>
              <a:t>How to apply </a:t>
            </a:r>
          </a:p>
          <a:p>
            <a:pPr lvl="2"/>
            <a:r>
              <a:rPr lang="en-US" sz="2400"/>
              <a:t>Q&amp;A</a:t>
            </a:r>
          </a:p>
          <a:p>
            <a:pPr lvl="1"/>
            <a:r>
              <a:rPr lang="en-US" sz="2600"/>
              <a:t>Highlights of the suggested application form</a:t>
            </a:r>
          </a:p>
          <a:p>
            <a:pPr lvl="2"/>
            <a:r>
              <a:rPr lang="en-US" sz="2400">
                <a:cs typeface="Calibri"/>
              </a:rPr>
              <a:t>Q&amp;A</a:t>
            </a:r>
          </a:p>
          <a:p>
            <a:pPr lvl="1"/>
            <a:r>
              <a:rPr lang="en-US" sz="2600"/>
              <a:t>Poll: Likelihood of applying for the 2023 QUEST DWG</a:t>
            </a:r>
          </a:p>
          <a:p>
            <a:pPr lvl="1"/>
            <a:r>
              <a:rPr lang="en-US" sz="2600"/>
              <a:t>Resources</a:t>
            </a:r>
          </a:p>
          <a:p>
            <a:pPr lvl="1"/>
            <a:r>
              <a:rPr lang="en-US" sz="2600"/>
              <a:t>Final Q&amp;A</a:t>
            </a:r>
          </a:p>
        </p:txBody>
      </p:sp>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4</a:t>
            </a:fld>
            <a:endParaRPr lang="en-US"/>
          </a:p>
        </p:txBody>
      </p:sp>
    </p:spTree>
    <p:extLst>
      <p:ext uri="{BB962C8B-B14F-4D97-AF65-F5344CB8AC3E}">
        <p14:creationId xmlns:p14="http://schemas.microsoft.com/office/powerpoint/2010/main" val="3204111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798D84-7844-4F88-966E-5217D8640B43}"/>
              </a:ext>
            </a:extLst>
          </p:cNvPr>
          <p:cNvSpPr>
            <a:spLocks noGrp="1"/>
          </p:cNvSpPr>
          <p:nvPr>
            <p:ph type="title"/>
          </p:nvPr>
        </p:nvSpPr>
        <p:spPr/>
        <p:txBody>
          <a:bodyPr/>
          <a:lstStyle/>
          <a:p>
            <a:r>
              <a:rPr lang="en-US"/>
              <a:t>Getting to Know You: Who’s in the Virtual Room?</a:t>
            </a:r>
          </a:p>
        </p:txBody>
      </p:sp>
      <p:sp>
        <p:nvSpPr>
          <p:cNvPr id="5" name="Text Placeholder 4">
            <a:extLst>
              <a:ext uri="{FF2B5EF4-FFF2-40B4-BE49-F238E27FC236}">
                <a16:creationId xmlns:a16="http://schemas.microsoft.com/office/drawing/2014/main" id="{40128B89-CD9D-4EE7-BFCA-91F7FDE4128A}"/>
              </a:ext>
            </a:extLst>
          </p:cNvPr>
          <p:cNvSpPr>
            <a:spLocks noGrp="1"/>
          </p:cNvSpPr>
          <p:nvPr>
            <p:ph type="body" idx="14"/>
          </p:nvPr>
        </p:nvSpPr>
        <p:spPr>
          <a:xfrm>
            <a:off x="805866" y="1137446"/>
            <a:ext cx="4624388" cy="3571134"/>
          </a:xfrm>
        </p:spPr>
        <p:txBody>
          <a:bodyPr/>
          <a:lstStyle/>
          <a:p>
            <a:r>
              <a:rPr lang="en-US"/>
              <a:t>What type of organization do you represent? </a:t>
            </a:r>
            <a:endParaRPr lang="en-US" sz="1800">
              <a:effectLst/>
              <a:latin typeface="Arial" panose="020B0604020202020204" pitchFamily="34" charset="0"/>
            </a:endParaRPr>
          </a:p>
        </p:txBody>
      </p:sp>
      <p:sp>
        <p:nvSpPr>
          <p:cNvPr id="4" name="Text Placeholder 3">
            <a:extLst>
              <a:ext uri="{FF2B5EF4-FFF2-40B4-BE49-F238E27FC236}">
                <a16:creationId xmlns:a16="http://schemas.microsoft.com/office/drawing/2014/main" id="{7C4F72F3-DCD2-4D70-808D-A9265DB33125}"/>
              </a:ext>
            </a:extLst>
          </p:cNvPr>
          <p:cNvSpPr>
            <a:spLocks noGrp="1"/>
          </p:cNvSpPr>
          <p:nvPr>
            <p:ph type="body" sz="quarter" idx="13"/>
          </p:nvPr>
        </p:nvSpPr>
        <p:spPr/>
        <p:txBody>
          <a:bodyPr/>
          <a:lstStyle/>
          <a:p>
            <a:r>
              <a:rPr lang="en-US"/>
              <a:t>Select the one answer that best describes your organization.</a:t>
            </a:r>
          </a:p>
        </p:txBody>
      </p:sp>
      <p:sp>
        <p:nvSpPr>
          <p:cNvPr id="2" name="Content Placeholder 1">
            <a:extLst>
              <a:ext uri="{FF2B5EF4-FFF2-40B4-BE49-F238E27FC236}">
                <a16:creationId xmlns:a16="http://schemas.microsoft.com/office/drawing/2014/main" id="{18374A7C-2283-4327-BCE4-A435B5FE4FA0}"/>
              </a:ext>
            </a:extLst>
          </p:cNvPr>
          <p:cNvSpPr>
            <a:spLocks noGrp="1"/>
          </p:cNvSpPr>
          <p:nvPr>
            <p:ph idx="1"/>
          </p:nvPr>
        </p:nvSpPr>
        <p:spPr>
          <a:xfrm>
            <a:off x="5609944" y="1336924"/>
            <a:ext cx="6101195" cy="3172178"/>
          </a:xfrm>
        </p:spPr>
        <p:txBody>
          <a:bodyPr>
            <a:normAutofit/>
          </a:bodyPr>
          <a:lstStyle/>
          <a:p>
            <a:r>
              <a:rPr lang="en-US"/>
              <a:t>State </a:t>
            </a:r>
          </a:p>
          <a:p>
            <a:r>
              <a:rPr lang="en-US"/>
              <a:t>Outlying area</a:t>
            </a:r>
          </a:p>
          <a:p>
            <a:r>
              <a:rPr lang="en-US"/>
              <a:t>Indian tribal government</a:t>
            </a:r>
          </a:p>
          <a:p>
            <a:r>
              <a:rPr lang="en-US"/>
              <a:t>Other</a:t>
            </a:r>
            <a:r>
              <a:rPr lang="en-US" b="0"/>
              <a:t> (please note your entity type in the chat box)</a:t>
            </a:r>
          </a:p>
        </p:txBody>
      </p:sp>
      <p:sp>
        <p:nvSpPr>
          <p:cNvPr id="6" name="Slide Number Placeholder 5">
            <a:extLst>
              <a:ext uri="{FF2B5EF4-FFF2-40B4-BE49-F238E27FC236}">
                <a16:creationId xmlns:a16="http://schemas.microsoft.com/office/drawing/2014/main" id="{A43C5924-30F6-431F-8CE5-85C391C0A4BD}"/>
              </a:ext>
            </a:extLst>
          </p:cNvPr>
          <p:cNvSpPr>
            <a:spLocks noGrp="1"/>
          </p:cNvSpPr>
          <p:nvPr>
            <p:ph type="sldNum" sz="quarter" idx="12"/>
          </p:nvPr>
        </p:nvSpPr>
        <p:spPr/>
        <p:txBody>
          <a:bodyPr/>
          <a:lstStyle/>
          <a:p>
            <a:fld id="{158B7785-F6D6-45F8-833E-07BD84680091}" type="slidenum">
              <a:rPr lang="en-US" smtClean="0"/>
              <a:pPr/>
              <a:t>5</a:t>
            </a:fld>
            <a:endParaRPr lang="en-US"/>
          </a:p>
        </p:txBody>
      </p:sp>
    </p:spTree>
    <p:extLst>
      <p:ext uri="{BB962C8B-B14F-4D97-AF65-F5344CB8AC3E}">
        <p14:creationId xmlns:p14="http://schemas.microsoft.com/office/powerpoint/2010/main" val="2662910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798D84-7844-4F88-966E-5217D8640B43}"/>
              </a:ext>
            </a:extLst>
          </p:cNvPr>
          <p:cNvSpPr>
            <a:spLocks noGrp="1"/>
          </p:cNvSpPr>
          <p:nvPr>
            <p:ph type="title"/>
          </p:nvPr>
        </p:nvSpPr>
        <p:spPr>
          <a:xfrm>
            <a:off x="805866" y="46208"/>
            <a:ext cx="11386134" cy="786384"/>
          </a:xfrm>
        </p:spPr>
        <p:txBody>
          <a:bodyPr>
            <a:normAutofit/>
          </a:bodyPr>
          <a:lstStyle/>
          <a:p>
            <a:r>
              <a:rPr lang="en-US"/>
              <a:t>Getting to Know You: What’s Your Experience with DWGs?</a:t>
            </a:r>
          </a:p>
        </p:txBody>
      </p:sp>
      <p:sp>
        <p:nvSpPr>
          <p:cNvPr id="5" name="Text Placeholder 4">
            <a:extLst>
              <a:ext uri="{FF2B5EF4-FFF2-40B4-BE49-F238E27FC236}">
                <a16:creationId xmlns:a16="http://schemas.microsoft.com/office/drawing/2014/main" id="{40128B89-CD9D-4EE7-BFCA-91F7FDE4128A}"/>
              </a:ext>
            </a:extLst>
          </p:cNvPr>
          <p:cNvSpPr>
            <a:spLocks noGrp="1"/>
          </p:cNvSpPr>
          <p:nvPr>
            <p:ph type="body" idx="14"/>
          </p:nvPr>
        </p:nvSpPr>
        <p:spPr>
          <a:xfrm>
            <a:off x="805866" y="1137446"/>
            <a:ext cx="4624388" cy="3571134"/>
          </a:xfrm>
        </p:spPr>
        <p:txBody>
          <a:bodyPr/>
          <a:lstStyle/>
          <a:p>
            <a:r>
              <a:rPr lang="en-US"/>
              <a:t>How many DWGs have you/your organization administered in the last five years? </a:t>
            </a:r>
            <a:endParaRPr lang="en-US" sz="1800">
              <a:effectLst/>
              <a:latin typeface="Arial" panose="020B0604020202020204" pitchFamily="34" charset="0"/>
            </a:endParaRPr>
          </a:p>
        </p:txBody>
      </p:sp>
      <p:sp>
        <p:nvSpPr>
          <p:cNvPr id="4" name="Text Placeholder 3">
            <a:extLst>
              <a:ext uri="{FF2B5EF4-FFF2-40B4-BE49-F238E27FC236}">
                <a16:creationId xmlns:a16="http://schemas.microsoft.com/office/drawing/2014/main" id="{7C4F72F3-DCD2-4D70-808D-A9265DB33125}"/>
              </a:ext>
            </a:extLst>
          </p:cNvPr>
          <p:cNvSpPr>
            <a:spLocks noGrp="1"/>
          </p:cNvSpPr>
          <p:nvPr>
            <p:ph type="body" sz="quarter" idx="13"/>
          </p:nvPr>
        </p:nvSpPr>
        <p:spPr/>
        <p:txBody>
          <a:bodyPr/>
          <a:lstStyle/>
          <a:p>
            <a:r>
              <a:rPr lang="en-US"/>
              <a:t>Select the one answer that best describes your/your organization’s experience with DWGs in the last five years.</a:t>
            </a:r>
          </a:p>
        </p:txBody>
      </p:sp>
      <p:sp>
        <p:nvSpPr>
          <p:cNvPr id="2" name="Content Placeholder 1">
            <a:extLst>
              <a:ext uri="{FF2B5EF4-FFF2-40B4-BE49-F238E27FC236}">
                <a16:creationId xmlns:a16="http://schemas.microsoft.com/office/drawing/2014/main" id="{18374A7C-2283-4327-BCE4-A435B5FE4FA0}"/>
              </a:ext>
            </a:extLst>
          </p:cNvPr>
          <p:cNvSpPr>
            <a:spLocks noGrp="1"/>
          </p:cNvSpPr>
          <p:nvPr>
            <p:ph idx="1"/>
          </p:nvPr>
        </p:nvSpPr>
        <p:spPr>
          <a:xfrm>
            <a:off x="5609944" y="1336924"/>
            <a:ext cx="6101195" cy="3172178"/>
          </a:xfrm>
        </p:spPr>
        <p:txBody>
          <a:bodyPr>
            <a:normAutofit/>
          </a:bodyPr>
          <a:lstStyle/>
          <a:p>
            <a:r>
              <a:rPr lang="en-US"/>
              <a:t>Zero </a:t>
            </a:r>
            <a:r>
              <a:rPr lang="en-US" b="0"/>
              <a:t>–</a:t>
            </a:r>
            <a:r>
              <a:rPr lang="en-US"/>
              <a:t> </a:t>
            </a:r>
            <a:r>
              <a:rPr lang="en-US" b="0"/>
              <a:t>We’re just learning about DWGs. </a:t>
            </a:r>
          </a:p>
          <a:p>
            <a:r>
              <a:rPr lang="en-US"/>
              <a:t>One or two </a:t>
            </a:r>
            <a:r>
              <a:rPr lang="en-US" b="0"/>
              <a:t>– We’ve some experience.</a:t>
            </a:r>
          </a:p>
          <a:p>
            <a:r>
              <a:rPr lang="en-US"/>
              <a:t>Three to five </a:t>
            </a:r>
            <a:r>
              <a:rPr lang="en-US" b="0"/>
              <a:t>– We’re experienced!</a:t>
            </a:r>
          </a:p>
          <a:p>
            <a:r>
              <a:rPr lang="en-US"/>
              <a:t>Six or more </a:t>
            </a:r>
            <a:r>
              <a:rPr lang="en-US" b="0"/>
              <a:t>– We should be presenting this webinar! </a:t>
            </a:r>
          </a:p>
        </p:txBody>
      </p:sp>
      <p:sp>
        <p:nvSpPr>
          <p:cNvPr id="6" name="Slide Number Placeholder 5">
            <a:extLst>
              <a:ext uri="{FF2B5EF4-FFF2-40B4-BE49-F238E27FC236}">
                <a16:creationId xmlns:a16="http://schemas.microsoft.com/office/drawing/2014/main" id="{A43C5924-30F6-431F-8CE5-85C391C0A4BD}"/>
              </a:ext>
            </a:extLst>
          </p:cNvPr>
          <p:cNvSpPr>
            <a:spLocks noGrp="1"/>
          </p:cNvSpPr>
          <p:nvPr>
            <p:ph type="sldNum" sz="quarter" idx="12"/>
          </p:nvPr>
        </p:nvSpPr>
        <p:spPr/>
        <p:txBody>
          <a:bodyPr/>
          <a:lstStyle/>
          <a:p>
            <a:fld id="{158B7785-F6D6-45F8-833E-07BD84680091}" type="slidenum">
              <a:rPr lang="en-US" smtClean="0"/>
              <a:pPr/>
              <a:t>6</a:t>
            </a:fld>
            <a:endParaRPr lang="en-US"/>
          </a:p>
        </p:txBody>
      </p:sp>
    </p:spTree>
    <p:extLst>
      <p:ext uri="{BB962C8B-B14F-4D97-AF65-F5344CB8AC3E}">
        <p14:creationId xmlns:p14="http://schemas.microsoft.com/office/powerpoint/2010/main" val="3149928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42758" y="1304273"/>
            <a:ext cx="7911433" cy="2642086"/>
          </a:xfrm>
        </p:spPr>
        <p:txBody>
          <a:bodyPr/>
          <a:lstStyle/>
          <a:p>
            <a:r>
              <a:rPr lang="en-US"/>
              <a:t>2023 QUEST DWG Grant Funding Opportunity Overview</a:t>
            </a:r>
          </a:p>
        </p:txBody>
      </p:sp>
      <p:sp>
        <p:nvSpPr>
          <p:cNvPr id="7" name="Text Placeholder 6"/>
          <p:cNvSpPr>
            <a:spLocks noGrp="1"/>
          </p:cNvSpPr>
          <p:nvPr>
            <p:ph type="body" idx="1"/>
          </p:nvPr>
        </p:nvSpPr>
        <p:spPr>
          <a:xfrm>
            <a:off x="542758" y="4453467"/>
            <a:ext cx="6794763" cy="1902885"/>
          </a:xfrm>
        </p:spPr>
        <p:txBody>
          <a:bodyPr>
            <a:normAutofit/>
          </a:bodyPr>
          <a:lstStyle/>
          <a:p>
            <a:r>
              <a:rPr lang="en-US" sz="3200"/>
              <a:t>Applicant and Participant Eligibility, Required and Optional Grant Activities, and Reporting Requirements</a:t>
            </a:r>
          </a:p>
        </p:txBody>
      </p:sp>
      <p:sp>
        <p:nvSpPr>
          <p:cNvPr id="8" name="Slide Number Placeholder 7"/>
          <p:cNvSpPr>
            <a:spLocks noGrp="1"/>
          </p:cNvSpPr>
          <p:nvPr>
            <p:ph type="sldNum" sz="quarter" idx="4294967295"/>
          </p:nvPr>
        </p:nvSpPr>
        <p:spPr>
          <a:xfrm>
            <a:off x="9714596" y="6356352"/>
            <a:ext cx="753001" cy="365125"/>
          </a:xfrm>
        </p:spPr>
        <p:txBody>
          <a:bodyPr/>
          <a:lstStyle/>
          <a:p>
            <a:fld id="{78651A17-9376-40A4-9325-34268FB0E92D}" type="slidenum">
              <a:rPr lang="en-US" smtClean="0"/>
              <a:pPr/>
              <a:t>7</a:t>
            </a:fld>
            <a:endParaRPr lang="en-US"/>
          </a:p>
        </p:txBody>
      </p:sp>
    </p:spTree>
    <p:extLst>
      <p:ext uri="{BB962C8B-B14F-4D97-AF65-F5344CB8AC3E}">
        <p14:creationId xmlns:p14="http://schemas.microsoft.com/office/powerpoint/2010/main" val="3807086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Overview: What is the 2023 QUEST Grant Opportunity?</a:t>
            </a:r>
          </a:p>
        </p:txBody>
      </p:sp>
      <p:sp>
        <p:nvSpPr>
          <p:cNvPr id="3" name="Content Placeholder 2"/>
          <p:cNvSpPr>
            <a:spLocks noGrp="1"/>
          </p:cNvSpPr>
          <p:nvPr>
            <p:ph idx="1"/>
          </p:nvPr>
        </p:nvSpPr>
        <p:spPr>
          <a:xfrm>
            <a:off x="245599" y="1109702"/>
            <a:ext cx="11716758" cy="5246648"/>
          </a:xfrm>
        </p:spPr>
        <p:txBody>
          <a:bodyPr>
            <a:normAutofit/>
          </a:bodyPr>
          <a:lstStyle/>
          <a:p>
            <a:r>
              <a:rPr lang="en-US"/>
              <a:t>The 2023 Quality Jobs, Equity, Strategy, and Training Disaster Recovery National Dislocated Worker Grant (</a:t>
            </a:r>
            <a:r>
              <a:rPr lang="en-US">
                <a:hlinkClick r:id="rId3"/>
              </a:rPr>
              <a:t>2023 QUEST DWG</a:t>
            </a:r>
            <a:r>
              <a:rPr lang="en-US"/>
              <a:t>) is an opportunity to</a:t>
            </a:r>
          </a:p>
          <a:p>
            <a:pPr lvl="1"/>
            <a:r>
              <a:rPr lang="en-US"/>
              <a:t>Access up to $5,000,000 per grant for 36-month projects</a:t>
            </a:r>
          </a:p>
          <a:p>
            <a:pPr lvl="1"/>
            <a:r>
              <a:rPr lang="en-US"/>
              <a:t>Connect eligible workers to career development, occupational training, and good jobs</a:t>
            </a:r>
            <a:r>
              <a:rPr lang="en-US" baseline="30000"/>
              <a:t>*</a:t>
            </a:r>
          </a:p>
          <a:p>
            <a:pPr lvl="1"/>
            <a:r>
              <a:rPr lang="en-US"/>
              <a:t>Create or strengthen relationships with business and community partners</a:t>
            </a:r>
          </a:p>
          <a:p>
            <a:pPr lvl="1"/>
            <a:r>
              <a:rPr lang="en-US"/>
              <a:t>Improve individual and industry competitiveness</a:t>
            </a:r>
          </a:p>
          <a:p>
            <a:pPr marL="0" indent="0">
              <a:buNone/>
            </a:pPr>
            <a:endParaRPr lang="en-US" baseline="30000"/>
          </a:p>
          <a:p>
            <a:pPr marL="0" indent="0">
              <a:buNone/>
            </a:pPr>
            <a:r>
              <a:rPr lang="en-US" baseline="30000"/>
              <a:t>* </a:t>
            </a:r>
            <a:r>
              <a:rPr lang="en-US" sz="2400">
                <a:solidFill>
                  <a:schemeClr val="bg2">
                    <a:lumMod val="25000"/>
                  </a:schemeClr>
                </a:solidFill>
              </a:rPr>
              <a:t>See </a:t>
            </a:r>
            <a:r>
              <a:rPr lang="en-US" sz="2400">
                <a:solidFill>
                  <a:schemeClr val="accent6"/>
                </a:solidFill>
                <a:hlinkClick r:id="rId4">
                  <a:extLst>
                    <a:ext uri="{A12FA001-AC4F-418D-AE19-62706E023703}">
                      <ahyp:hlinkClr xmlns:ahyp="http://schemas.microsoft.com/office/drawing/2018/hyperlinkcolor" val="tx"/>
                    </a:ext>
                  </a:extLst>
                </a:hlinkClick>
              </a:rPr>
              <a:t>TEGL 07-22</a:t>
            </a:r>
            <a:r>
              <a:rPr lang="en-US" sz="2400">
                <a:solidFill>
                  <a:schemeClr val="bg2">
                    <a:lumMod val="25000"/>
                  </a:schemeClr>
                </a:solidFill>
                <a:hlinkClick r:id="rId4">
                  <a:extLst>
                    <a:ext uri="{A12FA001-AC4F-418D-AE19-62706E023703}">
                      <ahyp:hlinkClr xmlns:ahyp="http://schemas.microsoft.com/office/drawing/2018/hyperlinkcolor" val="tx"/>
                    </a:ext>
                  </a:extLst>
                </a:hlinkClick>
              </a:rPr>
              <a:t>,</a:t>
            </a:r>
            <a:r>
              <a:rPr lang="en-US" sz="2400">
                <a:solidFill>
                  <a:schemeClr val="bg2">
                    <a:lumMod val="25000"/>
                  </a:schemeClr>
                </a:solidFill>
              </a:rPr>
              <a:t> </a:t>
            </a:r>
            <a:r>
              <a:rPr lang="en-US" sz="2400" i="1">
                <a:solidFill>
                  <a:schemeClr val="bg2">
                    <a:lumMod val="25000"/>
                  </a:schemeClr>
                </a:solidFill>
              </a:rPr>
              <a:t>Increasing Employer &amp; Workforce System Customer Access to Good Jobs</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8</a:t>
            </a:fld>
            <a:endParaRPr lang="en-US"/>
          </a:p>
        </p:txBody>
      </p:sp>
    </p:spTree>
    <p:extLst>
      <p:ext uri="{BB962C8B-B14F-4D97-AF65-F5344CB8AC3E}">
        <p14:creationId xmlns:p14="http://schemas.microsoft.com/office/powerpoint/2010/main" val="3509138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9D7678-6DC5-4CB3-A7E3-EBEA202BF8F3}"/>
              </a:ext>
            </a:extLst>
          </p:cNvPr>
          <p:cNvSpPr>
            <a:spLocks noGrp="1"/>
          </p:cNvSpPr>
          <p:nvPr>
            <p:ph type="title"/>
          </p:nvPr>
        </p:nvSpPr>
        <p:spPr/>
        <p:txBody>
          <a:bodyPr/>
          <a:lstStyle/>
          <a:p>
            <a:r>
              <a:rPr lang="en-US"/>
              <a:t>Overview: Eligible Applicants</a:t>
            </a:r>
          </a:p>
        </p:txBody>
      </p:sp>
      <p:sp>
        <p:nvSpPr>
          <p:cNvPr id="4" name="Content Placeholder 3">
            <a:extLst>
              <a:ext uri="{FF2B5EF4-FFF2-40B4-BE49-F238E27FC236}">
                <a16:creationId xmlns:a16="http://schemas.microsoft.com/office/drawing/2014/main" id="{ECE7F8A1-CDA7-592C-8F0C-9405FC7823A6}"/>
              </a:ext>
            </a:extLst>
          </p:cNvPr>
          <p:cNvSpPr>
            <a:spLocks noGrp="1"/>
          </p:cNvSpPr>
          <p:nvPr>
            <p:ph sz="half" idx="1"/>
          </p:nvPr>
        </p:nvSpPr>
        <p:spPr>
          <a:xfrm>
            <a:off x="839947" y="1388960"/>
            <a:ext cx="10871192" cy="3734185"/>
          </a:xfrm>
        </p:spPr>
        <p:txBody>
          <a:bodyPr/>
          <a:lstStyle/>
          <a:p>
            <a:r>
              <a:rPr lang="en-US"/>
              <a:t>Eligible Applicants are </a:t>
            </a:r>
            <a:r>
              <a:rPr lang="en-US" sz="2600"/>
              <a:t>States, Outlying areas, </a:t>
            </a:r>
            <a:r>
              <a:rPr lang="en-US"/>
              <a:t>and Indian tribal governments as defined by the Stafford Act, 42 USC 5122(6)</a:t>
            </a:r>
          </a:p>
          <a:p>
            <a:pPr lvl="1"/>
            <a:r>
              <a:rPr lang="en-US"/>
              <a:t>Current round one QUEST DWG grantees may apply</a:t>
            </a:r>
          </a:p>
          <a:p>
            <a:r>
              <a:rPr lang="en-US"/>
              <a:t>Applicants </a:t>
            </a:r>
            <a:r>
              <a:rPr lang="en-US" i="1"/>
              <a:t>must</a:t>
            </a:r>
            <a:r>
              <a:rPr lang="en-US"/>
              <a:t> be</a:t>
            </a:r>
          </a:p>
          <a:p>
            <a:pPr lvl="1"/>
            <a:r>
              <a:rPr lang="en-US" sz="2200"/>
              <a:t>part of a state, outlying area, or Indian tribal public workforce development system </a:t>
            </a:r>
            <a:r>
              <a:rPr lang="en-US" sz="2200" i="1"/>
              <a:t>or</a:t>
            </a:r>
            <a:r>
              <a:rPr lang="en-US" sz="2200"/>
              <a:t> be able to demonstrate robust partnerships with those systems, and</a:t>
            </a:r>
          </a:p>
          <a:p>
            <a:pPr lvl="1"/>
            <a:r>
              <a:rPr lang="en-US" sz="2200"/>
              <a:t>able to meet administrative, programmatic, performance accountability,  project management, and oversight requirements </a:t>
            </a:r>
          </a:p>
        </p:txBody>
      </p:sp>
      <p:sp>
        <p:nvSpPr>
          <p:cNvPr id="2" name="Slide Number Placeholder 1">
            <a:extLst>
              <a:ext uri="{FF2B5EF4-FFF2-40B4-BE49-F238E27FC236}">
                <a16:creationId xmlns:a16="http://schemas.microsoft.com/office/drawing/2014/main" id="{0CCE418C-F9E7-3689-4445-E2443F4327FF}"/>
              </a:ext>
            </a:extLst>
          </p:cNvPr>
          <p:cNvSpPr>
            <a:spLocks noGrp="1"/>
          </p:cNvSpPr>
          <p:nvPr>
            <p:ph type="sldNum" sz="quarter" idx="12"/>
          </p:nvPr>
        </p:nvSpPr>
        <p:spPr/>
        <p:txBody>
          <a:bodyPr/>
          <a:lstStyle/>
          <a:p>
            <a:fld id="{158B7785-F6D6-45F8-833E-07BD84680091}" type="slidenum">
              <a:rPr lang="en-US" smtClean="0"/>
              <a:t>9</a:t>
            </a:fld>
            <a:endParaRPr lang="en-US"/>
          </a:p>
        </p:txBody>
      </p:sp>
    </p:spTree>
    <p:extLst>
      <p:ext uri="{BB962C8B-B14F-4D97-AF65-F5344CB8AC3E}">
        <p14:creationId xmlns:p14="http://schemas.microsoft.com/office/powerpoint/2010/main" val="1598085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9D7678-6DC5-4CB3-A7E3-EBEA202BF8F3}"/>
              </a:ext>
            </a:extLst>
          </p:cNvPr>
          <p:cNvSpPr>
            <a:spLocks noGrp="1"/>
          </p:cNvSpPr>
          <p:nvPr>
            <p:ph type="title"/>
          </p:nvPr>
        </p:nvSpPr>
        <p:spPr/>
        <p:txBody>
          <a:bodyPr/>
          <a:lstStyle/>
          <a:p>
            <a:r>
              <a:rPr lang="en-US"/>
              <a:t>Overview: Eligible Participants</a:t>
            </a:r>
          </a:p>
        </p:txBody>
      </p:sp>
      <p:sp>
        <p:nvSpPr>
          <p:cNvPr id="5" name="Content Placeholder 4">
            <a:extLst>
              <a:ext uri="{FF2B5EF4-FFF2-40B4-BE49-F238E27FC236}">
                <a16:creationId xmlns:a16="http://schemas.microsoft.com/office/drawing/2014/main" id="{2EA11759-DD7A-AEA7-A771-4F314573CC5E}"/>
              </a:ext>
            </a:extLst>
          </p:cNvPr>
          <p:cNvSpPr>
            <a:spLocks noGrp="1"/>
          </p:cNvSpPr>
          <p:nvPr>
            <p:ph sz="half" idx="2"/>
          </p:nvPr>
        </p:nvSpPr>
        <p:spPr>
          <a:xfrm>
            <a:off x="775132" y="1273808"/>
            <a:ext cx="10609546" cy="5264777"/>
          </a:xfrm>
        </p:spPr>
        <p:txBody>
          <a:bodyPr/>
          <a:lstStyle/>
          <a:p>
            <a:r>
              <a:rPr lang="en-US"/>
              <a:t>Eligible program participants are:</a:t>
            </a:r>
          </a:p>
          <a:p>
            <a:pPr lvl="1"/>
            <a:r>
              <a:rPr lang="en-US" sz="2200"/>
              <a:t>Individuals temporarily or permanently laid off due to the pandemic</a:t>
            </a:r>
          </a:p>
          <a:p>
            <a:pPr lvl="1"/>
            <a:r>
              <a:rPr lang="en-US" sz="2200"/>
              <a:t>Long-term unemployed (LTU) individuals*   </a:t>
            </a:r>
          </a:p>
          <a:p>
            <a:pPr lvl="1"/>
            <a:r>
              <a:rPr lang="en-US" sz="2200"/>
              <a:t>Dislocated workers as defined by WIOA Section 3(15)</a:t>
            </a:r>
          </a:p>
          <a:p>
            <a:pPr lvl="2"/>
            <a:r>
              <a:rPr lang="en-US" sz="2000" i="1"/>
              <a:t>Workers who become unemployed or who are threatened with job loss because of foreign trade are also DWs!</a:t>
            </a:r>
          </a:p>
          <a:p>
            <a:pPr lvl="1"/>
            <a:r>
              <a:rPr lang="en-US" sz="2200"/>
              <a:t>Self-employed individuals who became unemployed or significantly underemployed due to the COVID-19 pandemic disaster.</a:t>
            </a:r>
          </a:p>
          <a:p>
            <a:pPr lvl="1"/>
            <a:endParaRPr lang="en-US" sz="2200"/>
          </a:p>
          <a:p>
            <a:pPr marL="0" indent="0">
              <a:buNone/>
            </a:pPr>
            <a:r>
              <a:rPr lang="en-US" sz="2400" baseline="30000"/>
              <a:t>* Grantees must have a LTU policy if this factor will be used to determine program eligibility.</a:t>
            </a:r>
          </a:p>
        </p:txBody>
      </p:sp>
      <p:sp>
        <p:nvSpPr>
          <p:cNvPr id="2" name="Slide Number Placeholder 1">
            <a:extLst>
              <a:ext uri="{FF2B5EF4-FFF2-40B4-BE49-F238E27FC236}">
                <a16:creationId xmlns:a16="http://schemas.microsoft.com/office/drawing/2014/main" id="{0CCE418C-F9E7-3689-4445-E2443F4327FF}"/>
              </a:ext>
            </a:extLst>
          </p:cNvPr>
          <p:cNvSpPr>
            <a:spLocks noGrp="1"/>
          </p:cNvSpPr>
          <p:nvPr>
            <p:ph type="sldNum" sz="quarter" idx="12"/>
          </p:nvPr>
        </p:nvSpPr>
        <p:spPr/>
        <p:txBody>
          <a:bodyPr/>
          <a:lstStyle/>
          <a:p>
            <a:fld id="{158B7785-F6D6-45F8-833E-07BD84680091}" type="slidenum">
              <a:rPr lang="en-US" smtClean="0"/>
              <a:t>10</a:t>
            </a:fld>
            <a:endParaRPr lang="en-US"/>
          </a:p>
        </p:txBody>
      </p:sp>
    </p:spTree>
    <p:extLst>
      <p:ext uri="{BB962C8B-B14F-4D97-AF65-F5344CB8AC3E}">
        <p14:creationId xmlns:p14="http://schemas.microsoft.com/office/powerpoint/2010/main" val="335001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Overview: Required Grant Activities</a:t>
            </a:r>
          </a:p>
        </p:txBody>
      </p:sp>
      <p:sp>
        <p:nvSpPr>
          <p:cNvPr id="3" name="Content Placeholder 2"/>
          <p:cNvSpPr>
            <a:spLocks noGrp="1"/>
          </p:cNvSpPr>
          <p:nvPr>
            <p:ph sz="half" idx="1"/>
          </p:nvPr>
        </p:nvSpPr>
        <p:spPr>
          <a:xfrm>
            <a:off x="805866" y="1031350"/>
            <a:ext cx="11081334" cy="5548354"/>
          </a:xfrm>
        </p:spPr>
        <p:txBody>
          <a:bodyPr>
            <a:normAutofit/>
          </a:bodyPr>
          <a:lstStyle/>
          <a:p>
            <a:r>
              <a:rPr lang="en-US" sz="3200"/>
              <a:t>Strategic Partnership Development or Expansion</a:t>
            </a:r>
          </a:p>
          <a:p>
            <a:r>
              <a:rPr lang="en-US" sz="3200"/>
              <a:t>Community and Participant Outreach</a:t>
            </a:r>
          </a:p>
          <a:p>
            <a:r>
              <a:rPr lang="en-US" sz="3200"/>
              <a:t>Business Engagement</a:t>
            </a:r>
          </a:p>
          <a:p>
            <a:r>
              <a:rPr lang="en-US" sz="3200"/>
              <a:t>Employment and Training</a:t>
            </a:r>
          </a:p>
          <a:p>
            <a:pPr lvl="1"/>
            <a:r>
              <a:rPr lang="en-US" sz="3000"/>
              <a:t>Career Services</a:t>
            </a:r>
          </a:p>
          <a:p>
            <a:pPr lvl="1"/>
            <a:r>
              <a:rPr lang="en-US" sz="3000"/>
              <a:t>Training Services</a:t>
            </a:r>
          </a:p>
          <a:p>
            <a:pPr lvl="1"/>
            <a:r>
              <a:rPr lang="en-US" sz="3000"/>
              <a:t>Supportive Services</a:t>
            </a:r>
          </a:p>
          <a:p>
            <a:pPr lvl="2"/>
            <a:r>
              <a:rPr lang="en-US" sz="2800"/>
              <a:t>Including childcare, transportation, housing assistance, mental health support</a:t>
            </a:r>
          </a:p>
        </p:txBody>
      </p:sp>
      <p:sp>
        <p:nvSpPr>
          <p:cNvPr id="4" name="Slide Number Placeholder 3"/>
          <p:cNvSpPr>
            <a:spLocks noGrp="1"/>
          </p:cNvSpPr>
          <p:nvPr>
            <p:ph type="sldNum" sz="quarter" idx="12"/>
          </p:nvPr>
        </p:nvSpPr>
        <p:spPr/>
        <p:txBody>
          <a:bodyPr/>
          <a:lstStyle/>
          <a:p>
            <a:fld id="{706D636C-90A3-4979-BA37-BAB384B22101}" type="slidenum">
              <a:rPr lang="en-US" smtClean="0"/>
              <a:pPr/>
              <a:t>11</a:t>
            </a:fld>
            <a:endParaRPr lang="en-US"/>
          </a:p>
        </p:txBody>
      </p:sp>
    </p:spTree>
    <p:extLst>
      <p:ext uri="{BB962C8B-B14F-4D97-AF65-F5344CB8AC3E}">
        <p14:creationId xmlns:p14="http://schemas.microsoft.com/office/powerpoint/2010/main" val="1651512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Overview: Allowable Grant Activities</a:t>
            </a:r>
          </a:p>
        </p:txBody>
      </p:sp>
      <p:sp>
        <p:nvSpPr>
          <p:cNvPr id="5" name="Content Placeholder 4">
            <a:extLst>
              <a:ext uri="{FF2B5EF4-FFF2-40B4-BE49-F238E27FC236}">
                <a16:creationId xmlns:a16="http://schemas.microsoft.com/office/drawing/2014/main" id="{02BD7C65-1546-F1C1-23C7-C81B10F76C25}"/>
              </a:ext>
            </a:extLst>
          </p:cNvPr>
          <p:cNvSpPr>
            <a:spLocks noGrp="1"/>
          </p:cNvSpPr>
          <p:nvPr>
            <p:ph sz="half" idx="2"/>
          </p:nvPr>
        </p:nvSpPr>
        <p:spPr>
          <a:xfrm>
            <a:off x="1077238" y="1161143"/>
            <a:ext cx="10858730" cy="5560331"/>
          </a:xfrm>
        </p:spPr>
        <p:txBody>
          <a:bodyPr/>
          <a:lstStyle/>
          <a:p>
            <a:r>
              <a:rPr lang="en-US" sz="3200"/>
              <a:t>Disaster-Relief Employment (DRE) </a:t>
            </a:r>
          </a:p>
          <a:p>
            <a:pPr lvl="1"/>
            <a:r>
              <a:rPr lang="en-US" sz="3000"/>
              <a:t>DRE = temporary jobs that respond to or address the ongoing health, employment, or social impacts of the COVID-19 pandemic</a:t>
            </a:r>
          </a:p>
          <a:p>
            <a:pPr lvl="2"/>
            <a:r>
              <a:rPr lang="en-US" sz="2600"/>
              <a:t>See </a:t>
            </a:r>
            <a:r>
              <a:rPr lang="en-US" sz="2600">
                <a:hlinkClick r:id="rId3"/>
              </a:rPr>
              <a:t>TEGL No. 16-21</a:t>
            </a:r>
            <a:r>
              <a:rPr lang="en-US" sz="2600"/>
              <a:t> for DRE duration, wage, and benefit requirements.</a:t>
            </a:r>
          </a:p>
          <a:p>
            <a:pPr lvl="1"/>
            <a:endParaRPr lang="en-US" sz="3400"/>
          </a:p>
        </p:txBody>
      </p:sp>
      <p:sp>
        <p:nvSpPr>
          <p:cNvPr id="4" name="Slide Number Placeholder 3"/>
          <p:cNvSpPr>
            <a:spLocks noGrp="1"/>
          </p:cNvSpPr>
          <p:nvPr>
            <p:ph type="sldNum" sz="quarter" idx="12"/>
          </p:nvPr>
        </p:nvSpPr>
        <p:spPr/>
        <p:txBody>
          <a:bodyPr/>
          <a:lstStyle/>
          <a:p>
            <a:fld id="{706D636C-90A3-4979-BA37-BAB384B22101}" type="slidenum">
              <a:rPr lang="en-US" smtClean="0"/>
              <a:pPr/>
              <a:t>12</a:t>
            </a:fld>
            <a:endParaRPr lang="en-US"/>
          </a:p>
        </p:txBody>
      </p:sp>
    </p:spTree>
    <p:extLst>
      <p:ext uri="{BB962C8B-B14F-4D97-AF65-F5344CB8AC3E}">
        <p14:creationId xmlns:p14="http://schemas.microsoft.com/office/powerpoint/2010/main" val="3927036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Overview: 2023 QUEST DWG Reporting Requirements , Part 1</a:t>
            </a:r>
          </a:p>
        </p:txBody>
      </p:sp>
      <p:sp>
        <p:nvSpPr>
          <p:cNvPr id="4" name="Content Placeholder 3"/>
          <p:cNvSpPr>
            <a:spLocks noGrp="1"/>
          </p:cNvSpPr>
          <p:nvPr>
            <p:ph idx="1"/>
          </p:nvPr>
        </p:nvSpPr>
        <p:spPr>
          <a:xfrm>
            <a:off x="333375" y="1114815"/>
            <a:ext cx="11553825" cy="5549509"/>
          </a:xfrm>
        </p:spPr>
        <p:txBody>
          <a:bodyPr vert="horz" lIns="91440" tIns="45720" rIns="91440" bIns="45720" rtlCol="0" anchor="t">
            <a:normAutofit fontScale="55000" lnSpcReduction="20000"/>
          </a:bodyPr>
          <a:lstStyle/>
          <a:p>
            <a:pPr marL="457200" indent="-457200">
              <a:lnSpc>
                <a:spcPct val="120000"/>
              </a:lnSpc>
              <a:spcBef>
                <a:spcPts val="600"/>
              </a:spcBef>
            </a:pPr>
            <a:r>
              <a:rPr lang="en-US" sz="6000">
                <a:solidFill>
                  <a:srgbClr val="3A4040"/>
                </a:solidFill>
              </a:rPr>
              <a:t>Performance Reports </a:t>
            </a:r>
            <a:endParaRPr lang="en-US" sz="6000">
              <a:solidFill>
                <a:srgbClr val="3A4040"/>
              </a:solidFill>
              <a:cs typeface="Calibri"/>
            </a:endParaRPr>
          </a:p>
          <a:p>
            <a:pPr lvl="1">
              <a:lnSpc>
                <a:spcPct val="120000"/>
              </a:lnSpc>
              <a:spcBef>
                <a:spcPts val="600"/>
              </a:spcBef>
              <a:spcAft>
                <a:spcPts val="600"/>
              </a:spcAft>
            </a:pPr>
            <a:r>
              <a:rPr lang="en-US" sz="4700"/>
              <a:t>Quarterly Narrative Report (QNR or ETA-9179)</a:t>
            </a:r>
            <a:endParaRPr lang="en-US" sz="4700">
              <a:cs typeface="Calibri"/>
            </a:endParaRPr>
          </a:p>
          <a:p>
            <a:pPr lvl="1">
              <a:lnSpc>
                <a:spcPct val="120000"/>
              </a:lnSpc>
              <a:spcBef>
                <a:spcPts val="600"/>
              </a:spcBef>
            </a:pPr>
            <a:r>
              <a:rPr lang="en-US" sz="4700"/>
              <a:t>Quarterly Performance Report (QPR or ETA-9173)</a:t>
            </a:r>
            <a:endParaRPr lang="en-US" sz="4700">
              <a:cs typeface="Calibri"/>
            </a:endParaRPr>
          </a:p>
          <a:p>
            <a:pPr lvl="2">
              <a:lnSpc>
                <a:spcPct val="120000"/>
              </a:lnSpc>
              <a:spcBef>
                <a:spcPts val="600"/>
              </a:spcBef>
            </a:pPr>
            <a:r>
              <a:rPr lang="en-US" sz="4800"/>
              <a:t>Submitted via the </a:t>
            </a:r>
            <a:r>
              <a:rPr lang="en-US" sz="4800" b="0" i="0" u="none" strike="noStrike" baseline="0">
                <a:solidFill>
                  <a:srgbClr val="000000"/>
                </a:solidFill>
                <a:hlinkClick r:id="rId3"/>
              </a:rPr>
              <a:t>Workforce Integrated Performance System </a:t>
            </a:r>
            <a:r>
              <a:rPr lang="en-US" sz="4800" b="0" i="0" u="none" strike="noStrike" baseline="0">
                <a:solidFill>
                  <a:srgbClr val="000000"/>
                </a:solidFill>
              </a:rPr>
              <a:t>(</a:t>
            </a:r>
            <a:r>
              <a:rPr lang="en-US" sz="4800"/>
              <a:t>WIPS)</a:t>
            </a:r>
            <a:endParaRPr lang="en-US" sz="4800">
              <a:cs typeface="Calibri"/>
            </a:endParaRPr>
          </a:p>
          <a:p>
            <a:pPr lvl="2">
              <a:lnSpc>
                <a:spcPct val="120000"/>
              </a:lnSpc>
              <a:spcBef>
                <a:spcPts val="600"/>
              </a:spcBef>
              <a:tabLst>
                <a:tab pos="2568575" algn="l"/>
              </a:tabLst>
            </a:pPr>
            <a:r>
              <a:rPr lang="en-US" sz="4500"/>
              <a:t>The </a:t>
            </a:r>
            <a:r>
              <a:rPr lang="en-US" sz="4500">
                <a:hlinkClick r:id="rId4"/>
              </a:rPr>
              <a:t>Performance Reporting Resources </a:t>
            </a:r>
            <a:r>
              <a:rPr lang="en-US" sz="4500"/>
              <a:t>page of the Workforce GPS DWG Community of Practice has everything you need to know!</a:t>
            </a:r>
          </a:p>
          <a:p>
            <a:pPr lvl="2">
              <a:lnSpc>
                <a:spcPct val="120000"/>
              </a:lnSpc>
              <a:spcBef>
                <a:spcPts val="600"/>
              </a:spcBef>
              <a:tabLst>
                <a:tab pos="2568575" algn="l"/>
              </a:tabLst>
            </a:pPr>
            <a:endParaRPr lang="en-US" sz="4500">
              <a:cs typeface="Calibri"/>
            </a:endParaRPr>
          </a:p>
          <a:p>
            <a:pPr lvl="2">
              <a:lnSpc>
                <a:spcPct val="120000"/>
              </a:lnSpc>
              <a:spcBef>
                <a:spcPts val="600"/>
              </a:spcBef>
              <a:tabLst>
                <a:tab pos="2568575" algn="l"/>
              </a:tabLst>
            </a:pPr>
            <a:endParaRPr lang="en-US" sz="4500">
              <a:cs typeface="Calibri"/>
            </a:endParaRPr>
          </a:p>
          <a:p>
            <a:pPr marL="0" indent="0" algn="ctr">
              <a:lnSpc>
                <a:spcPct val="120000"/>
              </a:lnSpc>
              <a:spcBef>
                <a:spcPts val="600"/>
              </a:spcBef>
              <a:buNone/>
              <a:tabLst>
                <a:tab pos="2568575" algn="l"/>
              </a:tabLst>
            </a:pPr>
            <a:r>
              <a:rPr lang="en-US" sz="4800">
                <a:solidFill>
                  <a:schemeClr val="accent2"/>
                </a:solidFill>
              </a:rPr>
              <a:t>Applicants</a:t>
            </a:r>
            <a:r>
              <a:rPr lang="en-US" sz="4800">
                <a:solidFill>
                  <a:schemeClr val="accent2"/>
                </a:solidFill>
                <a:ea typeface="+mn-lt"/>
                <a:cs typeface="+mn-lt"/>
              </a:rPr>
              <a:t> must have data collection systems in place to enable the accurate and timely submission of reports.</a:t>
            </a:r>
            <a:r>
              <a:rPr lang="en-US" sz="4500">
                <a:solidFill>
                  <a:schemeClr val="accent2"/>
                </a:solidFill>
              </a:rPr>
              <a:t> Reports are due </a:t>
            </a:r>
            <a:r>
              <a:rPr lang="en-US" sz="4500" b="0" i="0" u="none" strike="noStrike" baseline="0">
                <a:solidFill>
                  <a:schemeClr val="accent2"/>
                </a:solidFill>
                <a:latin typeface="Calibri"/>
                <a:cs typeface="Calibri"/>
              </a:rPr>
              <a:t>on the 15th day of the second month of the subsequent quarter; Nov 15, Feb 15, May 15, and Aug 15</a:t>
            </a:r>
            <a:endParaRPr lang="en-US" sz="4500">
              <a:solidFill>
                <a:schemeClr val="accent2"/>
              </a:solidFill>
              <a:latin typeface="Calibri"/>
              <a:cs typeface="Calibri"/>
            </a:endParaRPr>
          </a:p>
        </p:txBody>
      </p:sp>
      <p:sp>
        <p:nvSpPr>
          <p:cNvPr id="2" name="Slide Number Placeholder 1"/>
          <p:cNvSpPr>
            <a:spLocks noGrp="1"/>
          </p:cNvSpPr>
          <p:nvPr>
            <p:ph type="sldNum" sz="quarter" idx="12"/>
          </p:nvPr>
        </p:nvSpPr>
        <p:spPr/>
        <p:txBody>
          <a:bodyPr/>
          <a:lstStyle/>
          <a:p>
            <a:fld id="{158B7785-F6D6-45F8-833E-07BD84680091}" type="slidenum">
              <a:rPr lang="en-US" smtClean="0"/>
              <a:t>13</a:t>
            </a:fld>
            <a:endParaRPr lang="en-US"/>
          </a:p>
        </p:txBody>
      </p:sp>
    </p:spTree>
    <p:extLst>
      <p:ext uri="{BB962C8B-B14F-4D97-AF65-F5344CB8AC3E}">
        <p14:creationId xmlns:p14="http://schemas.microsoft.com/office/powerpoint/2010/main" val="1717761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Overview: 2023 QUEST DWG Reporting Requirements, Part 2</a:t>
            </a:r>
          </a:p>
        </p:txBody>
      </p:sp>
      <p:sp>
        <p:nvSpPr>
          <p:cNvPr id="4" name="Content Placeholder 3"/>
          <p:cNvSpPr>
            <a:spLocks noGrp="1"/>
          </p:cNvSpPr>
          <p:nvPr>
            <p:ph idx="1"/>
          </p:nvPr>
        </p:nvSpPr>
        <p:spPr>
          <a:xfrm>
            <a:off x="591790" y="874643"/>
            <a:ext cx="10877964" cy="5789682"/>
          </a:xfrm>
        </p:spPr>
        <p:txBody>
          <a:bodyPr vert="horz" lIns="91440" tIns="45720" rIns="91440" bIns="45720" rtlCol="0" anchor="t">
            <a:normAutofit/>
          </a:bodyPr>
          <a:lstStyle/>
          <a:p>
            <a:r>
              <a:rPr lang="en-US" sz="3300"/>
              <a:t>Financial</a:t>
            </a:r>
            <a:r>
              <a:rPr lang="en-US" sz="4400"/>
              <a:t> </a:t>
            </a:r>
            <a:endParaRPr lang="en-US" sz="4400">
              <a:cs typeface="Calibri"/>
            </a:endParaRPr>
          </a:p>
          <a:p>
            <a:pPr lvl="1"/>
            <a:r>
              <a:rPr lang="en-US" sz="2600"/>
              <a:t>One quarterly financial report - the ETA-9130(G)</a:t>
            </a:r>
            <a:endParaRPr lang="en-US" sz="2600">
              <a:cs typeface="Calibri"/>
            </a:endParaRPr>
          </a:p>
          <a:p>
            <a:pPr lvl="1"/>
            <a:r>
              <a:rPr lang="en-US" sz="2600"/>
              <a:t>Submitted via the Payment Management System (as of June 2023)</a:t>
            </a:r>
            <a:endParaRPr lang="en-US" sz="2600">
              <a:cs typeface="Calibri"/>
            </a:endParaRPr>
          </a:p>
          <a:p>
            <a:pPr lvl="1"/>
            <a:r>
              <a:rPr lang="en-US" sz="2600"/>
              <a:t>The </a:t>
            </a:r>
            <a:r>
              <a:rPr lang="en-US" sz="2600">
                <a:hlinkClick r:id="rId3"/>
              </a:rPr>
              <a:t>Financial Reporting </a:t>
            </a:r>
            <a:r>
              <a:rPr lang="en-US" sz="2600"/>
              <a:t>page site has the latest information and instructions</a:t>
            </a:r>
            <a:endParaRPr lang="en-US" sz="2600">
              <a:cs typeface="Calibri"/>
            </a:endParaRPr>
          </a:p>
          <a:p>
            <a:pPr marL="0" indent="0" algn="ctr">
              <a:lnSpc>
                <a:spcPct val="120000"/>
              </a:lnSpc>
              <a:spcBef>
                <a:spcPts val="0"/>
              </a:spcBef>
              <a:buNone/>
              <a:tabLst>
                <a:tab pos="2568575" algn="l"/>
              </a:tabLst>
            </a:pPr>
            <a:endParaRPr lang="en-US">
              <a:solidFill>
                <a:schemeClr val="accent2"/>
              </a:solidFill>
            </a:endParaRPr>
          </a:p>
          <a:p>
            <a:pPr marL="0" indent="0" algn="ctr">
              <a:lnSpc>
                <a:spcPct val="120000"/>
              </a:lnSpc>
              <a:spcBef>
                <a:spcPts val="0"/>
              </a:spcBef>
              <a:buNone/>
              <a:tabLst>
                <a:tab pos="2568575" algn="l"/>
              </a:tabLst>
            </a:pPr>
            <a:endParaRPr lang="en-US">
              <a:solidFill>
                <a:schemeClr val="accent2"/>
              </a:solidFill>
            </a:endParaRPr>
          </a:p>
          <a:p>
            <a:pPr marL="0" indent="0" algn="ctr">
              <a:lnSpc>
                <a:spcPct val="100000"/>
              </a:lnSpc>
              <a:spcBef>
                <a:spcPts val="0"/>
              </a:spcBef>
              <a:buNone/>
              <a:tabLst>
                <a:tab pos="2568575" algn="l"/>
              </a:tabLst>
            </a:pPr>
            <a:r>
              <a:rPr lang="en-US">
                <a:solidFill>
                  <a:schemeClr val="accent2"/>
                </a:solidFill>
              </a:rPr>
              <a:t>Applicants</a:t>
            </a:r>
            <a:r>
              <a:rPr lang="en-US">
                <a:solidFill>
                  <a:schemeClr val="accent2"/>
                </a:solidFill>
                <a:ea typeface="+mn-lt"/>
                <a:cs typeface="+mn-lt"/>
              </a:rPr>
              <a:t> must have data collection systems in place to enable the accurate and timely submission of reports.</a:t>
            </a:r>
            <a:r>
              <a:rPr lang="en-US">
                <a:solidFill>
                  <a:schemeClr val="accent2"/>
                </a:solidFill>
              </a:rPr>
              <a:t> Reports are due </a:t>
            </a:r>
            <a:r>
              <a:rPr lang="en-US" b="0" i="0" u="none" strike="noStrike" baseline="0">
                <a:solidFill>
                  <a:schemeClr val="accent2"/>
                </a:solidFill>
                <a:latin typeface="Calibri"/>
                <a:cs typeface="Calibri"/>
              </a:rPr>
              <a:t>on the 15th day of the second month of the subsequent quarter; Nov 15, Feb 15, May 15, and Aug 15</a:t>
            </a:r>
            <a:endParaRPr lang="en-US">
              <a:solidFill>
                <a:schemeClr val="accent2"/>
              </a:solidFill>
              <a:latin typeface="Calibri"/>
              <a:cs typeface="Calibri"/>
            </a:endParaRPr>
          </a:p>
        </p:txBody>
      </p:sp>
      <p:sp>
        <p:nvSpPr>
          <p:cNvPr id="2" name="Slide Number Placeholder 1"/>
          <p:cNvSpPr>
            <a:spLocks noGrp="1"/>
          </p:cNvSpPr>
          <p:nvPr>
            <p:ph type="sldNum" sz="quarter" idx="12"/>
          </p:nvPr>
        </p:nvSpPr>
        <p:spPr/>
        <p:txBody>
          <a:bodyPr/>
          <a:lstStyle/>
          <a:p>
            <a:fld id="{158B7785-F6D6-45F8-833E-07BD84680091}" type="slidenum">
              <a:rPr lang="en-US" smtClean="0"/>
              <a:t>14</a:t>
            </a:fld>
            <a:endParaRPr lang="en-US"/>
          </a:p>
        </p:txBody>
      </p:sp>
    </p:spTree>
    <p:extLst>
      <p:ext uri="{BB962C8B-B14F-4D97-AF65-F5344CB8AC3E}">
        <p14:creationId xmlns:p14="http://schemas.microsoft.com/office/powerpoint/2010/main" val="890278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F0F37D-80A8-A794-32B1-30906B952C0A}"/>
              </a:ext>
            </a:extLst>
          </p:cNvPr>
          <p:cNvSpPr>
            <a:spLocks noGrp="1"/>
          </p:cNvSpPr>
          <p:nvPr>
            <p:ph type="title"/>
          </p:nvPr>
        </p:nvSpPr>
        <p:spPr/>
        <p:txBody>
          <a:bodyPr/>
          <a:lstStyle/>
          <a:p>
            <a:r>
              <a:rPr lang="en-US"/>
              <a:t>Questions on the Funding Opportunity?</a:t>
            </a:r>
          </a:p>
        </p:txBody>
      </p:sp>
      <p:sp>
        <p:nvSpPr>
          <p:cNvPr id="4" name="Text Placeholder 3">
            <a:extLst>
              <a:ext uri="{FF2B5EF4-FFF2-40B4-BE49-F238E27FC236}">
                <a16:creationId xmlns:a16="http://schemas.microsoft.com/office/drawing/2014/main" id="{280066F5-D6E8-B152-A05F-DE780DB2989A}"/>
              </a:ext>
            </a:extLst>
          </p:cNvPr>
          <p:cNvSpPr>
            <a:spLocks noGrp="1"/>
          </p:cNvSpPr>
          <p:nvPr>
            <p:ph type="body" sz="quarter" idx="13"/>
          </p:nvPr>
        </p:nvSpPr>
        <p:spPr/>
        <p:txBody>
          <a:bodyPr/>
          <a:lstStyle/>
          <a:p>
            <a:r>
              <a:rPr lang="en-US" i="0"/>
              <a:t>Before we discuss </a:t>
            </a:r>
            <a:r>
              <a:rPr lang="en-US"/>
              <a:t>how to apply…</a:t>
            </a:r>
          </a:p>
          <a:p>
            <a:r>
              <a:rPr lang="en-US" i="0"/>
              <a:t>Please enter your questions about the QUEST DWG Funding Opportunity into the chat.</a:t>
            </a:r>
          </a:p>
        </p:txBody>
      </p:sp>
      <p:sp>
        <p:nvSpPr>
          <p:cNvPr id="2" name="Slide Number Placeholder 1">
            <a:extLst>
              <a:ext uri="{FF2B5EF4-FFF2-40B4-BE49-F238E27FC236}">
                <a16:creationId xmlns:a16="http://schemas.microsoft.com/office/drawing/2014/main" id="{B82A63D5-6F6A-5F4A-4F90-3CA911F9EE03}"/>
              </a:ext>
            </a:extLst>
          </p:cNvPr>
          <p:cNvSpPr>
            <a:spLocks noGrp="1"/>
          </p:cNvSpPr>
          <p:nvPr>
            <p:ph type="sldNum" sz="quarter" idx="12"/>
          </p:nvPr>
        </p:nvSpPr>
        <p:spPr/>
        <p:txBody>
          <a:bodyPr/>
          <a:lstStyle/>
          <a:p>
            <a:fld id="{158B7785-F6D6-45F8-833E-07BD84680091}" type="slidenum">
              <a:rPr lang="en-US" smtClean="0"/>
              <a:t>15</a:t>
            </a:fld>
            <a:endParaRPr lang="en-US"/>
          </a:p>
        </p:txBody>
      </p:sp>
    </p:spTree>
    <p:extLst>
      <p:ext uri="{BB962C8B-B14F-4D97-AF65-F5344CB8AC3E}">
        <p14:creationId xmlns:p14="http://schemas.microsoft.com/office/powerpoint/2010/main" val="848348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4" y="2686661"/>
            <a:ext cx="8582526" cy="1484677"/>
          </a:xfrm>
        </p:spPr>
        <p:txBody>
          <a:bodyPr>
            <a:normAutofit/>
          </a:bodyPr>
          <a:lstStyle/>
          <a:p>
            <a:r>
              <a:rPr lang="en-US"/>
              <a:t>How to Apply for 2023 QUEST DWG Funds &amp; Application Requirements</a:t>
            </a:r>
          </a:p>
        </p:txBody>
      </p:sp>
      <p:sp>
        <p:nvSpPr>
          <p:cNvPr id="3" name="Text Placeholder 2"/>
          <p:cNvSpPr>
            <a:spLocks noGrp="1"/>
          </p:cNvSpPr>
          <p:nvPr>
            <p:ph type="body" idx="1"/>
          </p:nvPr>
        </p:nvSpPr>
        <p:spPr>
          <a:xfrm>
            <a:off x="336884" y="4456626"/>
            <a:ext cx="4196442" cy="1113041"/>
          </a:xfrm>
        </p:spPr>
        <p:txBody>
          <a:bodyPr>
            <a:noAutofit/>
          </a:bodyPr>
          <a:lstStyle/>
          <a:p>
            <a:r>
              <a:rPr lang="en-US" sz="3600"/>
              <a:t>Details &amp; Deadlines</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16</a:t>
            </a:fld>
            <a:endParaRPr lang="en-US"/>
          </a:p>
        </p:txBody>
      </p:sp>
    </p:spTree>
    <p:extLst>
      <p:ext uri="{BB962C8B-B14F-4D97-AF65-F5344CB8AC3E}">
        <p14:creationId xmlns:p14="http://schemas.microsoft.com/office/powerpoint/2010/main" val="3301246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866" y="169076"/>
            <a:ext cx="11081334" cy="663515"/>
          </a:xfrm>
        </p:spPr>
        <p:txBody>
          <a:bodyPr>
            <a:normAutofit/>
          </a:bodyPr>
          <a:lstStyle/>
          <a:p>
            <a:r>
              <a:rPr lang="en-US" sz="3600"/>
              <a:t>2023 QUEST DWG Application Deadline &amp; Resources</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17</a:t>
            </a:fld>
            <a:endParaRPr lang="en-US"/>
          </a:p>
        </p:txBody>
      </p:sp>
      <p:sp>
        <p:nvSpPr>
          <p:cNvPr id="3" name="Content Placeholder 2"/>
          <p:cNvSpPr>
            <a:spLocks noGrp="1"/>
          </p:cNvSpPr>
          <p:nvPr>
            <p:ph idx="1"/>
          </p:nvPr>
        </p:nvSpPr>
        <p:spPr>
          <a:xfrm>
            <a:off x="402933" y="1227985"/>
            <a:ext cx="11386134" cy="5128365"/>
          </a:xfrm>
        </p:spPr>
        <p:txBody>
          <a:bodyPr>
            <a:normAutofit/>
          </a:bodyPr>
          <a:lstStyle/>
          <a:p>
            <a:r>
              <a:rPr lang="en-US" sz="2800"/>
              <a:t>Applications for 2023 QUEST DWG grants are due </a:t>
            </a:r>
          </a:p>
          <a:p>
            <a:pPr lvl="1"/>
            <a:r>
              <a:rPr lang="en-US" sz="2600"/>
              <a:t>August 4, 2023, at 4:00 p.m. EDT</a:t>
            </a:r>
          </a:p>
          <a:p>
            <a:pPr lvl="1">
              <a:lnSpc>
                <a:spcPct val="115000"/>
              </a:lnSpc>
              <a:spcBef>
                <a:spcPts val="1800"/>
              </a:spcBef>
            </a:pPr>
            <a:r>
              <a:rPr lang="en-US" sz="2600"/>
              <a:t>Applications must be submitted via grants.gov</a:t>
            </a:r>
          </a:p>
          <a:p>
            <a:r>
              <a:rPr lang="en-US" sz="2800">
                <a:solidFill>
                  <a:schemeClr val="tx1"/>
                </a:solidFill>
              </a:rPr>
              <a:t>Key guidelines for applications are contained in: </a:t>
            </a:r>
          </a:p>
          <a:p>
            <a:pPr lvl="1">
              <a:lnSpc>
                <a:spcPct val="100000"/>
              </a:lnSpc>
              <a:spcBef>
                <a:spcPts val="0"/>
              </a:spcBef>
              <a:buClrTx/>
              <a:defRPr/>
            </a:pPr>
            <a:r>
              <a:rPr lang="en-US" sz="2600"/>
              <a:t>The 2023 QUEST DWG guidance, </a:t>
            </a:r>
            <a:r>
              <a:rPr lang="en-US" sz="2600">
                <a:hlinkClick r:id="rId3"/>
              </a:rPr>
              <a:t>TEGL 2-22 Change 2</a:t>
            </a:r>
            <a:r>
              <a:rPr lang="en-US" sz="2600"/>
              <a:t>,</a:t>
            </a:r>
          </a:p>
          <a:p>
            <a:pPr lvl="2">
              <a:lnSpc>
                <a:spcPct val="100000"/>
              </a:lnSpc>
              <a:spcBef>
                <a:spcPts val="0"/>
              </a:spcBef>
              <a:buClrTx/>
              <a:defRPr/>
            </a:pPr>
            <a:r>
              <a:rPr lang="en-US" sz="2400">
                <a:hlinkClick r:id="rId4"/>
              </a:rPr>
              <a:t>Attachment I</a:t>
            </a:r>
            <a:r>
              <a:rPr lang="en-US" sz="2400"/>
              <a:t>, Suggested Grant Application and, </a:t>
            </a:r>
          </a:p>
          <a:p>
            <a:pPr lvl="2">
              <a:lnSpc>
                <a:spcPct val="100000"/>
              </a:lnSpc>
              <a:spcBef>
                <a:spcPts val="0"/>
              </a:spcBef>
              <a:buClrTx/>
              <a:defRPr/>
            </a:pPr>
            <a:r>
              <a:rPr lang="en-US" sz="2400">
                <a:hlinkClick r:id="rId5"/>
              </a:rPr>
              <a:t>Attachment II</a:t>
            </a:r>
            <a:r>
              <a:rPr lang="en-US" sz="2400"/>
              <a:t>, Instruction Sheet for Completing the Budget Narrative</a:t>
            </a:r>
          </a:p>
          <a:p>
            <a:pPr lvl="1">
              <a:lnSpc>
                <a:spcPct val="100000"/>
              </a:lnSpc>
              <a:spcBef>
                <a:spcPts val="0"/>
              </a:spcBef>
              <a:buClrTx/>
              <a:defRPr/>
            </a:pPr>
            <a:r>
              <a:rPr lang="en-US" sz="2600"/>
              <a:t>The 2022 QUEST DWG </a:t>
            </a:r>
            <a:r>
              <a:rPr lang="en-US" sz="2600">
                <a:hlinkClick r:id="rId6"/>
              </a:rPr>
              <a:t>TEGL 2-22</a:t>
            </a:r>
            <a:endParaRPr lang="en-US"/>
          </a:p>
          <a:p>
            <a:pPr>
              <a:lnSpc>
                <a:spcPct val="100000"/>
              </a:lnSpc>
              <a:spcBef>
                <a:spcPts val="0"/>
              </a:spcBef>
              <a:buClr>
                <a:schemeClr val="accent5"/>
              </a:buClr>
              <a:defRPr/>
            </a:pPr>
            <a:endParaRPr lang="en-US" sz="2400">
              <a:solidFill>
                <a:srgbClr val="212121"/>
              </a:solidFill>
            </a:endParaRPr>
          </a:p>
        </p:txBody>
      </p:sp>
      <p:pic>
        <p:nvPicPr>
          <p:cNvPr id="5" name="Picture 4" descr="Thumbtack on a calendar date">
            <a:extLst>
              <a:ext uri="{FF2B5EF4-FFF2-40B4-BE49-F238E27FC236}">
                <a16:creationId xmlns:a16="http://schemas.microsoft.com/office/drawing/2014/main" id="{7B5B9562-CE49-4469-32E6-A18A850B47A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29450" y="1670946"/>
            <a:ext cx="2581879" cy="1720832"/>
          </a:xfrm>
          <a:prstGeom prst="rect">
            <a:avLst/>
          </a:prstGeom>
        </p:spPr>
      </p:pic>
    </p:spTree>
    <p:extLst>
      <p:ext uri="{BB962C8B-B14F-4D97-AF65-F5344CB8AC3E}">
        <p14:creationId xmlns:p14="http://schemas.microsoft.com/office/powerpoint/2010/main" val="3403023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a:t>Application Components</a:t>
            </a:r>
          </a:p>
        </p:txBody>
      </p:sp>
      <p:sp>
        <p:nvSpPr>
          <p:cNvPr id="3" name="Content Placeholder 2"/>
          <p:cNvSpPr>
            <a:spLocks noGrp="1"/>
          </p:cNvSpPr>
          <p:nvPr>
            <p:ph idx="1"/>
          </p:nvPr>
        </p:nvSpPr>
        <p:spPr>
          <a:xfrm>
            <a:off x="1524001" y="1003670"/>
            <a:ext cx="10363200" cy="5808121"/>
          </a:xfrm>
        </p:spPr>
        <p:txBody>
          <a:bodyPr>
            <a:normAutofit/>
          </a:bodyPr>
          <a:lstStyle/>
          <a:p>
            <a:r>
              <a:rPr lang="en-US" sz="2800">
                <a:solidFill>
                  <a:schemeClr val="accent2"/>
                </a:solidFill>
              </a:rPr>
              <a:t>Applicants must have a current SAM.gov registration before submitting an application. </a:t>
            </a:r>
          </a:p>
          <a:p>
            <a:r>
              <a:rPr lang="en-US" sz="2800"/>
              <a:t>SF-424 Application For Federal Assistance</a:t>
            </a:r>
          </a:p>
          <a:p>
            <a:r>
              <a:rPr lang="en-US" sz="2800"/>
              <a:t>Project Budget (SF-424A and Budget Narrative)</a:t>
            </a:r>
          </a:p>
          <a:p>
            <a:r>
              <a:rPr lang="en-US" sz="2800"/>
              <a:t>Project Narrative (or 2023 QUEST DWG Suggested Application Form)</a:t>
            </a:r>
          </a:p>
          <a:p>
            <a:r>
              <a:rPr lang="en-US" sz="2800"/>
              <a:t>Attachments to the Project Narrative </a:t>
            </a:r>
          </a:p>
          <a:p>
            <a:pPr lvl="1"/>
            <a:r>
              <a:rPr lang="en-US" sz="2200"/>
              <a:t>Letters demonstrating required partnerships</a:t>
            </a:r>
            <a:endParaRPr lang="en-US"/>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18</a:t>
            </a:fld>
            <a:endParaRPr lang="en-US"/>
          </a:p>
        </p:txBody>
      </p:sp>
      <p:pic>
        <p:nvPicPr>
          <p:cNvPr id="7" name="Graphic 6">
            <a:extLst>
              <a:ext uri="{FF2B5EF4-FFF2-40B4-BE49-F238E27FC236}">
                <a16:creationId xmlns:a16="http://schemas.microsoft.com/office/drawing/2014/main" id="{07FD4648-CDD5-3A0C-756C-BFA3B758EBA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8735" y="832592"/>
            <a:ext cx="1909201" cy="1909201"/>
          </a:xfrm>
          <a:prstGeom prst="rect">
            <a:avLst/>
          </a:prstGeom>
        </p:spPr>
      </p:pic>
    </p:spTree>
    <p:extLst>
      <p:ext uri="{BB962C8B-B14F-4D97-AF65-F5344CB8AC3E}">
        <p14:creationId xmlns:p14="http://schemas.microsoft.com/office/powerpoint/2010/main" val="4225775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a:t>Key Application Tips</a:t>
            </a:r>
          </a:p>
        </p:txBody>
      </p:sp>
      <p:sp>
        <p:nvSpPr>
          <p:cNvPr id="3" name="Content Placeholder 2"/>
          <p:cNvSpPr>
            <a:spLocks noGrp="1"/>
          </p:cNvSpPr>
          <p:nvPr>
            <p:ph idx="1"/>
          </p:nvPr>
        </p:nvSpPr>
        <p:spPr>
          <a:xfrm>
            <a:off x="277586" y="1010544"/>
            <a:ext cx="11081334" cy="5737080"/>
          </a:xfrm>
        </p:spPr>
        <p:txBody>
          <a:bodyPr>
            <a:normAutofit/>
          </a:bodyPr>
          <a:lstStyle/>
          <a:p>
            <a:pPr marL="346075" indent="-346075">
              <a:tabLst>
                <a:tab pos="457200" algn="l"/>
              </a:tabLst>
            </a:pPr>
            <a:r>
              <a:rPr lang="en-US" sz="3400"/>
              <a:t>Winning Applications share the following attributes</a:t>
            </a:r>
          </a:p>
          <a:p>
            <a:pPr marL="803275" lvl="1" indent="-346075">
              <a:tabLst>
                <a:tab pos="457200" algn="l"/>
              </a:tabLst>
            </a:pPr>
            <a:r>
              <a:rPr lang="en-US" sz="3200"/>
              <a:t>Timely - submitted on or before 8/4/23 at 4:00 p.m. EDT</a:t>
            </a:r>
          </a:p>
          <a:p>
            <a:pPr marL="803275" lvl="1" indent="-346075">
              <a:tabLst>
                <a:tab pos="457200" algn="l"/>
              </a:tabLst>
            </a:pPr>
            <a:r>
              <a:rPr lang="en-US" sz="3000"/>
              <a:t>Eligible Applicant</a:t>
            </a:r>
          </a:p>
          <a:p>
            <a:pPr marL="803275" lvl="1" indent="-346075">
              <a:tabLst>
                <a:tab pos="457200" algn="l"/>
              </a:tabLst>
            </a:pPr>
            <a:r>
              <a:rPr lang="en-US" sz="3200"/>
              <a:t>Readable (not corrupt) electronic files</a:t>
            </a:r>
          </a:p>
          <a:p>
            <a:pPr marL="803275" lvl="1" indent="-346075">
              <a:tabLst>
                <a:tab pos="457200" algn="l"/>
              </a:tabLst>
            </a:pPr>
            <a:r>
              <a:rPr lang="en-US" sz="3200"/>
              <a:t>All information in the Suggested Application is provided</a:t>
            </a:r>
          </a:p>
          <a:p>
            <a:pPr marL="1260475" lvl="2" indent="-346075">
              <a:tabLst>
                <a:tab pos="457200" algn="l"/>
              </a:tabLst>
            </a:pPr>
            <a:r>
              <a:rPr lang="en-US" sz="3000"/>
              <a:t>…including all of the Attestations</a:t>
            </a:r>
          </a:p>
          <a:p>
            <a:pPr marL="803275" lvl="1" indent="-346075">
              <a:tabLst>
                <a:tab pos="457200" algn="l"/>
              </a:tabLst>
            </a:pPr>
            <a:r>
              <a:rPr lang="en-US" sz="3200"/>
              <a:t>Requested funds are within the published up-to amount of $5 million</a:t>
            </a:r>
          </a:p>
          <a:p>
            <a:pPr marL="803275" lvl="1" indent="-346075">
              <a:tabLst>
                <a:tab pos="457200" algn="l"/>
              </a:tabLst>
            </a:pPr>
            <a:r>
              <a:rPr lang="en-US" sz="3200"/>
              <a:t>Include current Unique Entity Identified (UEI) on the SF-424</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19</a:t>
            </a:fld>
            <a:endParaRPr lang="en-US"/>
          </a:p>
        </p:txBody>
      </p:sp>
      <p:pic>
        <p:nvPicPr>
          <p:cNvPr id="7" name="Graphic 6" descr="Podium with solid fill">
            <a:extLst>
              <a:ext uri="{FF2B5EF4-FFF2-40B4-BE49-F238E27FC236}">
                <a16:creationId xmlns:a16="http://schemas.microsoft.com/office/drawing/2014/main" id="{B7FB4FCD-E126-F6E0-BF14-E1FCE6586B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26996" y="1850527"/>
            <a:ext cx="1865004" cy="1865004"/>
          </a:xfrm>
          <a:prstGeom prst="rect">
            <a:avLst/>
          </a:prstGeom>
        </p:spPr>
      </p:pic>
    </p:spTree>
    <p:extLst>
      <p:ext uri="{BB962C8B-B14F-4D97-AF65-F5344CB8AC3E}">
        <p14:creationId xmlns:p14="http://schemas.microsoft.com/office/powerpoint/2010/main" val="1434790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a:t>Grant Application Evaluation and Grant Awards</a:t>
            </a:r>
          </a:p>
        </p:txBody>
      </p:sp>
      <p:sp>
        <p:nvSpPr>
          <p:cNvPr id="3" name="Content Placeholder 2"/>
          <p:cNvSpPr>
            <a:spLocks noGrp="1"/>
          </p:cNvSpPr>
          <p:nvPr>
            <p:ph idx="1"/>
          </p:nvPr>
        </p:nvSpPr>
        <p:spPr/>
        <p:txBody>
          <a:bodyPr>
            <a:normAutofit lnSpcReduction="10000"/>
          </a:bodyPr>
          <a:lstStyle/>
          <a:p>
            <a:r>
              <a:rPr lang="en-US" sz="3600"/>
              <a:t>Applications will be evaluated against the criteria found in the TEGL 2-22 and TEGL 2-22 Change 2</a:t>
            </a:r>
          </a:p>
          <a:p>
            <a:r>
              <a:rPr lang="en-US" sz="3600"/>
              <a:t>Awards of up to $5,000,000 may be requested</a:t>
            </a:r>
          </a:p>
          <a:p>
            <a:r>
              <a:rPr lang="en-US" sz="3400"/>
              <a:t>Total number of grants awarded depends upon </a:t>
            </a:r>
          </a:p>
          <a:p>
            <a:pPr lvl="1"/>
            <a:r>
              <a:rPr lang="en-US" sz="3200">
                <a:solidFill>
                  <a:schemeClr val="tx1"/>
                </a:solidFill>
              </a:rPr>
              <a:t>Number of applications received</a:t>
            </a:r>
          </a:p>
          <a:p>
            <a:pPr lvl="1"/>
            <a:r>
              <a:rPr lang="en-US" sz="3200">
                <a:solidFill>
                  <a:schemeClr val="tx1"/>
                </a:solidFill>
              </a:rPr>
              <a:t>Funding amounts requested</a:t>
            </a:r>
          </a:p>
          <a:p>
            <a:pPr lvl="1"/>
            <a:r>
              <a:rPr lang="en-US" sz="3200">
                <a:solidFill>
                  <a:schemeClr val="tx1"/>
                </a:solidFill>
              </a:rPr>
              <a:t>And total funding available </a:t>
            </a:r>
          </a:p>
          <a:p>
            <a:r>
              <a:rPr lang="en-US" sz="3600"/>
              <a:t>Awards will be made by September 30, 2023</a:t>
            </a:r>
          </a:p>
          <a:p>
            <a:endParaRPr lang="en-US"/>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20</a:t>
            </a:fld>
            <a:endParaRPr lang="en-US"/>
          </a:p>
        </p:txBody>
      </p:sp>
    </p:spTree>
    <p:extLst>
      <p:ext uri="{BB962C8B-B14F-4D97-AF65-F5344CB8AC3E}">
        <p14:creationId xmlns:p14="http://schemas.microsoft.com/office/powerpoint/2010/main" val="2633165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a:t>Suggested Application Form</a:t>
            </a:r>
          </a:p>
        </p:txBody>
      </p:sp>
      <p:sp>
        <p:nvSpPr>
          <p:cNvPr id="3" name="Content Placeholder 2"/>
          <p:cNvSpPr>
            <a:spLocks noGrp="1"/>
          </p:cNvSpPr>
          <p:nvPr>
            <p:ph idx="1"/>
          </p:nvPr>
        </p:nvSpPr>
        <p:spPr>
          <a:xfrm>
            <a:off x="629805" y="1316833"/>
            <a:ext cx="11081334" cy="5039517"/>
          </a:xfrm>
        </p:spPr>
        <p:txBody>
          <a:bodyPr>
            <a:normAutofit fontScale="92500" lnSpcReduction="20000"/>
          </a:bodyPr>
          <a:lstStyle/>
          <a:p>
            <a:pPr>
              <a:lnSpc>
                <a:spcPct val="115000"/>
              </a:lnSpc>
            </a:pPr>
            <a:r>
              <a:rPr lang="en-US" sz="3600"/>
              <a:t>The Suggested Application Form is the preferred method for submitting your 2023 QUEST DWG application information</a:t>
            </a:r>
          </a:p>
          <a:p>
            <a:pPr lvl="1">
              <a:lnSpc>
                <a:spcPct val="115000"/>
              </a:lnSpc>
            </a:pPr>
            <a:r>
              <a:rPr lang="en-US" sz="3400"/>
              <a:t>The Suggested Application Form includes space to provide all required information</a:t>
            </a:r>
          </a:p>
          <a:p>
            <a:pPr lvl="1">
              <a:lnSpc>
                <a:spcPct val="115000"/>
              </a:lnSpc>
              <a:spcBef>
                <a:spcPts val="1800"/>
              </a:spcBef>
            </a:pPr>
            <a:r>
              <a:rPr lang="en-US" sz="3400"/>
              <a:t>On the </a:t>
            </a:r>
            <a:r>
              <a:rPr lang="en-US" sz="3400">
                <a:hlinkClick r:id="rId3"/>
              </a:rPr>
              <a:t>www.grants.gov</a:t>
            </a:r>
            <a:r>
              <a:rPr lang="en-US" sz="3400"/>
              <a:t> homepage, search for Opportunity Number </a:t>
            </a:r>
            <a:r>
              <a:rPr lang="en-US" sz="3400">
                <a:hlinkClick r:id="rId4"/>
              </a:rPr>
              <a:t>ETA-TEGL-02-22-CH2</a:t>
            </a:r>
            <a:r>
              <a:rPr lang="en-US" sz="3400"/>
              <a:t> or “QUEST” to view the grant opportunity.</a:t>
            </a:r>
          </a:p>
          <a:p>
            <a:pPr lvl="1">
              <a:lnSpc>
                <a:spcPct val="115000"/>
              </a:lnSpc>
              <a:spcBef>
                <a:spcPts val="1800"/>
              </a:spcBef>
            </a:pPr>
            <a:r>
              <a:rPr lang="en-US" sz="3400"/>
              <a:t>Upload the Suggested Application Form to your grants.gov application package</a:t>
            </a:r>
          </a:p>
          <a:p>
            <a:pPr>
              <a:lnSpc>
                <a:spcPct val="115000"/>
              </a:lnSpc>
            </a:pPr>
            <a:endParaRPr lang="en-US" sz="3600"/>
          </a:p>
          <a:p>
            <a:pPr marL="0" indent="0">
              <a:lnSpc>
                <a:spcPct val="115000"/>
              </a:lnSpc>
              <a:buNone/>
            </a:pPr>
            <a:endParaRPr lang="en-US" sz="3600" strike="sngStrike"/>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21</a:t>
            </a:fld>
            <a:endParaRPr lang="en-US"/>
          </a:p>
        </p:txBody>
      </p:sp>
    </p:spTree>
    <p:extLst>
      <p:ext uri="{BB962C8B-B14F-4D97-AF65-F5344CB8AC3E}">
        <p14:creationId xmlns:p14="http://schemas.microsoft.com/office/powerpoint/2010/main" val="1022150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436B13FC-B888-CB65-1262-CA02834E10E9}"/>
              </a:ext>
            </a:extLst>
          </p:cNvPr>
          <p:cNvSpPr>
            <a:spLocks noGrp="1"/>
          </p:cNvSpPr>
          <p:nvPr>
            <p:ph type="title"/>
          </p:nvPr>
        </p:nvSpPr>
        <p:spPr>
          <a:xfrm>
            <a:off x="805867" y="47569"/>
            <a:ext cx="9653586" cy="786384"/>
          </a:xfrm>
        </p:spPr>
        <p:txBody>
          <a:bodyPr>
            <a:normAutofit/>
          </a:bodyPr>
          <a:lstStyle/>
          <a:p>
            <a:r>
              <a:rPr lang="en-US"/>
              <a:t>Questions on Application Requirements?</a:t>
            </a:r>
          </a:p>
        </p:txBody>
      </p:sp>
      <p:sp>
        <p:nvSpPr>
          <p:cNvPr id="4" name="Text Placeholder 3">
            <a:extLst>
              <a:ext uri="{FF2B5EF4-FFF2-40B4-BE49-F238E27FC236}">
                <a16:creationId xmlns:a16="http://schemas.microsoft.com/office/drawing/2014/main" id="{E696193F-E781-8FB8-2EDA-D12E22922B28}"/>
              </a:ext>
            </a:extLst>
          </p:cNvPr>
          <p:cNvSpPr>
            <a:spLocks noGrp="1"/>
          </p:cNvSpPr>
          <p:nvPr>
            <p:ph type="body" sz="quarter" idx="13"/>
          </p:nvPr>
        </p:nvSpPr>
        <p:spPr/>
        <p:txBody>
          <a:bodyPr/>
          <a:lstStyle/>
          <a:p>
            <a:r>
              <a:rPr lang="en-US"/>
              <a:t>Any questions for our Grant Officer?</a:t>
            </a:r>
          </a:p>
        </p:txBody>
      </p:sp>
      <p:sp>
        <p:nvSpPr>
          <p:cNvPr id="2" name="Slide Number Placeholder 1">
            <a:extLst>
              <a:ext uri="{FF2B5EF4-FFF2-40B4-BE49-F238E27FC236}">
                <a16:creationId xmlns:a16="http://schemas.microsoft.com/office/drawing/2014/main" id="{8EF29841-2AB8-780E-0CD3-171EB5439763}"/>
              </a:ext>
            </a:extLst>
          </p:cNvPr>
          <p:cNvSpPr>
            <a:spLocks noGrp="1"/>
          </p:cNvSpPr>
          <p:nvPr>
            <p:ph type="sldNum" sz="quarter" idx="12"/>
          </p:nvPr>
        </p:nvSpPr>
        <p:spPr/>
        <p:txBody>
          <a:bodyPr/>
          <a:lstStyle/>
          <a:p>
            <a:fld id="{158B7785-F6D6-45F8-833E-07BD84680091}" type="slidenum">
              <a:rPr lang="en-US" smtClean="0"/>
              <a:t>22</a:t>
            </a:fld>
            <a:endParaRPr lang="en-US"/>
          </a:p>
        </p:txBody>
      </p:sp>
    </p:spTree>
    <p:extLst>
      <p:ext uri="{BB962C8B-B14F-4D97-AF65-F5344CB8AC3E}">
        <p14:creationId xmlns:p14="http://schemas.microsoft.com/office/powerpoint/2010/main" val="3718215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4" y="2686661"/>
            <a:ext cx="8582526" cy="1484677"/>
          </a:xfrm>
        </p:spPr>
        <p:txBody>
          <a:bodyPr>
            <a:normAutofit/>
          </a:bodyPr>
          <a:lstStyle/>
          <a:p>
            <a:r>
              <a:rPr lang="en-US"/>
              <a:t>Highlights of the 2023 QUEST DWG Suggested Application Form</a:t>
            </a:r>
          </a:p>
        </p:txBody>
      </p:sp>
      <p:sp>
        <p:nvSpPr>
          <p:cNvPr id="3" name="Text Placeholder 2"/>
          <p:cNvSpPr>
            <a:spLocks noGrp="1"/>
          </p:cNvSpPr>
          <p:nvPr>
            <p:ph type="body" idx="1"/>
          </p:nvPr>
        </p:nvSpPr>
        <p:spPr>
          <a:xfrm>
            <a:off x="336884" y="4456626"/>
            <a:ext cx="4780548" cy="2264849"/>
          </a:xfrm>
        </p:spPr>
        <p:txBody>
          <a:bodyPr>
            <a:noAutofit/>
          </a:bodyPr>
          <a:lstStyle/>
          <a:p>
            <a:r>
              <a:rPr lang="en-US" sz="3600"/>
              <a:t>TEGL 2-22 Change 2, Attachment I</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23</a:t>
            </a:fld>
            <a:endParaRPr lang="en-US"/>
          </a:p>
        </p:txBody>
      </p:sp>
    </p:spTree>
    <p:extLst>
      <p:ext uri="{BB962C8B-B14F-4D97-AF65-F5344CB8AC3E}">
        <p14:creationId xmlns:p14="http://schemas.microsoft.com/office/powerpoint/2010/main" val="1996240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a:t>Suggested Application Form: Highlights</a:t>
            </a:r>
          </a:p>
        </p:txBody>
      </p:sp>
      <p:sp>
        <p:nvSpPr>
          <p:cNvPr id="4" name="Content Placeholder 3">
            <a:extLst>
              <a:ext uri="{FF2B5EF4-FFF2-40B4-BE49-F238E27FC236}">
                <a16:creationId xmlns:a16="http://schemas.microsoft.com/office/drawing/2014/main" id="{45136E84-6A98-A5AA-D8F5-D545682C7F6A}"/>
              </a:ext>
            </a:extLst>
          </p:cNvPr>
          <p:cNvSpPr>
            <a:spLocks noGrp="1"/>
          </p:cNvSpPr>
          <p:nvPr>
            <p:ph sz="half" idx="1"/>
          </p:nvPr>
        </p:nvSpPr>
        <p:spPr>
          <a:xfrm>
            <a:off x="1255354" y="1104293"/>
            <a:ext cx="10129324" cy="4980356"/>
          </a:xfrm>
        </p:spPr>
        <p:txBody>
          <a:bodyPr/>
          <a:lstStyle/>
          <a:p>
            <a:r>
              <a:rPr lang="en-US"/>
              <a:t>Industry Sectors and Geographic Area to be Served</a:t>
            </a:r>
          </a:p>
          <a:p>
            <a:r>
              <a:rPr lang="en-US"/>
              <a:t>Required Grant Activity: Developing Strategic Partnerships </a:t>
            </a:r>
          </a:p>
          <a:p>
            <a:r>
              <a:rPr lang="en-US"/>
              <a:t>Required Grant Activity: Community and Potential Participant Outreach</a:t>
            </a:r>
          </a:p>
          <a:p>
            <a:r>
              <a:rPr lang="en-US"/>
              <a:t>Allowable Grant Activity: Disaster Relief Employment</a:t>
            </a:r>
          </a:p>
          <a:p>
            <a:r>
              <a:rPr lang="en-US"/>
              <a:t>Attestations for Project Implementation</a:t>
            </a:r>
          </a:p>
          <a:p>
            <a:pPr marL="0" indent="0">
              <a:buNone/>
            </a:pPr>
            <a:endParaRPr lang="en-US"/>
          </a:p>
        </p:txBody>
      </p:sp>
      <p:sp>
        <p:nvSpPr>
          <p:cNvPr id="2" name="Slide Number Placeholder 1"/>
          <p:cNvSpPr>
            <a:spLocks noGrp="1"/>
          </p:cNvSpPr>
          <p:nvPr>
            <p:ph type="sldNum" sz="quarter" idx="12"/>
          </p:nvPr>
        </p:nvSpPr>
        <p:spPr/>
        <p:txBody>
          <a:bodyPr/>
          <a:lstStyle/>
          <a:p>
            <a:fld id="{158B7785-F6D6-45F8-833E-07BD84680091}" type="slidenum">
              <a:rPr lang="en-US" smtClean="0"/>
              <a:t>24</a:t>
            </a:fld>
            <a:endParaRPr lang="en-US"/>
          </a:p>
        </p:txBody>
      </p:sp>
    </p:spTree>
    <p:extLst>
      <p:ext uri="{BB962C8B-B14F-4D97-AF65-F5344CB8AC3E}">
        <p14:creationId xmlns:p14="http://schemas.microsoft.com/office/powerpoint/2010/main" val="1319898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05866" y="467466"/>
            <a:ext cx="11081334" cy="365126"/>
          </a:xfrm>
        </p:spPr>
        <p:txBody>
          <a:bodyPr>
            <a:normAutofit fontScale="90000"/>
          </a:bodyPr>
          <a:lstStyle/>
          <a:p>
            <a:r>
              <a:rPr lang="en-US"/>
              <a:t>Suggested Application Form: Industry Sectors &amp; Geographic Area</a:t>
            </a:r>
            <a:br>
              <a:rPr lang="en-US">
                <a:highlight>
                  <a:srgbClr val="FFFF00"/>
                </a:highlight>
              </a:rPr>
            </a:br>
            <a:endParaRPr lang="en-US"/>
          </a:p>
        </p:txBody>
      </p:sp>
      <p:graphicFrame>
        <p:nvGraphicFramePr>
          <p:cNvPr id="4" name="Table 3">
            <a:extLst>
              <a:ext uri="{FF2B5EF4-FFF2-40B4-BE49-F238E27FC236}">
                <a16:creationId xmlns:a16="http://schemas.microsoft.com/office/drawing/2014/main" id="{9F210E12-1141-755B-DFEF-7B0E1EA68FC7}"/>
              </a:ext>
            </a:extLst>
          </p:cNvPr>
          <p:cNvGraphicFramePr>
            <a:graphicFrameLocks noGrp="1"/>
          </p:cNvGraphicFramePr>
          <p:nvPr>
            <p:extLst>
              <p:ext uri="{D42A27DB-BD31-4B8C-83A1-F6EECF244321}">
                <p14:modId xmlns:p14="http://schemas.microsoft.com/office/powerpoint/2010/main" val="4155871714"/>
              </p:ext>
            </p:extLst>
          </p:nvPr>
        </p:nvGraphicFramePr>
        <p:xfrm>
          <a:off x="282222" y="1636889"/>
          <a:ext cx="11500010" cy="3838222"/>
        </p:xfrm>
        <a:graphic>
          <a:graphicData uri="http://schemas.openxmlformats.org/drawingml/2006/table">
            <a:tbl>
              <a:tblPr firstRow="1" firstCol="1" bandRow="1">
                <a:tableStyleId>{5C22544A-7EE6-4342-B048-85BDC9FD1C3A}</a:tableStyleId>
              </a:tblPr>
              <a:tblGrid>
                <a:gridCol w="11500010">
                  <a:extLst>
                    <a:ext uri="{9D8B030D-6E8A-4147-A177-3AD203B41FA5}">
                      <a16:colId xmlns:a16="http://schemas.microsoft.com/office/drawing/2014/main" val="2423062962"/>
                    </a:ext>
                  </a:extLst>
                </a:gridCol>
              </a:tblGrid>
              <a:tr h="3838222">
                <a:tc>
                  <a:txBody>
                    <a:bodyPr/>
                    <a:lstStyle/>
                    <a:p>
                      <a:pPr marL="0" marR="137160" indent="0" eaLnBrk="0" hangingPunct="0">
                        <a:lnSpc>
                          <a:spcPct val="100000"/>
                        </a:lnSpc>
                        <a:spcBef>
                          <a:spcPts val="5"/>
                        </a:spcBef>
                        <a:spcAft>
                          <a:spcPts val="0"/>
                        </a:spcAft>
                      </a:pPr>
                      <a:r>
                        <a:rPr lang="en-US" sz="3200">
                          <a:effectLst/>
                          <a:latin typeface="+mn-lt"/>
                        </a:rPr>
                        <a:t>Priority Industries.</a:t>
                      </a:r>
                      <a:r>
                        <a:rPr lang="en-US" sz="3200" b="0">
                          <a:effectLst/>
                          <a:latin typeface="+mn-lt"/>
                        </a:rPr>
                        <a:t> Indicate which industries the project will engage. </a:t>
                      </a:r>
                    </a:p>
                    <a:p>
                      <a:pPr marL="525780" marR="0" lvl="0" indent="-229235">
                        <a:lnSpc>
                          <a:spcPct val="100000"/>
                        </a:lnSpc>
                        <a:spcBef>
                          <a:spcPts val="630"/>
                        </a:spcBef>
                        <a:spcAft>
                          <a:spcPts val="0"/>
                        </a:spcAft>
                        <a:buNone/>
                      </a:pPr>
                      <a:endParaRPr lang="en-US" sz="3200" b="0">
                        <a:effectLst/>
                        <a:latin typeface="+mn-lt"/>
                      </a:endParaRPr>
                    </a:p>
                    <a:p>
                      <a:pPr marL="0" marR="137160" lvl="0" indent="0">
                        <a:lnSpc>
                          <a:spcPct val="100000"/>
                        </a:lnSpc>
                        <a:spcBef>
                          <a:spcPts val="5"/>
                        </a:spcBef>
                        <a:spcAft>
                          <a:spcPts val="0"/>
                        </a:spcAft>
                        <a:buNone/>
                      </a:pPr>
                      <a:r>
                        <a:rPr lang="en-US" sz="3200">
                          <a:effectLst/>
                          <a:latin typeface="+mn-lt"/>
                        </a:rPr>
                        <a:t>Project Service Area. I</a:t>
                      </a:r>
                      <a:r>
                        <a:rPr lang="en-US" sz="3200" b="0">
                          <a:effectLst/>
                          <a:latin typeface="+mn-lt"/>
                        </a:rPr>
                        <a:t>ndicate the geographic areas to be served by the proposed grant.  (See section 4.d.iii of TEGL 2-22 for additional information.)</a:t>
                      </a:r>
                      <a:endParaRPr lang="en-US" sz="3200"/>
                    </a:p>
                  </a:txBody>
                  <a:tcPr/>
                </a:tc>
                <a:extLst>
                  <a:ext uri="{0D108BD9-81ED-4DB2-BD59-A6C34878D82A}">
                    <a16:rowId xmlns:a16="http://schemas.microsoft.com/office/drawing/2014/main" val="1070763222"/>
                  </a:ext>
                </a:extLst>
              </a:tr>
            </a:tbl>
          </a:graphicData>
        </a:graphic>
      </p:graphicFrame>
      <p:sp>
        <p:nvSpPr>
          <p:cNvPr id="2" name="Slide Number Placeholder 1"/>
          <p:cNvSpPr>
            <a:spLocks noGrp="1"/>
          </p:cNvSpPr>
          <p:nvPr>
            <p:ph type="sldNum" sz="quarter" idx="12"/>
          </p:nvPr>
        </p:nvSpPr>
        <p:spPr/>
        <p:txBody>
          <a:bodyPr/>
          <a:lstStyle/>
          <a:p>
            <a:fld id="{158B7785-F6D6-45F8-833E-07BD84680091}" type="slidenum">
              <a:rPr lang="en-US" smtClean="0"/>
              <a:t>25</a:t>
            </a:fld>
            <a:endParaRPr lang="en-US"/>
          </a:p>
        </p:txBody>
      </p:sp>
    </p:spTree>
    <p:extLst>
      <p:ext uri="{BB962C8B-B14F-4D97-AF65-F5344CB8AC3E}">
        <p14:creationId xmlns:p14="http://schemas.microsoft.com/office/powerpoint/2010/main" val="3897686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83822C-22FB-3A3B-9A20-ABF82C5372DE}"/>
              </a:ext>
            </a:extLst>
          </p:cNvPr>
          <p:cNvSpPr>
            <a:spLocks noGrp="1"/>
          </p:cNvSpPr>
          <p:nvPr>
            <p:ph type="title"/>
          </p:nvPr>
        </p:nvSpPr>
        <p:spPr/>
        <p:txBody>
          <a:bodyPr/>
          <a:lstStyle/>
          <a:p>
            <a:r>
              <a:rPr lang="en-US">
                <a:cs typeface="Calibri"/>
              </a:rPr>
              <a:t>Suggested Application Form: Developing Strategic Partners</a:t>
            </a:r>
            <a:endParaRPr lang="en-US"/>
          </a:p>
        </p:txBody>
      </p:sp>
      <p:sp>
        <p:nvSpPr>
          <p:cNvPr id="4" name="Content Placeholder 3">
            <a:extLst>
              <a:ext uri="{FF2B5EF4-FFF2-40B4-BE49-F238E27FC236}">
                <a16:creationId xmlns:a16="http://schemas.microsoft.com/office/drawing/2014/main" id="{5D0DE245-1DC7-71AA-D12F-EAC6FB3E9346}"/>
              </a:ext>
            </a:extLst>
          </p:cNvPr>
          <p:cNvSpPr>
            <a:spLocks noGrp="1"/>
          </p:cNvSpPr>
          <p:nvPr>
            <p:ph idx="1"/>
          </p:nvPr>
        </p:nvSpPr>
        <p:spPr>
          <a:xfrm>
            <a:off x="805866" y="1137446"/>
            <a:ext cx="11081334" cy="4475073"/>
          </a:xfrm>
          <a:solidFill>
            <a:srgbClr val="2C5261"/>
          </a:solidFill>
        </p:spPr>
        <p:txBody>
          <a:bodyPr vert="horz" lIns="91440" tIns="45720" rIns="91440" bIns="45720" rtlCol="0" anchor="t">
            <a:normAutofit/>
          </a:bodyPr>
          <a:lstStyle/>
          <a:p>
            <a:pPr marL="0" indent="0">
              <a:buNone/>
            </a:pPr>
            <a:r>
              <a:rPr lang="en-US">
                <a:solidFill>
                  <a:schemeClr val="bg1"/>
                </a:solidFill>
                <a:cs typeface="Calibri"/>
              </a:rPr>
              <a:t>Required Grant Activity: Developing Strategic Partnerships </a:t>
            </a:r>
          </a:p>
          <a:p>
            <a:pPr marL="0" indent="0">
              <a:buNone/>
            </a:pPr>
            <a:r>
              <a:rPr lang="en-US">
                <a:solidFill>
                  <a:schemeClr val="bg1"/>
                </a:solidFill>
                <a:cs typeface="Calibri"/>
              </a:rPr>
              <a:t>Instructions: Briefly describe existing and planned partnerships that will inform the project design and ensure successful outcomes.  Please note each partner’s area of expertise (business, training and education, community service provider, other), and their expected contribution to the QUEST DWG project’s successful design, implementation, and outcomes. </a:t>
            </a:r>
          </a:p>
          <a:p>
            <a:pPr marL="0" indent="0">
              <a:buNone/>
            </a:pPr>
            <a:r>
              <a:rPr lang="en-US">
                <a:solidFill>
                  <a:schemeClr val="bg1"/>
                </a:solidFill>
                <a:cs typeface="Calibri"/>
              </a:rPr>
              <a:t>Please limit the following narrative to no more than 300 words.</a:t>
            </a:r>
          </a:p>
          <a:p>
            <a:pPr marL="0" indent="0">
              <a:buNone/>
            </a:pPr>
            <a:endParaRPr lang="en-US">
              <a:cs typeface="Calibri"/>
            </a:endParaRPr>
          </a:p>
        </p:txBody>
      </p:sp>
      <p:sp>
        <p:nvSpPr>
          <p:cNvPr id="2" name="Slide Number Placeholder 1">
            <a:extLst>
              <a:ext uri="{FF2B5EF4-FFF2-40B4-BE49-F238E27FC236}">
                <a16:creationId xmlns:a16="http://schemas.microsoft.com/office/drawing/2014/main" id="{06E44C49-647B-6898-0152-D7AE4A4B5B14}"/>
              </a:ext>
            </a:extLst>
          </p:cNvPr>
          <p:cNvSpPr>
            <a:spLocks noGrp="1"/>
          </p:cNvSpPr>
          <p:nvPr>
            <p:ph type="sldNum" sz="quarter" idx="12"/>
          </p:nvPr>
        </p:nvSpPr>
        <p:spPr/>
        <p:txBody>
          <a:bodyPr/>
          <a:lstStyle/>
          <a:p>
            <a:fld id="{158B7785-F6D6-45F8-833E-07BD84680091}" type="slidenum">
              <a:rPr lang="en-US" smtClean="0"/>
              <a:t>26</a:t>
            </a:fld>
            <a:endParaRPr lang="en-US"/>
          </a:p>
        </p:txBody>
      </p:sp>
    </p:spTree>
    <p:extLst>
      <p:ext uri="{BB962C8B-B14F-4D97-AF65-F5344CB8AC3E}">
        <p14:creationId xmlns:p14="http://schemas.microsoft.com/office/powerpoint/2010/main" val="1163823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05866" y="46208"/>
            <a:ext cx="11231734" cy="786384"/>
          </a:xfrm>
        </p:spPr>
        <p:txBody>
          <a:bodyPr>
            <a:normAutofit/>
          </a:bodyPr>
          <a:lstStyle/>
          <a:p>
            <a:r>
              <a:rPr lang="en-US"/>
              <a:t>Suggested Application Form: Community &amp; Participant Outreach</a:t>
            </a:r>
          </a:p>
        </p:txBody>
      </p:sp>
      <p:graphicFrame>
        <p:nvGraphicFramePr>
          <p:cNvPr id="4" name="Table 3">
            <a:extLst>
              <a:ext uri="{FF2B5EF4-FFF2-40B4-BE49-F238E27FC236}">
                <a16:creationId xmlns:a16="http://schemas.microsoft.com/office/drawing/2014/main" id="{F9B06E83-2F77-EE1F-328A-CA4D0A28ED68}"/>
              </a:ext>
            </a:extLst>
          </p:cNvPr>
          <p:cNvGraphicFramePr>
            <a:graphicFrameLocks noGrp="1"/>
          </p:cNvGraphicFramePr>
          <p:nvPr>
            <p:extLst>
              <p:ext uri="{D42A27DB-BD31-4B8C-83A1-F6EECF244321}">
                <p14:modId xmlns:p14="http://schemas.microsoft.com/office/powerpoint/2010/main" val="2969108696"/>
              </p:ext>
            </p:extLst>
          </p:nvPr>
        </p:nvGraphicFramePr>
        <p:xfrm>
          <a:off x="911716" y="1271976"/>
          <a:ext cx="10799423" cy="4101338"/>
        </p:xfrm>
        <a:graphic>
          <a:graphicData uri="http://schemas.openxmlformats.org/drawingml/2006/table">
            <a:tbl>
              <a:tblPr firstRow="1" firstCol="1" bandRow="1">
                <a:tableStyleId>{5C22544A-7EE6-4342-B048-85BDC9FD1C3A}</a:tableStyleId>
              </a:tblPr>
              <a:tblGrid>
                <a:gridCol w="3423793">
                  <a:extLst>
                    <a:ext uri="{9D8B030D-6E8A-4147-A177-3AD203B41FA5}">
                      <a16:colId xmlns:a16="http://schemas.microsoft.com/office/drawing/2014/main" val="34940176"/>
                    </a:ext>
                  </a:extLst>
                </a:gridCol>
                <a:gridCol w="2292375">
                  <a:extLst>
                    <a:ext uri="{9D8B030D-6E8A-4147-A177-3AD203B41FA5}">
                      <a16:colId xmlns:a16="http://schemas.microsoft.com/office/drawing/2014/main" val="2819538619"/>
                    </a:ext>
                  </a:extLst>
                </a:gridCol>
                <a:gridCol w="2392814">
                  <a:extLst>
                    <a:ext uri="{9D8B030D-6E8A-4147-A177-3AD203B41FA5}">
                      <a16:colId xmlns:a16="http://schemas.microsoft.com/office/drawing/2014/main" val="1629493325"/>
                    </a:ext>
                  </a:extLst>
                </a:gridCol>
                <a:gridCol w="2690441">
                  <a:extLst>
                    <a:ext uri="{9D8B030D-6E8A-4147-A177-3AD203B41FA5}">
                      <a16:colId xmlns:a16="http://schemas.microsoft.com/office/drawing/2014/main" val="1683051322"/>
                    </a:ext>
                  </a:extLst>
                </a:gridCol>
              </a:tblGrid>
              <a:tr h="1297113">
                <a:tc gridSpan="4">
                  <a:txBody>
                    <a:bodyPr/>
                    <a:lstStyle/>
                    <a:p>
                      <a:pPr marL="0" marR="0">
                        <a:lnSpc>
                          <a:spcPct val="107000"/>
                        </a:lnSpc>
                        <a:spcBef>
                          <a:spcPts val="0"/>
                        </a:spcBef>
                        <a:spcAft>
                          <a:spcPts val="0"/>
                        </a:spcAft>
                      </a:pPr>
                      <a:r>
                        <a:rPr lang="en-US" sz="2000">
                          <a:effectLst/>
                        </a:rPr>
                        <a:t>G. Required Grant Activity: Community and Potential Participant Outreach</a:t>
                      </a:r>
                    </a:p>
                    <a:p>
                      <a:pPr marL="91440" marR="0">
                        <a:lnSpc>
                          <a:spcPct val="107000"/>
                        </a:lnSpc>
                        <a:spcBef>
                          <a:spcPts val="0"/>
                        </a:spcBef>
                        <a:spcAft>
                          <a:spcPts val="0"/>
                        </a:spcAft>
                      </a:pPr>
                      <a:r>
                        <a:rPr lang="en-US" sz="2000" u="none" strike="noStrike">
                          <a:effectLst/>
                        </a:rPr>
                        <a:t> </a:t>
                      </a:r>
                      <a:r>
                        <a:rPr lang="en-US" sz="2000" b="0" u="sng">
                          <a:effectLst/>
                        </a:rPr>
                        <a:t>Overview</a:t>
                      </a:r>
                      <a:r>
                        <a:rPr lang="en-US" sz="2000" b="0">
                          <a:effectLst/>
                        </a:rPr>
                        <a:t> - Please insert your preliminary Community and Potential Participant Outreach Plan including objectives to attain the identified goals, outreach timelines, anticipated outcomes, any potential challenges for reaching community and participant outreach goals, and other information that will enable ETA to support the grant recipient. An example is provided in the first row </a:t>
                      </a:r>
                      <a:r>
                        <a:rPr lang="en-US" sz="2000" b="0" u="none">
                          <a:effectLst/>
                        </a:rPr>
                        <a:t>for reference purposes only</a:t>
                      </a:r>
                      <a:r>
                        <a:rPr lang="en-US" sz="2000" b="0">
                          <a:effectLst/>
                        </a:rPr>
                        <a:t>. </a:t>
                      </a:r>
                      <a:endParaRPr lang="en-US" sz="2000" b="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81255209"/>
                  </a:ext>
                </a:extLst>
              </a:tr>
              <a:tr h="2159000">
                <a:tc>
                  <a:txBody>
                    <a:bodyPr/>
                    <a:lstStyle/>
                    <a:p>
                      <a:pPr marL="0" marR="0" algn="ctr">
                        <a:lnSpc>
                          <a:spcPct val="107000"/>
                        </a:lnSpc>
                        <a:spcBef>
                          <a:spcPts val="0"/>
                        </a:spcBef>
                        <a:spcAft>
                          <a:spcPts val="800"/>
                        </a:spcAft>
                      </a:pPr>
                      <a:r>
                        <a:rPr lang="en-US" sz="2000" b="0">
                          <a:solidFill>
                            <a:schemeClr val="tx1"/>
                          </a:solidFill>
                          <a:effectLst/>
                        </a:rPr>
                        <a:t>A. </a:t>
                      </a:r>
                      <a:r>
                        <a:rPr lang="en-US" sz="2000" b="0" u="sng">
                          <a:solidFill>
                            <a:schemeClr val="tx1"/>
                          </a:solidFill>
                          <a:effectLst/>
                        </a:rPr>
                        <a:t>Outreach Goals and Objective(s)</a:t>
                      </a:r>
                      <a:endParaRPr lang="en-US" sz="2000" b="0">
                        <a:solidFill>
                          <a:schemeClr val="tx1"/>
                        </a:solidFill>
                        <a:effectLst/>
                        <a:latin typeface="Calibri"/>
                        <a:ea typeface="Calibri" panose="020F0502020204030204" pitchFamily="34" charset="0"/>
                        <a:cs typeface="Times New Roman"/>
                      </a:endParaRPr>
                    </a:p>
                  </a:txBody>
                  <a:tcPr marL="68580" marR="68580" marT="0" marB="0" anchor="ctr">
                    <a:noFill/>
                  </a:tcPr>
                </a:tc>
                <a:tc>
                  <a:txBody>
                    <a:bodyPr/>
                    <a:lstStyle/>
                    <a:p>
                      <a:pPr marL="0" marR="0" algn="ctr">
                        <a:lnSpc>
                          <a:spcPct val="107000"/>
                        </a:lnSpc>
                        <a:spcBef>
                          <a:spcPts val="0"/>
                        </a:spcBef>
                        <a:spcAft>
                          <a:spcPts val="800"/>
                        </a:spcAft>
                      </a:pPr>
                      <a:r>
                        <a:rPr lang="en-US" sz="2000" b="0">
                          <a:solidFill>
                            <a:schemeClr val="tx1"/>
                          </a:solidFill>
                          <a:effectLst/>
                        </a:rPr>
                        <a:t>B. </a:t>
                      </a:r>
                      <a:r>
                        <a:rPr lang="en-US" sz="2000" b="0" u="sng">
                          <a:solidFill>
                            <a:schemeClr val="tx1"/>
                          </a:solidFill>
                          <a:effectLst/>
                        </a:rPr>
                        <a:t>Project Timeline</a:t>
                      </a:r>
                      <a:endParaRPr lang="en-US" sz="2000" b="0">
                        <a:solidFill>
                          <a:schemeClr val="tx1"/>
                        </a:solidFill>
                        <a:effectLst/>
                        <a:latin typeface="Calibri"/>
                        <a:ea typeface="Calibri" panose="020F0502020204030204" pitchFamily="34" charset="0"/>
                        <a:cs typeface="Times New Roman"/>
                      </a:endParaRPr>
                    </a:p>
                  </a:txBody>
                  <a:tcPr marL="68580" marR="68580" marT="0" marB="0" anchor="ctr">
                    <a:noFill/>
                  </a:tcPr>
                </a:tc>
                <a:tc>
                  <a:txBody>
                    <a:bodyPr/>
                    <a:lstStyle/>
                    <a:p>
                      <a:pPr marL="0" marR="0" algn="ctr">
                        <a:lnSpc>
                          <a:spcPct val="107000"/>
                        </a:lnSpc>
                        <a:spcBef>
                          <a:spcPts val="0"/>
                        </a:spcBef>
                        <a:spcAft>
                          <a:spcPts val="800"/>
                        </a:spcAft>
                      </a:pPr>
                      <a:r>
                        <a:rPr lang="en-US" sz="2000" b="0">
                          <a:solidFill>
                            <a:schemeClr val="tx1"/>
                          </a:solidFill>
                          <a:effectLst/>
                        </a:rPr>
                        <a:t>C. </a:t>
                      </a:r>
                      <a:r>
                        <a:rPr lang="en-US" sz="2000" b="0" u="sng">
                          <a:solidFill>
                            <a:schemeClr val="tx1"/>
                          </a:solidFill>
                          <a:effectLst/>
                        </a:rPr>
                        <a:t>Anticipated Outcome(s)</a:t>
                      </a:r>
                      <a:endParaRPr lang="en-US" sz="2000" b="0">
                        <a:solidFill>
                          <a:schemeClr val="tx1"/>
                        </a:solidFill>
                        <a:effectLst/>
                        <a:latin typeface="Calibri"/>
                        <a:ea typeface="Calibri" panose="020F0502020204030204" pitchFamily="34" charset="0"/>
                        <a:cs typeface="Times New Roman"/>
                      </a:endParaRPr>
                    </a:p>
                  </a:txBody>
                  <a:tcPr marL="68580" marR="68580" marT="0" marB="0" anchor="ctr">
                    <a:noFill/>
                  </a:tcPr>
                </a:tc>
                <a:tc>
                  <a:txBody>
                    <a:bodyPr/>
                    <a:lstStyle/>
                    <a:p>
                      <a:pPr marL="0" marR="0" algn="ctr">
                        <a:lnSpc>
                          <a:spcPct val="107000"/>
                        </a:lnSpc>
                        <a:spcBef>
                          <a:spcPts val="0"/>
                        </a:spcBef>
                        <a:spcAft>
                          <a:spcPts val="800"/>
                        </a:spcAft>
                      </a:pPr>
                      <a:r>
                        <a:rPr lang="en-US" sz="2000" b="0">
                          <a:solidFill>
                            <a:schemeClr val="tx1"/>
                          </a:solidFill>
                          <a:effectLst/>
                        </a:rPr>
                        <a:t>D. </a:t>
                      </a:r>
                      <a:r>
                        <a:rPr lang="en-US" sz="2000" b="0" u="sng">
                          <a:solidFill>
                            <a:schemeClr val="tx1"/>
                          </a:solidFill>
                          <a:effectLst/>
                        </a:rPr>
                        <a:t>Potential Challenge(s) and Solutions</a:t>
                      </a:r>
                      <a:endParaRPr lang="en-US" sz="2000" b="0">
                        <a:solidFill>
                          <a:schemeClr val="tx1"/>
                        </a:solidFill>
                        <a:effectLst/>
                        <a:latin typeface="Calibri"/>
                        <a:ea typeface="Calibri" panose="020F0502020204030204" pitchFamily="34" charset="0"/>
                        <a:cs typeface="Times New Roman"/>
                      </a:endParaRPr>
                    </a:p>
                  </a:txBody>
                  <a:tcPr marL="68580" marR="68580" marT="0" marB="0" anchor="ctr">
                    <a:noFill/>
                  </a:tcPr>
                </a:tc>
                <a:extLst>
                  <a:ext uri="{0D108BD9-81ED-4DB2-BD59-A6C34878D82A}">
                    <a16:rowId xmlns:a16="http://schemas.microsoft.com/office/drawing/2014/main" val="1322876719"/>
                  </a:ext>
                </a:extLst>
              </a:tr>
            </a:tbl>
          </a:graphicData>
        </a:graphic>
      </p:graphicFrame>
      <p:sp>
        <p:nvSpPr>
          <p:cNvPr id="2" name="Slide Number Placeholder 1"/>
          <p:cNvSpPr>
            <a:spLocks noGrp="1"/>
          </p:cNvSpPr>
          <p:nvPr>
            <p:ph type="sldNum" sz="quarter" idx="12"/>
          </p:nvPr>
        </p:nvSpPr>
        <p:spPr/>
        <p:txBody>
          <a:bodyPr/>
          <a:lstStyle/>
          <a:p>
            <a:fld id="{158B7785-F6D6-45F8-833E-07BD84680091}" type="slidenum">
              <a:rPr lang="en-US" smtClean="0"/>
              <a:t>27</a:t>
            </a:fld>
            <a:endParaRPr lang="en-US"/>
          </a:p>
        </p:txBody>
      </p:sp>
    </p:spTree>
    <p:extLst>
      <p:ext uri="{BB962C8B-B14F-4D97-AF65-F5344CB8AC3E}">
        <p14:creationId xmlns:p14="http://schemas.microsoft.com/office/powerpoint/2010/main" val="94254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05866" y="46208"/>
            <a:ext cx="11231734" cy="786384"/>
          </a:xfrm>
        </p:spPr>
        <p:txBody>
          <a:bodyPr>
            <a:normAutofit fontScale="90000"/>
          </a:bodyPr>
          <a:lstStyle/>
          <a:p>
            <a:r>
              <a:rPr lang="en-US"/>
              <a:t>Suggested Application Form: Disaster-Relief Employment (Optional)</a:t>
            </a:r>
          </a:p>
        </p:txBody>
      </p:sp>
      <p:graphicFrame>
        <p:nvGraphicFramePr>
          <p:cNvPr id="5" name="Table 4">
            <a:extLst>
              <a:ext uri="{FF2B5EF4-FFF2-40B4-BE49-F238E27FC236}">
                <a16:creationId xmlns:a16="http://schemas.microsoft.com/office/drawing/2014/main" id="{634E6580-4D87-15D0-C03E-72D4D0570E7E}"/>
              </a:ext>
            </a:extLst>
          </p:cNvPr>
          <p:cNvGraphicFramePr>
            <a:graphicFrameLocks noGrp="1"/>
          </p:cNvGraphicFramePr>
          <p:nvPr>
            <p:extLst>
              <p:ext uri="{D42A27DB-BD31-4B8C-83A1-F6EECF244321}">
                <p14:modId xmlns:p14="http://schemas.microsoft.com/office/powerpoint/2010/main" val="3462791285"/>
              </p:ext>
            </p:extLst>
          </p:nvPr>
        </p:nvGraphicFramePr>
        <p:xfrm>
          <a:off x="705555" y="1100666"/>
          <a:ext cx="10767318" cy="4754880"/>
        </p:xfrm>
        <a:graphic>
          <a:graphicData uri="http://schemas.openxmlformats.org/drawingml/2006/table">
            <a:tbl>
              <a:tblPr firstRow="1" firstCol="1" bandRow="1">
                <a:tableStyleId>{5C22544A-7EE6-4342-B048-85BDC9FD1C3A}</a:tableStyleId>
              </a:tblPr>
              <a:tblGrid>
                <a:gridCol w="10767318">
                  <a:extLst>
                    <a:ext uri="{9D8B030D-6E8A-4147-A177-3AD203B41FA5}">
                      <a16:colId xmlns:a16="http://schemas.microsoft.com/office/drawing/2014/main" val="3456618534"/>
                    </a:ext>
                  </a:extLst>
                </a:gridCol>
              </a:tblGrid>
              <a:tr h="4529666">
                <a:tc>
                  <a:txBody>
                    <a:bodyPr/>
                    <a:lstStyle/>
                    <a:p>
                      <a:pPr marL="0" marR="0">
                        <a:spcBef>
                          <a:spcPts val="0"/>
                        </a:spcBef>
                        <a:spcAft>
                          <a:spcPts val="0"/>
                        </a:spcAft>
                      </a:pPr>
                      <a:r>
                        <a:rPr lang="en-US" sz="2400">
                          <a:effectLst/>
                        </a:rPr>
                        <a:t>Allowable Grant Activity: Disaster Relief-Employment</a:t>
                      </a:r>
                    </a:p>
                    <a:p>
                      <a:pPr marL="0" marR="0">
                        <a:spcBef>
                          <a:spcPts val="0"/>
                        </a:spcBef>
                        <a:spcAft>
                          <a:spcPts val="0"/>
                        </a:spcAft>
                      </a:pPr>
                      <a:r>
                        <a:rPr lang="en-US" sz="2400" b="0">
                          <a:effectLst/>
                        </a:rPr>
                        <a:t>Instructions: If the applicant’s project design includes allowable disaster-relief employment, please </a:t>
                      </a:r>
                    </a:p>
                    <a:p>
                      <a:pPr marL="342900" marR="0" lvl="0" indent="-342900">
                        <a:spcBef>
                          <a:spcPts val="0"/>
                        </a:spcBef>
                        <a:spcAft>
                          <a:spcPts val="0"/>
                        </a:spcAft>
                        <a:buSzPts val="1200"/>
                        <a:buFont typeface="Symbol" panose="05050102010706020507" pitchFamily="18" charset="2"/>
                        <a:buChar char=""/>
                      </a:pPr>
                      <a:r>
                        <a:rPr lang="en-US" sz="2400" b="0">
                          <a:effectLst/>
                        </a:rPr>
                        <a:t>Describe the jobs that will be created.</a:t>
                      </a:r>
                    </a:p>
                    <a:p>
                      <a:pPr marL="342900" marR="0" lvl="0" indent="-342900">
                        <a:spcBef>
                          <a:spcPts val="0"/>
                        </a:spcBef>
                        <a:spcAft>
                          <a:spcPts val="0"/>
                        </a:spcAft>
                        <a:buSzPts val="1200"/>
                        <a:buFont typeface="Symbol" panose="05050102010706020507" pitchFamily="18" charset="2"/>
                        <a:buChar char=""/>
                      </a:pPr>
                      <a:r>
                        <a:rPr lang="en-US" sz="2400" b="0">
                          <a:effectLst/>
                        </a:rPr>
                        <a:t>Describe the impacts of the COVID-19 pandemic that created the need for these jobs.</a:t>
                      </a:r>
                    </a:p>
                    <a:p>
                      <a:pPr marL="342900" marR="0" lvl="0" indent="-342900">
                        <a:spcBef>
                          <a:spcPts val="0"/>
                        </a:spcBef>
                        <a:spcAft>
                          <a:spcPts val="0"/>
                        </a:spcAft>
                        <a:buSzPts val="1200"/>
                        <a:buFont typeface="Symbol" panose="05050102010706020507" pitchFamily="18" charset="2"/>
                        <a:buChar char=""/>
                      </a:pPr>
                      <a:r>
                        <a:rPr lang="en-US" sz="2400" b="0">
                          <a:effectLst/>
                        </a:rPr>
                        <a:t>Describe how the work done in each job will directly address the health, employment, or economic impacts of the pandemic. </a:t>
                      </a:r>
                    </a:p>
                    <a:p>
                      <a:pPr marL="342900" marR="0" lvl="0" indent="-342900">
                        <a:spcBef>
                          <a:spcPts val="0"/>
                        </a:spcBef>
                        <a:spcAft>
                          <a:spcPts val="0"/>
                        </a:spcAft>
                        <a:buSzPts val="1200"/>
                        <a:buFont typeface="Symbol" panose="05050102010706020507" pitchFamily="18" charset="2"/>
                        <a:buChar char=""/>
                      </a:pPr>
                      <a:r>
                        <a:rPr lang="en-US" sz="2400" b="0">
                          <a:effectLst/>
                        </a:rPr>
                        <a:t>Describe how the wage, employment duration, and other requirements defined in Training and Employment Guidance Letter 16-21 published on June 16, 2022, will be met.</a:t>
                      </a:r>
                    </a:p>
                    <a:p>
                      <a:pPr marL="457200" marR="0">
                        <a:spcBef>
                          <a:spcPts val="0"/>
                        </a:spcBef>
                        <a:spcAft>
                          <a:spcPts val="0"/>
                        </a:spcAft>
                      </a:pPr>
                      <a:endParaRPr lang="en-US" sz="2400" b="0">
                        <a:effectLst/>
                      </a:endParaRPr>
                    </a:p>
                    <a:p>
                      <a:pPr marL="0" marR="0">
                        <a:spcBef>
                          <a:spcPts val="0"/>
                        </a:spcBef>
                        <a:spcAft>
                          <a:spcPts val="0"/>
                        </a:spcAft>
                      </a:pPr>
                      <a:r>
                        <a:rPr lang="en-US" sz="2400" b="0">
                          <a:effectLst/>
                        </a:rPr>
                        <a:t>Please limit the following narrative to no more than 300 words.</a:t>
                      </a:r>
                      <a:endParaRPr lang="en-US" sz="24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850" marR="65850" marT="0" marB="0"/>
                </a:tc>
                <a:extLst>
                  <a:ext uri="{0D108BD9-81ED-4DB2-BD59-A6C34878D82A}">
                    <a16:rowId xmlns:a16="http://schemas.microsoft.com/office/drawing/2014/main" val="4267047041"/>
                  </a:ext>
                </a:extLst>
              </a:tr>
            </a:tbl>
          </a:graphicData>
        </a:graphic>
      </p:graphicFrame>
      <p:sp>
        <p:nvSpPr>
          <p:cNvPr id="2" name="Slide Number Placeholder 1"/>
          <p:cNvSpPr>
            <a:spLocks noGrp="1"/>
          </p:cNvSpPr>
          <p:nvPr>
            <p:ph type="sldNum" sz="quarter" idx="12"/>
          </p:nvPr>
        </p:nvSpPr>
        <p:spPr/>
        <p:txBody>
          <a:bodyPr/>
          <a:lstStyle/>
          <a:p>
            <a:fld id="{158B7785-F6D6-45F8-833E-07BD84680091}" type="slidenum">
              <a:rPr lang="en-US" smtClean="0"/>
              <a:t>28</a:t>
            </a:fld>
            <a:endParaRPr lang="en-US"/>
          </a:p>
        </p:txBody>
      </p:sp>
    </p:spTree>
    <p:extLst>
      <p:ext uri="{BB962C8B-B14F-4D97-AF65-F5344CB8AC3E}">
        <p14:creationId xmlns:p14="http://schemas.microsoft.com/office/powerpoint/2010/main" val="15762171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Suggested Application Form: Attestations</a:t>
            </a:r>
          </a:p>
        </p:txBody>
      </p:sp>
      <p:sp>
        <p:nvSpPr>
          <p:cNvPr id="6" name="Content Placeholder 5">
            <a:extLst>
              <a:ext uri="{FF2B5EF4-FFF2-40B4-BE49-F238E27FC236}">
                <a16:creationId xmlns:a16="http://schemas.microsoft.com/office/drawing/2014/main" id="{37A73898-0F7D-9BDC-3127-1C489BB7A88B}"/>
              </a:ext>
            </a:extLst>
          </p:cNvPr>
          <p:cNvSpPr>
            <a:spLocks noGrp="1"/>
          </p:cNvSpPr>
          <p:nvPr>
            <p:ph idx="1"/>
          </p:nvPr>
        </p:nvSpPr>
        <p:spPr>
          <a:xfrm>
            <a:off x="629805" y="909241"/>
            <a:ext cx="11081334" cy="5812234"/>
          </a:xfrm>
        </p:spPr>
        <p:txBody>
          <a:bodyPr>
            <a:normAutofit/>
          </a:bodyPr>
          <a:lstStyle/>
          <a:p>
            <a:r>
              <a:rPr lang="en-US" sz="3300"/>
              <a:t>All DWG grant </a:t>
            </a:r>
            <a:r>
              <a:rPr lang="en-US" sz="3200"/>
              <a:t>recipients</a:t>
            </a:r>
            <a:r>
              <a:rPr lang="en-US" sz="3300"/>
              <a:t> must comply with </a:t>
            </a:r>
          </a:p>
          <a:p>
            <a:pPr lvl="1"/>
            <a:r>
              <a:rPr lang="en-US" sz="2700"/>
              <a:t>the Workforce Innovation and Opportunity Act (WIOA) which authorizes National Dislocated Worker Grants,</a:t>
            </a:r>
          </a:p>
          <a:p>
            <a:pPr lvl="1"/>
            <a:r>
              <a:rPr lang="en-US" sz="2700"/>
              <a:t>WIOA regulations, including</a:t>
            </a:r>
          </a:p>
          <a:p>
            <a:pPr lvl="2"/>
            <a:r>
              <a:rPr lang="en-US" sz="2000"/>
              <a:t>DWG regulations at 20 CFR part 687 </a:t>
            </a:r>
          </a:p>
          <a:p>
            <a:pPr lvl="2"/>
            <a:r>
              <a:rPr lang="en-US" sz="2000"/>
              <a:t>Uniform Guidance at 2 CFR parts 200 and 2900</a:t>
            </a:r>
          </a:p>
          <a:p>
            <a:pPr lvl="1"/>
            <a:r>
              <a:rPr lang="en-US" sz="2700"/>
              <a:t>The grant award terms and conditions, and</a:t>
            </a:r>
          </a:p>
          <a:p>
            <a:pPr lvl="1"/>
            <a:r>
              <a:rPr lang="en-US" sz="2700"/>
              <a:t>Guidance including</a:t>
            </a:r>
          </a:p>
          <a:p>
            <a:pPr lvl="2"/>
            <a:r>
              <a:rPr lang="en-US" sz="2000"/>
              <a:t>TEGL 16-21 Updated DWG Program Guidance </a:t>
            </a:r>
          </a:p>
          <a:p>
            <a:pPr lvl="2"/>
            <a:r>
              <a:rPr lang="en-US" sz="2000"/>
              <a:t>TEGL 14-18 Attachment 6 DWG Performance Reporting Guidance</a:t>
            </a:r>
          </a:p>
          <a:p>
            <a:pPr lvl="2"/>
            <a:r>
              <a:rPr lang="en-US" sz="2000"/>
              <a:t>TEGL 19-16 – Guidance on Services Provided through the Adult and Dislocated Worker Programs under WIOA</a:t>
            </a:r>
          </a:p>
          <a:p>
            <a:endParaRPr lang="en-US"/>
          </a:p>
        </p:txBody>
      </p:sp>
      <p:sp>
        <p:nvSpPr>
          <p:cNvPr id="2" name="Slide Number Placeholder 1"/>
          <p:cNvSpPr>
            <a:spLocks noGrp="1"/>
          </p:cNvSpPr>
          <p:nvPr>
            <p:ph type="sldNum" sz="quarter" idx="12"/>
          </p:nvPr>
        </p:nvSpPr>
        <p:spPr/>
        <p:txBody>
          <a:bodyPr/>
          <a:lstStyle/>
          <a:p>
            <a:fld id="{158B7785-F6D6-45F8-833E-07BD84680091}" type="slidenum">
              <a:rPr lang="en-US" smtClean="0"/>
              <a:t>29</a:t>
            </a:fld>
            <a:endParaRPr lang="en-US"/>
          </a:p>
        </p:txBody>
      </p:sp>
    </p:spTree>
    <p:extLst>
      <p:ext uri="{BB962C8B-B14F-4D97-AF65-F5344CB8AC3E}">
        <p14:creationId xmlns:p14="http://schemas.microsoft.com/office/powerpoint/2010/main" val="2515354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a:xfrm>
            <a:off x="805867" y="47569"/>
            <a:ext cx="11231733" cy="786384"/>
          </a:xfrm>
        </p:spPr>
        <p:txBody>
          <a:bodyPr>
            <a:normAutofit/>
          </a:bodyPr>
          <a:lstStyle/>
          <a:p>
            <a:r>
              <a:rPr lang="en-US" sz="3200">
                <a:solidFill>
                  <a:schemeClr val="accent1"/>
                </a:solidFill>
              </a:rPr>
              <a:t>Any Questions About the Application Form or Process?</a:t>
            </a:r>
          </a:p>
        </p:txBody>
      </p:sp>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30</a:t>
            </a:fld>
            <a:endParaRPr lang="en-US"/>
          </a:p>
        </p:txBody>
      </p:sp>
    </p:spTree>
    <p:custDataLst>
      <p:tags r:id="rId1"/>
    </p:custDataLst>
    <p:extLst>
      <p:ext uri="{BB962C8B-B14F-4D97-AF65-F5344CB8AC3E}">
        <p14:creationId xmlns:p14="http://schemas.microsoft.com/office/powerpoint/2010/main" val="983620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46837" y="72712"/>
            <a:ext cx="11390763" cy="786384"/>
          </a:xfrm>
        </p:spPr>
        <p:txBody>
          <a:bodyPr>
            <a:normAutofit/>
          </a:bodyPr>
          <a:lstStyle/>
          <a:p>
            <a:r>
              <a:rPr lang="en-US"/>
              <a:t>Poll: Likelihood of applying for QUEST DWG funds</a:t>
            </a:r>
          </a:p>
        </p:txBody>
      </p:sp>
      <p:sp>
        <p:nvSpPr>
          <p:cNvPr id="4" name="Text Placeholder 3"/>
          <p:cNvSpPr>
            <a:spLocks noGrp="1"/>
          </p:cNvSpPr>
          <p:nvPr>
            <p:ph type="body" idx="14"/>
          </p:nvPr>
        </p:nvSpPr>
        <p:spPr/>
        <p:txBody>
          <a:bodyPr/>
          <a:lstStyle/>
          <a:p>
            <a:r>
              <a:rPr lang="en-US"/>
              <a:t>Given what you’ve heard about the 2023 QUEST DWG funding opportunity today, how likely is it that your organization will apply for 2023 QUEST DWG funds?</a:t>
            </a:r>
          </a:p>
        </p:txBody>
      </p:sp>
      <p:sp>
        <p:nvSpPr>
          <p:cNvPr id="6" name="Content Placeholder 5"/>
          <p:cNvSpPr>
            <a:spLocks noGrp="1"/>
          </p:cNvSpPr>
          <p:nvPr>
            <p:ph idx="1"/>
          </p:nvPr>
        </p:nvSpPr>
        <p:spPr/>
        <p:txBody>
          <a:bodyPr>
            <a:normAutofit/>
          </a:bodyPr>
          <a:lstStyle/>
          <a:p>
            <a:r>
              <a:rPr lang="en-US"/>
              <a:t>My organization has </a:t>
            </a:r>
            <a:r>
              <a:rPr lang="en-US" i="1"/>
              <a:t>already</a:t>
            </a:r>
            <a:r>
              <a:rPr lang="en-US"/>
              <a:t> applied!</a:t>
            </a:r>
          </a:p>
          <a:p>
            <a:r>
              <a:rPr lang="en-US"/>
              <a:t>My organization is planning on applying.</a:t>
            </a:r>
          </a:p>
          <a:p>
            <a:r>
              <a:rPr lang="en-US"/>
              <a:t>My organization is very likely to apply.</a:t>
            </a:r>
          </a:p>
          <a:p>
            <a:r>
              <a:rPr lang="en-US"/>
              <a:t>My organization is somewhat likely to apply.</a:t>
            </a:r>
          </a:p>
          <a:p>
            <a:r>
              <a:rPr lang="en-US"/>
              <a:t>My organization is unlikely to apply. Please share why in the chat.</a:t>
            </a:r>
          </a:p>
        </p:txBody>
      </p:sp>
      <p:sp>
        <p:nvSpPr>
          <p:cNvPr id="5" name="Text Placeholder 4"/>
          <p:cNvSpPr>
            <a:spLocks noGrp="1"/>
          </p:cNvSpPr>
          <p:nvPr>
            <p:ph type="body" sz="quarter" idx="13"/>
          </p:nvPr>
        </p:nvSpPr>
        <p:spPr>
          <a:xfrm>
            <a:off x="805866" y="5390579"/>
            <a:ext cx="10715574" cy="786384"/>
          </a:xfrm>
        </p:spPr>
        <p:txBody>
          <a:bodyPr/>
          <a:lstStyle/>
          <a:p>
            <a:r>
              <a:rPr lang="en-US"/>
              <a:t>Choose the one answer that best fits your/your organization’s current plan.</a:t>
            </a:r>
          </a:p>
        </p:txBody>
      </p:sp>
      <p:sp>
        <p:nvSpPr>
          <p:cNvPr id="2" name="Slide Number Placeholder 1"/>
          <p:cNvSpPr>
            <a:spLocks noGrp="1"/>
          </p:cNvSpPr>
          <p:nvPr>
            <p:ph type="sldNum" sz="quarter" idx="12"/>
          </p:nvPr>
        </p:nvSpPr>
        <p:spPr/>
        <p:txBody>
          <a:bodyPr/>
          <a:lstStyle/>
          <a:p>
            <a:fld id="{158B7785-F6D6-45F8-833E-07BD84680091}" type="slidenum">
              <a:rPr lang="en-US" smtClean="0"/>
              <a:t>31</a:t>
            </a:fld>
            <a:endParaRPr lang="en-US"/>
          </a:p>
        </p:txBody>
      </p:sp>
    </p:spTree>
    <p:extLst>
      <p:ext uri="{BB962C8B-B14F-4D97-AF65-F5344CB8AC3E}">
        <p14:creationId xmlns:p14="http://schemas.microsoft.com/office/powerpoint/2010/main" val="1821857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p:txBody>
          <a:bodyPr/>
          <a:lstStyle/>
          <a:p>
            <a:r>
              <a:rPr lang="en-US">
                <a:solidFill>
                  <a:schemeClr val="accent1"/>
                </a:solidFill>
              </a:rPr>
              <a:t>Resources</a:t>
            </a:r>
            <a:endParaRPr lang="en-US"/>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a:xfrm>
            <a:off x="838199" y="1161144"/>
            <a:ext cx="10546479" cy="5015820"/>
          </a:xfrm>
        </p:spPr>
        <p:txBody>
          <a:bodyPr/>
          <a:lstStyle/>
          <a:p>
            <a:r>
              <a:rPr lang="en-US"/>
              <a:t>Office of Grants Management Mailbox</a:t>
            </a:r>
          </a:p>
          <a:p>
            <a:pPr lvl="1"/>
            <a:r>
              <a:rPr lang="en-US"/>
              <a:t>Send additional questions with </a:t>
            </a:r>
            <a:r>
              <a:rPr lang="en-US" b="1"/>
              <a:t>2023 QUEST DWG TEGL 2-22 Change 2 </a:t>
            </a:r>
            <a:r>
              <a:rPr lang="en-US"/>
              <a:t>in the subject line to:</a:t>
            </a:r>
          </a:p>
          <a:p>
            <a:pPr lvl="2"/>
            <a:r>
              <a:rPr lang="en-US">
                <a:hlinkClick r:id="rId4">
                  <a:extLst>
                    <a:ext uri="{A12FA001-AC4F-418D-AE19-62706E023703}">
                      <ahyp:hlinkClr xmlns:ahyp="http://schemas.microsoft.com/office/drawing/2018/hyperlinkcolor" val="tx"/>
                    </a:ext>
                  </a:extLst>
                </a:hlinkClick>
              </a:rPr>
              <a:t>DOL-ETA-DWG@Dol.gov</a:t>
            </a:r>
            <a:r>
              <a:rPr lang="en-US"/>
              <a:t> </a:t>
            </a:r>
          </a:p>
          <a:p>
            <a:r>
              <a:rPr lang="en-US"/>
              <a:t>Grants.gov </a:t>
            </a:r>
          </a:p>
          <a:p>
            <a:pPr lvl="1"/>
            <a:r>
              <a:rPr lang="en-US"/>
              <a:t>Access all application information and apply for funds by entering “ETA-TEGL-02-22-CH2” or “</a:t>
            </a:r>
            <a:r>
              <a:rPr lang="en-US">
                <a:hlinkClick r:id="rId5"/>
              </a:rPr>
              <a:t>QUEST</a:t>
            </a:r>
            <a:r>
              <a:rPr lang="en-US"/>
              <a:t>” in the home page keyword search </a:t>
            </a:r>
          </a:p>
          <a:p>
            <a:pPr lvl="2"/>
            <a:r>
              <a:rPr lang="en-US"/>
              <a:t>https://www.grants.gov/web/grants</a:t>
            </a:r>
          </a:p>
          <a:p>
            <a:r>
              <a:rPr lang="en-US"/>
              <a:t>National Dislocated Worker Community of Practice (DWG COP)</a:t>
            </a:r>
          </a:p>
          <a:p>
            <a:pPr lvl="1"/>
            <a:r>
              <a:rPr lang="en-US"/>
              <a:t>Access the latest program and reporting technical assistance and information by joining the DWG COP</a:t>
            </a:r>
          </a:p>
          <a:p>
            <a:pPr lvl="2"/>
            <a:r>
              <a:rPr lang="en-US"/>
              <a:t>https://dwg.workforcegps.org</a:t>
            </a:r>
          </a:p>
          <a:p>
            <a:r>
              <a:rPr lang="en-US"/>
              <a:t>US DOL ETA Advisories page</a:t>
            </a:r>
          </a:p>
          <a:p>
            <a:pPr lvl="1"/>
            <a:r>
              <a:rPr lang="en-US"/>
              <a:t>Find all of the Training and Employment Guidance Letters referenced in this webinar</a:t>
            </a:r>
          </a:p>
          <a:p>
            <a:pPr lvl="2"/>
            <a:r>
              <a:rPr lang="en-US"/>
              <a:t>https://www.dol.gov/agencies/eta/advisories</a:t>
            </a:r>
          </a:p>
        </p:txBody>
      </p:sp>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fld id="{158B7785-F6D6-45F8-833E-07BD84680091}" type="slidenum">
              <a:rPr lang="en-US" smtClean="0"/>
              <a:pPr/>
              <a:t>32</a:t>
            </a:fld>
            <a:endParaRPr lang="en-US"/>
          </a:p>
        </p:txBody>
      </p:sp>
    </p:spTree>
    <p:custDataLst>
      <p:tags r:id="rId1"/>
    </p:custDataLst>
    <p:extLst>
      <p:ext uri="{BB962C8B-B14F-4D97-AF65-F5344CB8AC3E}">
        <p14:creationId xmlns:p14="http://schemas.microsoft.com/office/powerpoint/2010/main" val="16778578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A9E370-7D4F-97D6-0431-BA463946F4A7}"/>
              </a:ext>
            </a:extLst>
          </p:cNvPr>
          <p:cNvSpPr>
            <a:spLocks noGrp="1"/>
          </p:cNvSpPr>
          <p:nvPr>
            <p:ph type="title"/>
          </p:nvPr>
        </p:nvSpPr>
        <p:spPr>
          <a:xfrm>
            <a:off x="805867" y="47569"/>
            <a:ext cx="11231733" cy="786384"/>
          </a:xfrm>
        </p:spPr>
        <p:txBody>
          <a:bodyPr>
            <a:normAutofit fontScale="90000"/>
          </a:bodyPr>
          <a:lstStyle/>
          <a:p>
            <a:r>
              <a:rPr lang="en-US"/>
              <a:t>Last Call for Questions about the 2023 QUEST DWG Opportunity</a:t>
            </a:r>
          </a:p>
        </p:txBody>
      </p:sp>
      <p:sp>
        <p:nvSpPr>
          <p:cNvPr id="4" name="Text Placeholder 3">
            <a:extLst>
              <a:ext uri="{FF2B5EF4-FFF2-40B4-BE49-F238E27FC236}">
                <a16:creationId xmlns:a16="http://schemas.microsoft.com/office/drawing/2014/main" id="{995E9895-44C4-92C2-106C-CFAA4005883E}"/>
              </a:ext>
            </a:extLst>
          </p:cNvPr>
          <p:cNvSpPr>
            <a:spLocks noGrp="1"/>
          </p:cNvSpPr>
          <p:nvPr>
            <p:ph type="body" sz="quarter" idx="13"/>
          </p:nvPr>
        </p:nvSpPr>
        <p:spPr/>
        <p:txBody>
          <a:bodyPr/>
          <a:lstStyle/>
          <a:p>
            <a:r>
              <a:rPr lang="en-US"/>
              <a:t>Please enter any final questions or comments into the chat.</a:t>
            </a:r>
          </a:p>
        </p:txBody>
      </p:sp>
      <p:sp>
        <p:nvSpPr>
          <p:cNvPr id="2" name="Slide Number Placeholder 1">
            <a:extLst>
              <a:ext uri="{FF2B5EF4-FFF2-40B4-BE49-F238E27FC236}">
                <a16:creationId xmlns:a16="http://schemas.microsoft.com/office/drawing/2014/main" id="{26DC6750-119E-40D3-985E-E1885623014C}"/>
              </a:ext>
            </a:extLst>
          </p:cNvPr>
          <p:cNvSpPr>
            <a:spLocks noGrp="1"/>
          </p:cNvSpPr>
          <p:nvPr>
            <p:ph type="sldNum" sz="quarter" idx="12"/>
          </p:nvPr>
        </p:nvSpPr>
        <p:spPr/>
        <p:txBody>
          <a:bodyPr/>
          <a:lstStyle/>
          <a:p>
            <a:fld id="{158B7785-F6D6-45F8-833E-07BD84680091}" type="slidenum">
              <a:rPr lang="en-US" smtClean="0"/>
              <a:t>33</a:t>
            </a:fld>
            <a:endParaRPr lang="en-US"/>
          </a:p>
        </p:txBody>
      </p:sp>
    </p:spTree>
    <p:extLst>
      <p:ext uri="{BB962C8B-B14F-4D97-AF65-F5344CB8AC3E}">
        <p14:creationId xmlns:p14="http://schemas.microsoft.com/office/powerpoint/2010/main" val="362286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a:t>Thank You!</a:t>
            </a:r>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5BC7063338854A905E6350E31EDF8E" ma:contentTypeVersion="4" ma:contentTypeDescription="Create a new document." ma:contentTypeScope="" ma:versionID="79578a22c9bb4e7387c6023e467c1cdb">
  <xsd:schema xmlns:xsd="http://www.w3.org/2001/XMLSchema" xmlns:xs="http://www.w3.org/2001/XMLSchema" xmlns:p="http://schemas.microsoft.com/office/2006/metadata/properties" xmlns:ns2="0ff0cc33-8217-4bb3-8a5f-7b24ef6209f9" xmlns:ns3="f17e3ec4-d734-4b9d-ba20-632ab8c2cce1" targetNamespace="http://schemas.microsoft.com/office/2006/metadata/properties" ma:root="true" ma:fieldsID="c880146e375801adf8300cf0652cb4fb" ns2:_="" ns3:_="">
    <xsd:import namespace="0ff0cc33-8217-4bb3-8a5f-7b24ef6209f9"/>
    <xsd:import namespace="f17e3ec4-d734-4b9d-ba20-632ab8c2cce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f0cc33-8217-4bb3-8a5f-7b24ef6209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17e3ec4-d734-4b9d-ba20-632ab8c2cce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3.xml><?xml version="1.0" encoding="utf-8"?>
<p:properties xmlns:p="http://schemas.microsoft.com/office/2006/metadata/properties" xmlns:xsi="http://www.w3.org/2001/XMLSchema-instance" xmlns:pc="http://schemas.microsoft.com/office/infopath/2007/PartnerControls">
  <documentManagement>
    <SharedWithUsers xmlns="f17e3ec4-d734-4b9d-ba20-632ab8c2cce1">
      <UserInfo>
        <DisplayName>Hall, Kenan A - ETA</DisplayName>
        <AccountId>66</AccountId>
        <AccountType/>
      </UserInfo>
      <UserInfo>
        <DisplayName>McEnery, Jenifer - ETA</DisplayName>
        <AccountId>37</AccountId>
        <AccountType/>
      </UserInfo>
    </SharedWithUser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DB472F-3593-44A2-AB7E-BBD346DB57D9}">
  <ds:schemaRefs>
    <ds:schemaRef ds:uri="0ff0cc33-8217-4bb3-8a5f-7b24ef6209f9"/>
    <ds:schemaRef ds:uri="f17e3ec4-d734-4b9d-ba20-632ab8c2cce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3.xml><?xml version="1.0" encoding="utf-8"?>
<ds:datastoreItem xmlns:ds="http://schemas.openxmlformats.org/officeDocument/2006/customXml" ds:itemID="{D32CC84F-7AB2-4EC6-A02F-BAE94203C817}">
  <ds:schemaRefs>
    <ds:schemaRef ds:uri="f17e3ec4-d734-4b9d-ba20-632ab8c2cce1"/>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0ff0cc33-8217-4bb3-8a5f-7b24ef6209f9"/>
    <ds:schemaRef ds:uri="http://purl.org/dc/elements/1.1/"/>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964E83B0-881D-4837-AFF0-B1718BA187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2051</Words>
  <Application>Microsoft Office PowerPoint</Application>
  <PresentationFormat>Widescreen</PresentationFormat>
  <Paragraphs>279</Paragraphs>
  <Slides>34</Slides>
  <Notes>34</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34</vt:i4>
      </vt:variant>
    </vt:vector>
  </HeadingPairs>
  <TitlesOfParts>
    <vt:vector size="48" baseType="lpstr">
      <vt:lpstr>Arial</vt:lpstr>
      <vt:lpstr>Calibri</vt:lpstr>
      <vt:lpstr>Calibri Light</vt:lpstr>
      <vt:lpstr>Symbol</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2023 Quality Jobs, Equity, Strategy, and Training National Dislocated Worker Grant (2023 QUEST DWG)  </vt:lpstr>
      <vt:lpstr>Opening Remarks from Today’s Moderator</vt:lpstr>
      <vt:lpstr>Today’s Speakers</vt:lpstr>
      <vt:lpstr>Today’s Objective and Agenda</vt:lpstr>
      <vt:lpstr>Getting to Know You: Who’s in the Virtual Room?</vt:lpstr>
      <vt:lpstr>Getting to Know You: What’s Your Experience with DWGs?</vt:lpstr>
      <vt:lpstr>2023 QUEST DWG Grant Funding Opportunity Overview</vt:lpstr>
      <vt:lpstr>Overview: What is the 2023 QUEST Grant Opportunity?</vt:lpstr>
      <vt:lpstr>Overview: Eligible Applicants</vt:lpstr>
      <vt:lpstr>Overview: Eligible Participants</vt:lpstr>
      <vt:lpstr>Overview: Required Grant Activities</vt:lpstr>
      <vt:lpstr>Overview: Allowable Grant Activities</vt:lpstr>
      <vt:lpstr>Overview: 2023 QUEST DWG Reporting Requirements , Part 1</vt:lpstr>
      <vt:lpstr>Overview: 2023 QUEST DWG Reporting Requirements, Part 2</vt:lpstr>
      <vt:lpstr>Questions on the Funding Opportunity?</vt:lpstr>
      <vt:lpstr>How to Apply for 2023 QUEST DWG Funds &amp; Application Requirements</vt:lpstr>
      <vt:lpstr>2023 QUEST DWG Application Deadline &amp; Resources</vt:lpstr>
      <vt:lpstr>Application Components</vt:lpstr>
      <vt:lpstr>Key Application Tips</vt:lpstr>
      <vt:lpstr>Grant Application Evaluation and Grant Awards</vt:lpstr>
      <vt:lpstr>Suggested Application Form</vt:lpstr>
      <vt:lpstr>Questions on Application Requirements?</vt:lpstr>
      <vt:lpstr>Highlights of the 2023 QUEST DWG Suggested Application Form</vt:lpstr>
      <vt:lpstr>Suggested Application Form: Highlights</vt:lpstr>
      <vt:lpstr>Suggested Application Form: Industry Sectors &amp; Geographic Area </vt:lpstr>
      <vt:lpstr>Suggested Application Form: Developing Strategic Partners</vt:lpstr>
      <vt:lpstr>Suggested Application Form: Community &amp; Participant Outreach</vt:lpstr>
      <vt:lpstr>Suggested Application Form: Disaster-Relief Employment (Optional)</vt:lpstr>
      <vt:lpstr>Suggested Application Form: Attestations</vt:lpstr>
      <vt:lpstr>Any Questions About the Application Form or Process?</vt:lpstr>
      <vt:lpstr>Poll: Likelihood of applying for QUEST DWG funds</vt:lpstr>
      <vt:lpstr>Resources</vt:lpstr>
      <vt:lpstr>Last Call for Questions about the 2023 QUEST DWG Opportunity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Alina Burton</cp:lastModifiedBy>
  <cp:revision>1</cp:revision>
  <dcterms:created xsi:type="dcterms:W3CDTF">2019-06-21T16:58:05Z</dcterms:created>
  <dcterms:modified xsi:type="dcterms:W3CDTF">2023-05-19T15:53:01Z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0x010100B25BC7063338854A905E6350E31EDF8E</vt:lpwstr>
  </property>
</Properties>
</file>