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7.xml" ContentType="application/vnd.openxmlformats-officedocument.presentationml.tags+xml"/>
  <Override PartName="/ppt/notesSlides/notesSlide41.xml" ContentType="application/vnd.openxmlformats-officedocument.presentationml.notesSlide+xml"/>
  <Override PartName="/ppt/tags/tag8.xml" ContentType="application/vnd.openxmlformats-officedocument.presentationml.tags+xml"/>
  <Override PartName="/ppt/notesSlides/notesSlide42.xml" ContentType="application/vnd.openxmlformats-officedocument.presentationml.notesSlide+xml"/>
  <Override PartName="/ppt/tags/tag9.xml" ContentType="application/vnd.openxmlformats-officedocument.presentationml.tags+xml"/>
  <Override PartName="/ppt/notesSlides/notesSlide43.xml" ContentType="application/vnd.openxmlformats-officedocument.presentationml.notesSlide+xml"/>
  <Override PartName="/ppt/tags/tag10.xml" ContentType="application/vnd.openxmlformats-officedocument.presentationml.tags+xml"/>
  <Override PartName="/ppt/notesSlides/notesSlide4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54"/>
  </p:notesMasterIdLst>
  <p:sldIdLst>
    <p:sldId id="277" r:id="rId10"/>
    <p:sldId id="256" r:id="rId11"/>
    <p:sldId id="387" r:id="rId12"/>
    <p:sldId id="394" r:id="rId13"/>
    <p:sldId id="513" r:id="rId14"/>
    <p:sldId id="460" r:id="rId15"/>
    <p:sldId id="458" r:id="rId16"/>
    <p:sldId id="373" r:id="rId17"/>
    <p:sldId id="417" r:id="rId18"/>
    <p:sldId id="517" r:id="rId19"/>
    <p:sldId id="516" r:id="rId20"/>
    <p:sldId id="420" r:id="rId21"/>
    <p:sldId id="449" r:id="rId22"/>
    <p:sldId id="421" r:id="rId23"/>
    <p:sldId id="475" r:id="rId24"/>
    <p:sldId id="476" r:id="rId25"/>
    <p:sldId id="519" r:id="rId26"/>
    <p:sldId id="453" r:id="rId27"/>
    <p:sldId id="478" r:id="rId28"/>
    <p:sldId id="479" r:id="rId29"/>
    <p:sldId id="482" r:id="rId30"/>
    <p:sldId id="485" r:id="rId31"/>
    <p:sldId id="518" r:id="rId32"/>
    <p:sldId id="490" r:id="rId33"/>
    <p:sldId id="451" r:id="rId34"/>
    <p:sldId id="493" r:id="rId35"/>
    <p:sldId id="496" r:id="rId36"/>
    <p:sldId id="447" r:id="rId37"/>
    <p:sldId id="497" r:id="rId38"/>
    <p:sldId id="520" r:id="rId39"/>
    <p:sldId id="498" r:id="rId40"/>
    <p:sldId id="502" r:id="rId41"/>
    <p:sldId id="503" r:id="rId42"/>
    <p:sldId id="506" r:id="rId43"/>
    <p:sldId id="508" r:id="rId44"/>
    <p:sldId id="457" r:id="rId45"/>
    <p:sldId id="510" r:id="rId46"/>
    <p:sldId id="509" r:id="rId47"/>
    <p:sldId id="511" r:id="rId48"/>
    <p:sldId id="512" r:id="rId49"/>
    <p:sldId id="469" r:id="rId50"/>
    <p:sldId id="274" r:id="rId51"/>
    <p:sldId id="297" r:id="rId52"/>
    <p:sldId id="281" r:id="rId53"/>
  </p:sldIdLst>
  <p:sldSz cx="12192000" cy="6858000"/>
  <p:notesSz cx="7010400" cy="9296400"/>
  <p:custDataLst>
    <p:tags r:id="rId5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09DE359-1AA2-42BC-B4FC-DF7B9533C243}" name="Urban, Brian A - ETA" initials="UE" userId="S::urban.brian.a@dol.gov::a234cb23-b320-4a55-909e-9541c560450c" providerId="AD"/>
  <p188:author id="{5C49E094-32DE-8BBC-C1C8-8AFCABB6E69C}" name="Garrett, Jennifer L - ETA" initials="GJLE" userId="S::Garrett.Jennifer.L@dol.gov::432dffde-3bc4-40ea-81eb-74b3bf4c3511" providerId="AD"/>
  <p188:author id="{5BD1FEA6-4D4F-6D3D-B369-A35E0D285F14}" name="Michelle Beebe" initials="MB" userId="S::Beebe.Michelle.E@dol.gov::0b05f219-1c24-4aca-a10f-41dd12563c9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rner, Jim - ETA" initials="GJ-E" lastIdx="14" clrIdx="0">
    <p:extLst>
      <p:ext uri="{19B8F6BF-5375-455C-9EA6-DF929625EA0E}">
        <p15:presenceInfo xmlns:p15="http://schemas.microsoft.com/office/powerpoint/2012/main" userId="S-1-5-21-2522062978-2635407418-847139880-35058" providerId="AD"/>
      </p:ext>
    </p:extLst>
  </p:cmAuthor>
  <p:cmAuthor id="2" name="Beebe, Michelle E - ETA" initials="BME-E" lastIdx="1" clrIdx="1">
    <p:extLst>
      <p:ext uri="{19B8F6BF-5375-455C-9EA6-DF929625EA0E}">
        <p15:presenceInfo xmlns:p15="http://schemas.microsoft.com/office/powerpoint/2012/main" userId="S-1-5-21-2522062978-2635407418-847139880-69013" providerId="AD"/>
      </p:ext>
    </p:extLst>
  </p:cmAuthor>
  <p:cmAuthor id="3" name="Edens, Candace - ETA" initials="CE" lastIdx="6" clrIdx="2">
    <p:extLst>
      <p:ext uri="{19B8F6BF-5375-455C-9EA6-DF929625EA0E}">
        <p15:presenceInfo xmlns:p15="http://schemas.microsoft.com/office/powerpoint/2012/main" userId="Edens, Candace - ETA" providerId="None"/>
      </p:ext>
    </p:extLst>
  </p:cmAuthor>
  <p:cmAuthor id="4" name="Garcia, Stephanie - ETA" initials="GS-E" lastIdx="20" clrIdx="3">
    <p:extLst>
      <p:ext uri="{19B8F6BF-5375-455C-9EA6-DF929625EA0E}">
        <p15:presenceInfo xmlns:p15="http://schemas.microsoft.com/office/powerpoint/2012/main" userId="S-1-5-21-430767753-2305446740-1188461881-72754" providerId="AD"/>
      </p:ext>
    </p:extLst>
  </p:cmAuthor>
  <p:cmAuthor id="5" name="MB-ETA" initials="MB" lastIdx="41" clrIdx="4">
    <p:extLst>
      <p:ext uri="{19B8F6BF-5375-455C-9EA6-DF929625EA0E}">
        <p15:presenceInfo xmlns:p15="http://schemas.microsoft.com/office/powerpoint/2012/main" userId="MB-ET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72" y="76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tags" Target="tags/tag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8/10/relationships/authors" Target="authors.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theme" Target="theme/theme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presProps" Target="presProp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9B57773-3BAA-418C-9BDB-0F9C1E1BF433}" type="datetimeFigureOut">
              <a:rPr lang="en-US" smtClean="0"/>
              <a:t>5/10/2023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807976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4026182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656280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789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127876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2850425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840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3281643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9117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2114301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558215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34131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2079084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055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622981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23521112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495785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3896699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833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2265880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3982185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4412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21937405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3909292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2330657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75994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4098206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2378449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565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841783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3813138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33058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1682016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38169648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19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8114504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41605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3615645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07932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14815380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05321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10489653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B342BB8-3F7E-4150-BE07-912221E53E6C}" type="slidenum">
              <a:rPr lang="en-US" smtClean="0"/>
              <a:t>42</a:t>
            </a:fld>
            <a:endParaRPr lang="en-US"/>
          </a:p>
        </p:txBody>
      </p:sp>
    </p:spTree>
    <p:extLst>
      <p:ext uri="{BB962C8B-B14F-4D97-AF65-F5344CB8AC3E}">
        <p14:creationId xmlns:p14="http://schemas.microsoft.com/office/powerpoint/2010/main" val="9587109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43</a:t>
            </a:fld>
            <a:endParaRPr lang="en-US"/>
          </a:p>
        </p:txBody>
      </p:sp>
    </p:spTree>
    <p:extLst>
      <p:ext uri="{BB962C8B-B14F-4D97-AF65-F5344CB8AC3E}">
        <p14:creationId xmlns:p14="http://schemas.microsoft.com/office/powerpoint/2010/main" val="34081804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44</a:t>
            </a:fld>
            <a:endParaRPr lang="en-US"/>
          </a:p>
        </p:txBody>
      </p:sp>
    </p:spTree>
    <p:extLst>
      <p:ext uri="{BB962C8B-B14F-4D97-AF65-F5344CB8AC3E}">
        <p14:creationId xmlns:p14="http://schemas.microsoft.com/office/powerpoint/2010/main" val="368721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4.svg"/><Relationship Id="rId7"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02982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emf"/><Relationship Id="rId4" Type="http://schemas.openxmlformats.org/officeDocument/2006/relationships/slideLayout" Target="../slideLayouts/slideLayout15.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microsoft.com/office/2007/relationships/hdphoto" Target="../media/hdphoto1.wdp"/><Relationship Id="rId5" Type="http://schemas.openxmlformats.org/officeDocument/2006/relationships/slideLayout" Target="../slideLayouts/slideLayout31.xml"/><Relationship Id="rId10" Type="http://schemas.openxmlformats.org/officeDocument/2006/relationships/image" Target="../media/image2.png"/><Relationship Id="rId4" Type="http://schemas.openxmlformats.org/officeDocument/2006/relationships/slideLayout" Target="../slideLayouts/slideLayout30.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cstate="hqprint">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6" r:id="rId11"/>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tags" Target="../tags/tag3.xml"/><Relationship Id="rId4" Type="http://schemas.openxmlformats.org/officeDocument/2006/relationships/image" Target="../media/image3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www.dol.gov/fraud"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ww.dol.gov/agencies/eta/ui-modernization"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www.grants.gov/"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6.xml"/><Relationship Id="rId1" Type="http://schemas.openxmlformats.org/officeDocument/2006/relationships/tags" Target="../tags/tag8.xml"/><Relationship Id="rId4" Type="http://schemas.openxmlformats.org/officeDocument/2006/relationships/hyperlink" Target="https://oui.doleta.gov/unemploy/coronavirus/"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7.xml"/><Relationship Id="rId1" Type="http://schemas.openxmlformats.org/officeDocument/2006/relationships/tags" Target="../tags/tag9.xml"/><Relationship Id="rId4" Type="http://schemas.openxmlformats.org/officeDocument/2006/relationships/hyperlink" Target="Support@workforceGPS.org" TargetMode="Externa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6.xml"/><Relationship Id="rId1"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1B7818-C123-4CF9-B8D5-062A839522B2}"/>
              </a:ext>
            </a:extLst>
          </p:cNvPr>
          <p:cNvSpPr>
            <a:spLocks noGrp="1"/>
          </p:cNvSpPr>
          <p:nvPr>
            <p:ph type="sldNum" sz="quarter" idx="12"/>
          </p:nvPr>
        </p:nvSpPr>
        <p:spPr/>
        <p:txBody>
          <a:bodyPr/>
          <a:lstStyle/>
          <a:p>
            <a:fld id="{158B7785-F6D6-45F8-833E-07BD84680091}" type="slidenum">
              <a:rPr lang="en-US" smtClean="0"/>
              <a:pPr/>
              <a:t>1</a:t>
            </a:fld>
            <a:endParaRPr lang="en-US"/>
          </a:p>
        </p:txBody>
      </p:sp>
      <p:sp>
        <p:nvSpPr>
          <p:cNvPr id="3" name="Title 2">
            <a:extLst>
              <a:ext uri="{FF2B5EF4-FFF2-40B4-BE49-F238E27FC236}">
                <a16:creationId xmlns:a16="http://schemas.microsoft.com/office/drawing/2014/main" id="{DCF752CF-6FCB-42A1-A1C5-EEF678B33718}"/>
              </a:ext>
            </a:extLst>
          </p:cNvPr>
          <p:cNvSpPr>
            <a:spLocks noGrp="1"/>
          </p:cNvSpPr>
          <p:nvPr>
            <p:ph type="title"/>
          </p:nvPr>
        </p:nvSpPr>
        <p:spPr/>
        <p:txBody>
          <a:bodyPr/>
          <a:lstStyle/>
          <a:p>
            <a:r>
              <a:rPr lang="en-US"/>
              <a:t>Where Are You?</a:t>
            </a:r>
          </a:p>
        </p:txBody>
      </p:sp>
      <p:sp>
        <p:nvSpPr>
          <p:cNvPr id="2" name="Text Placeholder 1">
            <a:extLst>
              <a:ext uri="{FF2B5EF4-FFF2-40B4-BE49-F238E27FC236}">
                <a16:creationId xmlns:a16="http://schemas.microsoft.com/office/drawing/2014/main" id="{F9657500-EFA7-4B4C-BA82-1BC2FA8AF541}"/>
              </a:ext>
            </a:extLst>
          </p:cNvPr>
          <p:cNvSpPr>
            <a:spLocks noGrp="1"/>
          </p:cNvSpPr>
          <p:nvPr>
            <p:ph type="body" sz="quarter" idx="13"/>
          </p:nvPr>
        </p:nvSpPr>
        <p:spPr/>
        <p:txBody>
          <a:bodyPr/>
          <a:lstStyle/>
          <a:p>
            <a:r>
              <a:rPr lang="en-US"/>
              <a:t>Please enter your location in the chat window</a:t>
            </a:r>
          </a:p>
          <a:p>
            <a:pPr lvl="1"/>
            <a:r>
              <a:rPr lang="en-US"/>
              <a:t>(lower left of screen)</a:t>
            </a:r>
          </a:p>
        </p:txBody>
      </p:sp>
    </p:spTree>
    <p:extLst>
      <p:ext uri="{BB962C8B-B14F-4D97-AF65-F5344CB8AC3E}">
        <p14:creationId xmlns:p14="http://schemas.microsoft.com/office/powerpoint/2010/main" val="3263777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920343" y="2313782"/>
            <a:ext cx="6792007" cy="2230436"/>
          </a:xfrm>
        </p:spPr>
        <p:txBody>
          <a:bodyPr>
            <a:noAutofit/>
          </a:bodyPr>
          <a:lstStyle/>
          <a:p>
            <a:r>
              <a:rPr lang="en-US" sz="2000">
                <a:effectLst/>
                <a:ea typeface="Calibri" panose="020F0502020204030204" pitchFamily="34" charset="0"/>
              </a:rPr>
              <a:t>Additional ARPA Funding and Support for States to Strengthen UI Program Integrity, including ID Verification, Fraud Prevention and Detection, and Overpayment Recovery Efforts</a:t>
            </a:r>
            <a:endParaRPr lang="en-US"/>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a:t>May 10, 2023</a:t>
            </a:r>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a:xfrm>
            <a:off x="5380522" y="4673599"/>
            <a:ext cx="6631806" cy="1135061"/>
          </a:xfrm>
        </p:spPr>
        <p:txBody>
          <a:bodyPr>
            <a:normAutofit fontScale="92500"/>
          </a:bodyPr>
          <a:lstStyle/>
          <a:p>
            <a:r>
              <a:rPr lang="en-US"/>
              <a:t>Unemployment Insurance Program Letter (UIPL) No. 22-21, Change 2, released April 27, 2023</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a:t>Today’s Moderator</a:t>
            </a:r>
          </a:p>
        </p:txBody>
      </p:sp>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a:t>Jim Garner</a:t>
            </a:r>
          </a:p>
          <a:p>
            <a:pPr marL="457200" lvl="1" indent="0">
              <a:lnSpc>
                <a:spcPct val="100000"/>
              </a:lnSpc>
              <a:spcBef>
                <a:spcPts val="0"/>
              </a:spcBef>
              <a:buNone/>
            </a:pPr>
            <a:r>
              <a:rPr lang="en-US" i="1"/>
              <a:t>Administrator</a:t>
            </a:r>
            <a:endParaRPr lang="en-US" i="1">
              <a:cs typeface="Calibri"/>
            </a:endParaRPr>
          </a:p>
          <a:p>
            <a:pPr marL="457200" lvl="1" indent="0">
              <a:lnSpc>
                <a:spcPct val="100000"/>
              </a:lnSpc>
              <a:spcBef>
                <a:spcPts val="0"/>
              </a:spcBef>
              <a:buNone/>
            </a:pPr>
            <a:r>
              <a:rPr lang="en-US"/>
              <a:t>Office of Unemployment Insurance (OUI)</a:t>
            </a:r>
          </a:p>
          <a:p>
            <a:pPr marL="457200" lvl="1" indent="0">
              <a:lnSpc>
                <a:spcPct val="100000"/>
              </a:lnSpc>
              <a:spcBef>
                <a:spcPts val="0"/>
              </a:spcBef>
              <a:buNone/>
            </a:pPr>
            <a:r>
              <a:rPr lang="en-US"/>
              <a:t>Employment and Training Administration (ETA)</a:t>
            </a:r>
          </a:p>
          <a:p>
            <a:pPr marL="457200" lvl="1" indent="0">
              <a:lnSpc>
                <a:spcPct val="100000"/>
              </a:lnSpc>
              <a:spcBef>
                <a:spcPts val="0"/>
              </a:spcBef>
              <a:buNone/>
            </a:pPr>
            <a:r>
              <a:rPr lang="en-US"/>
              <a:t>U.S. Department of Labor (USDOL)</a:t>
            </a:r>
            <a:endParaRPr lang="en-US">
              <a:cs typeface="Calibri" panose="020F0502020204030204"/>
            </a:endParaRPr>
          </a:p>
        </p:txBody>
      </p:sp>
      <p:pic>
        <p:nvPicPr>
          <p:cNvPr id="10" name="Picture Placeholder 3" descr="Screen Clipping"/>
          <p:cNvPicPr>
            <a:picLocks noGrp="1" noChangeAspect="1"/>
          </p:cNvPicPr>
          <p:nvPr>
            <p:ph type="pic" sz="quarter" idx="13"/>
          </p:nvPr>
        </p:nvPicPr>
        <p:blipFill>
          <a:blip r:embed="rId4" cstate="hqprint">
            <a:extLst>
              <a:ext uri="{28A0092B-C50C-407E-A947-70E740481C1C}">
                <a14:useLocalDpi xmlns:a14="http://schemas.microsoft.com/office/drawing/2010/main" val="0"/>
              </a:ext>
            </a:extLst>
          </a:blip>
          <a:srcRect l="1876" r="1876"/>
          <a:stretch>
            <a:fillRect/>
          </a:stretch>
        </p:blipFill>
        <p:spPr/>
      </p:pic>
    </p:spTree>
    <p:custDataLst>
      <p:tags r:id="rId1"/>
    </p:custDataLst>
    <p:extLst>
      <p:ext uri="{BB962C8B-B14F-4D97-AF65-F5344CB8AC3E}">
        <p14:creationId xmlns:p14="http://schemas.microsoft.com/office/powerpoint/2010/main" val="1363085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vert="horz" lIns="91440" tIns="45720" rIns="91440" bIns="45720" rtlCol="0" anchor="t">
            <a:normAutofit fontScale="85000" lnSpcReduction="20000"/>
          </a:bodyPr>
          <a:lstStyle/>
          <a:p>
            <a:r>
              <a:rPr lang="en-US" sz="3200" dirty="0">
                <a:ea typeface="+mn-lt"/>
                <a:cs typeface="+mn-lt"/>
              </a:rPr>
              <a:t>UI program integrity remains a top priority for the Department and the entire UI system.  </a:t>
            </a:r>
            <a:endParaRPr lang="en-US" dirty="0"/>
          </a:p>
          <a:p>
            <a:r>
              <a:rPr lang="en-US" sz="3200" dirty="0"/>
              <a:t>The U.S. Government Accountability Office (GAO):</a:t>
            </a:r>
            <a:endParaRPr lang="en-US" sz="3200" dirty="0">
              <a:ea typeface="Calibri"/>
              <a:cs typeface="Calibri"/>
            </a:endParaRPr>
          </a:p>
          <a:p>
            <a:pPr lvl="1"/>
            <a:r>
              <a:rPr lang="en-US" sz="3000" dirty="0"/>
              <a:t>Added “the UI system to its list of federal areas at ‘</a:t>
            </a:r>
            <a:r>
              <a:rPr lang="en-US" sz="3000" b="1" dirty="0"/>
              <a:t>High Risk’</a:t>
            </a:r>
            <a:r>
              <a:rPr lang="en-US" sz="3000" dirty="0"/>
              <a:t> for waste, fraud, abuse, and mismanagement, or in need of broad-based transformation” (June 2022). </a:t>
            </a:r>
          </a:p>
          <a:p>
            <a:pPr lvl="1"/>
            <a:r>
              <a:rPr lang="en-US" sz="3200" dirty="0"/>
              <a:t>Issued two reports recommending the Department assess fraud risks to the UI program in alignment with GAO’s Fraud Risk Framework (October 2021 and January 2023).</a:t>
            </a:r>
          </a:p>
          <a:p>
            <a:pPr lvl="2"/>
            <a:r>
              <a:rPr lang="en-US" sz="2800" dirty="0"/>
              <a:t>The Department is enhancing its UI fraud risk strategies using GAO’s Fraud Risk Framework as a guide.</a:t>
            </a:r>
            <a:endParaRPr lang="en-US" sz="2800" dirty="0">
              <a:ea typeface="Calibri"/>
              <a:cs typeface="Calibri"/>
            </a:endParaRPr>
          </a:p>
          <a:p>
            <a:r>
              <a:rPr lang="en-US" sz="3200" dirty="0">
                <a:ea typeface="+mn-lt"/>
                <a:cs typeface="+mn-lt"/>
              </a:rPr>
              <a:t>The DOL-OIG issued reports identifying incidences of potential fraudulent unemployment benefits; calling out high-risk areas, including claims filed by individuals with SSNs in multiple states and of deceased persons. </a:t>
            </a:r>
            <a:endParaRPr lang="en-US" sz="3200" dirty="0"/>
          </a:p>
          <a:p>
            <a:endParaRPr lang="en-US" sz="3200" dirty="0"/>
          </a:p>
          <a:p>
            <a:endParaRPr lang="en-US" sz="3200" dirty="0"/>
          </a:p>
        </p:txBody>
      </p:sp>
      <p:sp>
        <p:nvSpPr>
          <p:cNvPr id="4" name="Title 3"/>
          <p:cNvSpPr>
            <a:spLocks noGrp="1"/>
          </p:cNvSpPr>
          <p:nvPr>
            <p:ph type="title"/>
          </p:nvPr>
        </p:nvSpPr>
        <p:spPr/>
        <p:txBody>
          <a:bodyPr>
            <a:normAutofit/>
          </a:bodyPr>
          <a:lstStyle/>
          <a:p>
            <a:r>
              <a:rPr lang="en-US"/>
              <a:t>Background</a:t>
            </a:r>
          </a:p>
        </p:txBody>
      </p:sp>
    </p:spTree>
    <p:custDataLst>
      <p:tags r:id="rId1"/>
    </p:custDataLst>
    <p:extLst>
      <p:ext uri="{BB962C8B-B14F-4D97-AF65-F5344CB8AC3E}">
        <p14:creationId xmlns:p14="http://schemas.microsoft.com/office/powerpoint/2010/main" val="4165145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Background</a:t>
            </a:r>
            <a:endParaRPr lang="en-US">
              <a:solidFill>
                <a:srgbClr val="FF0000"/>
              </a:solidFill>
              <a:highlight>
                <a:srgbClr val="FFFF00"/>
              </a:highlight>
              <a:cs typeface="Calibri"/>
            </a:endParaRP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vert="horz" lIns="91440" tIns="45720" rIns="91440" bIns="45720" rtlCol="0" anchor="t">
            <a:normAutofit/>
          </a:bodyPr>
          <a:lstStyle/>
          <a:p>
            <a:r>
              <a:rPr lang="en-US" dirty="0"/>
              <a:t>UIPL No. 22-21, Change 2, makes available $200 million in ARPA funding to support states' UI fraud prevention, improper payment reduction, and overpayment recovery efforts in all UC programs. </a:t>
            </a:r>
          </a:p>
          <a:p>
            <a:r>
              <a:rPr lang="en-US" dirty="0"/>
              <a:t>Equally important – it articulates a vision of effective methods of ID verification, fraud prevention and detection, and overpayment recovery efforts.</a:t>
            </a:r>
            <a:endParaRPr lang="en-US" dirty="0">
              <a:ea typeface="Calibri"/>
              <a:cs typeface="Calibri"/>
            </a:endParaRPr>
          </a:p>
          <a:p>
            <a:r>
              <a:rPr lang="en-US" dirty="0"/>
              <a:t>States are encouraged to: ​</a:t>
            </a:r>
            <a:endParaRPr lang="en-US" dirty="0">
              <a:ea typeface="Calibri"/>
              <a:cs typeface="Calibri"/>
            </a:endParaRPr>
          </a:p>
          <a:p>
            <a:pPr lvl="1"/>
            <a:r>
              <a:rPr lang="en-US" dirty="0"/>
              <a:t>Consider where in the UI process a tool, solution, or resource is best used and how investigations will be prioritized to reduce improper payments. ​</a:t>
            </a:r>
          </a:p>
          <a:p>
            <a:pPr lvl="1"/>
            <a:r>
              <a:rPr lang="en-US" dirty="0"/>
              <a:t>Conduct ongoing reviews and data analysis of tools, strategies, and activities to ensure effectiveness and equitable access for legitimate claimants.​</a:t>
            </a:r>
            <a:endParaRPr lang="en-US" dirty="0">
              <a:ea typeface="Calibri"/>
              <a:cs typeface="Calibri"/>
            </a:endParaRPr>
          </a:p>
        </p:txBody>
      </p:sp>
    </p:spTree>
    <p:custDataLst>
      <p:tags r:id="rId1"/>
    </p:custDataLst>
    <p:extLst>
      <p:ext uri="{BB962C8B-B14F-4D97-AF65-F5344CB8AC3E}">
        <p14:creationId xmlns:p14="http://schemas.microsoft.com/office/powerpoint/2010/main" val="3294281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6</a:t>
            </a:fld>
            <a:endParaRPr lang="en-US"/>
          </a:p>
        </p:txBody>
      </p:sp>
      <p:sp>
        <p:nvSpPr>
          <p:cNvPr id="3" name="Title 2"/>
          <p:cNvSpPr>
            <a:spLocks noGrp="1"/>
          </p:cNvSpPr>
          <p:nvPr>
            <p:ph type="title"/>
          </p:nvPr>
        </p:nvSpPr>
        <p:spPr/>
        <p:txBody>
          <a:bodyPr>
            <a:normAutofit/>
          </a:bodyPr>
          <a:lstStyle/>
          <a:p>
            <a:r>
              <a:rPr lang="en-US"/>
              <a:t>Overview of UIPL No. 22-21, Change 2</a:t>
            </a:r>
          </a:p>
        </p:txBody>
      </p:sp>
      <p:sp>
        <p:nvSpPr>
          <p:cNvPr id="4" name="Content Placeholder 3"/>
          <p:cNvSpPr>
            <a:spLocks noGrp="1"/>
          </p:cNvSpPr>
          <p:nvPr>
            <p:ph idx="1"/>
          </p:nvPr>
        </p:nvSpPr>
        <p:spPr/>
        <p:txBody>
          <a:bodyPr>
            <a:normAutofit fontScale="70000" lnSpcReduction="20000"/>
          </a:bodyPr>
          <a:lstStyle/>
          <a:p>
            <a:r>
              <a:rPr lang="en-US" sz="2800"/>
              <a:t>ID Verification in UC Programs (Section 4.a.)</a:t>
            </a:r>
          </a:p>
          <a:p>
            <a:r>
              <a:rPr lang="en-US" sz="2800"/>
              <a:t>Required and Recommended Fraud Prevention and Detection Activities (Section 4.b.)</a:t>
            </a:r>
          </a:p>
          <a:p>
            <a:r>
              <a:rPr lang="en-US" sz="2800"/>
              <a:t>Required and Recommended Overpayment Recovery Activities (Section 4.c.)</a:t>
            </a:r>
          </a:p>
          <a:p>
            <a:r>
              <a:rPr lang="en-US" sz="2800"/>
              <a:t>Evaluating Data to Ensure Effectiveness and Equity in ID Verification and Fraud Prevention and Detection (Section 4.d.)</a:t>
            </a:r>
          </a:p>
          <a:p>
            <a:r>
              <a:rPr lang="en-US" sz="2800"/>
              <a:t>Protecting Victims of UI ID Fraud (Section 4.e.)</a:t>
            </a:r>
          </a:p>
          <a:p>
            <a:r>
              <a:rPr lang="en-US" sz="2800"/>
              <a:t>Additional Important Resources, Strategies, Tools, and Services for States (Section 4.f.)</a:t>
            </a:r>
          </a:p>
          <a:p>
            <a:r>
              <a:rPr lang="en-US" sz="2800"/>
              <a:t>Funding Opportunity, Including Amount Available to States, Allowable Use of Funds, Period of Performance, and Relationship to Other Grants (Section 4.g.)</a:t>
            </a:r>
          </a:p>
          <a:p>
            <a:r>
              <a:rPr lang="en-US" sz="2800"/>
              <a:t>Required Disclosure to the Department’s Office of Inspector General (DOL-OIG) (Section 4.h.)</a:t>
            </a:r>
          </a:p>
          <a:p>
            <a:r>
              <a:rPr lang="en-US" sz="2800"/>
              <a:t>Application Instructions (Section 4.i.)</a:t>
            </a:r>
          </a:p>
          <a:p>
            <a:r>
              <a:rPr lang="en-US" sz="2800"/>
              <a:t>Reporting Requirements (Section 4.j.)</a:t>
            </a:r>
          </a:p>
        </p:txBody>
      </p:sp>
    </p:spTree>
    <p:extLst>
      <p:ext uri="{BB962C8B-B14F-4D97-AF65-F5344CB8AC3E}">
        <p14:creationId xmlns:p14="http://schemas.microsoft.com/office/powerpoint/2010/main" val="9589978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Presenters</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fontScale="85000" lnSpcReduction="20000"/>
          </a:bodyPr>
          <a:lstStyle/>
          <a:p>
            <a:r>
              <a:rPr lang="en-US" sz="2800" b="1"/>
              <a:t>Jennifer Garrett, </a:t>
            </a:r>
          </a:p>
          <a:p>
            <a:pPr marL="457200" lvl="1" indent="0">
              <a:spcBef>
                <a:spcPts val="0"/>
              </a:spcBef>
              <a:buNone/>
            </a:pPr>
            <a:r>
              <a:rPr lang="en-US" sz="2600" i="1"/>
              <a:t>Unemployment Insurance Program Integrity Coordinator</a:t>
            </a:r>
          </a:p>
          <a:p>
            <a:pPr marL="457200" lvl="1" indent="0">
              <a:spcBef>
                <a:spcPts val="0"/>
              </a:spcBef>
              <a:buNone/>
            </a:pPr>
            <a:r>
              <a:rPr lang="en-US" sz="2600"/>
              <a:t>Office of Unemployment Insurance</a:t>
            </a:r>
          </a:p>
          <a:p>
            <a:pPr marL="457200" lvl="1" indent="0">
              <a:spcBef>
                <a:spcPts val="0"/>
              </a:spcBef>
              <a:buNone/>
            </a:pPr>
            <a:r>
              <a:rPr lang="en-US" sz="2600"/>
              <a:t>Employment and Training Administration </a:t>
            </a:r>
          </a:p>
          <a:p>
            <a:endParaRPr lang="en-US" sz="2800"/>
          </a:p>
          <a:p>
            <a:r>
              <a:rPr lang="en-US" sz="2800" b="1"/>
              <a:t>Brian Urban</a:t>
            </a:r>
          </a:p>
          <a:p>
            <a:pPr marL="457200" lvl="1" indent="0">
              <a:spcBef>
                <a:spcPts val="0"/>
              </a:spcBef>
              <a:buNone/>
            </a:pPr>
            <a:r>
              <a:rPr lang="en-US" sz="2600" i="1"/>
              <a:t>Fraud Prevention and Detection Supervisor</a:t>
            </a:r>
          </a:p>
          <a:p>
            <a:pPr marL="457200" lvl="1" indent="0">
              <a:spcBef>
                <a:spcPts val="0"/>
              </a:spcBef>
              <a:buNone/>
            </a:pPr>
            <a:r>
              <a:rPr lang="en-US" sz="2600"/>
              <a:t>Office of Unemployment Insurance</a:t>
            </a:r>
          </a:p>
          <a:p>
            <a:pPr marL="457200" lvl="1" indent="0">
              <a:spcBef>
                <a:spcPts val="0"/>
              </a:spcBef>
              <a:buNone/>
            </a:pPr>
            <a:r>
              <a:rPr lang="en-US" sz="2600"/>
              <a:t>Employment and Training Administration </a:t>
            </a:r>
          </a:p>
          <a:p>
            <a:endParaRPr lang="en-US" sz="2800" b="1"/>
          </a:p>
          <a:p>
            <a:r>
              <a:rPr lang="en-US" sz="2800" b="1"/>
              <a:t>Jagruti Patel</a:t>
            </a:r>
          </a:p>
          <a:p>
            <a:pPr marL="457200" lvl="1" indent="0">
              <a:spcBef>
                <a:spcPts val="0"/>
              </a:spcBef>
              <a:buNone/>
            </a:pPr>
            <a:r>
              <a:rPr lang="en-US" sz="2600" i="1"/>
              <a:t>Unemployment Insurance Program Specialist and Federal Project Officer</a:t>
            </a:r>
          </a:p>
          <a:p>
            <a:pPr marL="457200" lvl="1" indent="0">
              <a:spcBef>
                <a:spcPts val="0"/>
              </a:spcBef>
              <a:buNone/>
            </a:pPr>
            <a:r>
              <a:rPr lang="en-US" sz="2600"/>
              <a:t>Office of Unemployment Insurance</a:t>
            </a:r>
          </a:p>
          <a:p>
            <a:pPr marL="457200" lvl="1" indent="0">
              <a:spcBef>
                <a:spcPts val="0"/>
              </a:spcBef>
              <a:buNone/>
            </a:pPr>
            <a:r>
              <a:rPr lang="en-US" sz="2600"/>
              <a:t>Employment and Training Administration </a:t>
            </a:r>
          </a:p>
        </p:txBody>
      </p:sp>
    </p:spTree>
    <p:custDataLst>
      <p:tags r:id="rId1"/>
    </p:custDataLst>
    <p:extLst>
      <p:ext uri="{BB962C8B-B14F-4D97-AF65-F5344CB8AC3E}">
        <p14:creationId xmlns:p14="http://schemas.microsoft.com/office/powerpoint/2010/main" val="1696105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634637" y="1318785"/>
            <a:ext cx="7455625" cy="2357891"/>
          </a:xfrm>
        </p:spPr>
        <p:txBody>
          <a:bodyPr>
            <a:normAutofit/>
          </a:bodyPr>
          <a:lstStyle/>
          <a:p>
            <a:r>
              <a:rPr lang="en-US"/>
              <a:t>ID Verification in UC Programs</a:t>
            </a:r>
          </a:p>
        </p:txBody>
      </p:sp>
    </p:spTree>
    <p:extLst>
      <p:ext uri="{BB962C8B-B14F-4D97-AF65-F5344CB8AC3E}">
        <p14:creationId xmlns:p14="http://schemas.microsoft.com/office/powerpoint/2010/main" val="3574095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9</a:t>
            </a:fld>
            <a:endParaRPr lang="en-US"/>
          </a:p>
        </p:txBody>
      </p:sp>
      <p:sp>
        <p:nvSpPr>
          <p:cNvPr id="3" name="Title 2"/>
          <p:cNvSpPr>
            <a:spLocks noGrp="1"/>
          </p:cNvSpPr>
          <p:nvPr>
            <p:ph type="title"/>
          </p:nvPr>
        </p:nvSpPr>
        <p:spPr>
          <a:xfrm>
            <a:off x="805866" y="-6800"/>
            <a:ext cx="11081334" cy="786384"/>
          </a:xfrm>
        </p:spPr>
        <p:txBody>
          <a:bodyPr>
            <a:normAutofit/>
          </a:bodyPr>
          <a:lstStyle/>
          <a:p>
            <a:pPr lvl="0"/>
            <a:r>
              <a:rPr lang="en-US"/>
              <a:t>ID Verification Terminology</a:t>
            </a:r>
          </a:p>
        </p:txBody>
      </p:sp>
      <p:graphicFrame>
        <p:nvGraphicFramePr>
          <p:cNvPr id="5" name="Table 5">
            <a:extLst>
              <a:ext uri="{FF2B5EF4-FFF2-40B4-BE49-F238E27FC236}">
                <a16:creationId xmlns:a16="http://schemas.microsoft.com/office/drawing/2014/main" id="{523110B7-BBDA-5C98-8E92-1851CAC0DC5E}"/>
              </a:ext>
            </a:extLst>
          </p:cNvPr>
          <p:cNvGraphicFramePr>
            <a:graphicFrameLocks noGrp="1"/>
          </p:cNvGraphicFramePr>
          <p:nvPr>
            <p:ph idx="1"/>
            <p:extLst>
              <p:ext uri="{D42A27DB-BD31-4B8C-83A1-F6EECF244321}">
                <p14:modId xmlns:p14="http://schemas.microsoft.com/office/powerpoint/2010/main" val="88765979"/>
              </p:ext>
            </p:extLst>
          </p:nvPr>
        </p:nvGraphicFramePr>
        <p:xfrm>
          <a:off x="806450" y="1138238"/>
          <a:ext cx="11080750" cy="4632960"/>
        </p:xfrm>
        <a:graphic>
          <a:graphicData uri="http://schemas.openxmlformats.org/drawingml/2006/table">
            <a:tbl>
              <a:tblPr firstRow="1" bandRow="1">
                <a:tableStyleId>{5C22544A-7EE6-4342-B048-85BDC9FD1C3A}</a:tableStyleId>
              </a:tblPr>
              <a:tblGrid>
                <a:gridCol w="3720394">
                  <a:extLst>
                    <a:ext uri="{9D8B030D-6E8A-4147-A177-3AD203B41FA5}">
                      <a16:colId xmlns:a16="http://schemas.microsoft.com/office/drawing/2014/main" val="3314445707"/>
                    </a:ext>
                  </a:extLst>
                </a:gridCol>
                <a:gridCol w="7360356">
                  <a:extLst>
                    <a:ext uri="{9D8B030D-6E8A-4147-A177-3AD203B41FA5}">
                      <a16:colId xmlns:a16="http://schemas.microsoft.com/office/drawing/2014/main" val="2194569993"/>
                    </a:ext>
                  </a:extLst>
                </a:gridCol>
              </a:tblGrid>
              <a:tr h="370840">
                <a:tc>
                  <a:txBody>
                    <a:bodyPr/>
                    <a:lstStyle/>
                    <a:p>
                      <a:r>
                        <a:rPr lang="en-US" sz="2000"/>
                        <a:t>Term</a:t>
                      </a:r>
                    </a:p>
                  </a:txBody>
                  <a:tcPr/>
                </a:tc>
                <a:tc>
                  <a:txBody>
                    <a:bodyPr/>
                    <a:lstStyle/>
                    <a:p>
                      <a:r>
                        <a:rPr lang="en-US" sz="2000"/>
                        <a:t>Description</a:t>
                      </a:r>
                    </a:p>
                  </a:txBody>
                  <a:tcPr/>
                </a:tc>
                <a:extLst>
                  <a:ext uri="{0D108BD9-81ED-4DB2-BD59-A6C34878D82A}">
                    <a16:rowId xmlns:a16="http://schemas.microsoft.com/office/drawing/2014/main" val="2963539280"/>
                  </a:ext>
                </a:extLst>
              </a:tr>
              <a:tr h="370840">
                <a:tc>
                  <a:txBody>
                    <a:bodyPr/>
                    <a:lstStyle/>
                    <a:p>
                      <a:r>
                        <a:rPr lang="en-US" sz="2000"/>
                        <a:t>ID Verification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t>Process of verifying an individual’s identity to ensure that the individual filing the claim is the owner of the name and SSN used when establishing eligibility</a:t>
                      </a:r>
                    </a:p>
                  </a:txBody>
                  <a:tcPr/>
                </a:tc>
                <a:extLst>
                  <a:ext uri="{0D108BD9-81ED-4DB2-BD59-A6C34878D82A}">
                    <a16:rowId xmlns:a16="http://schemas.microsoft.com/office/drawing/2014/main" val="735573939"/>
                  </a:ext>
                </a:extLst>
              </a:tr>
              <a:tr h="370840">
                <a:tc>
                  <a:txBody>
                    <a:bodyPr/>
                    <a:lstStyle/>
                    <a:p>
                      <a:r>
                        <a:rPr lang="en-US" sz="2000"/>
                        <a:t>Evidence-based ID Verification</a:t>
                      </a:r>
                    </a:p>
                  </a:txBody>
                  <a:tcPr/>
                </a:tc>
                <a:tc>
                  <a:txBody>
                    <a:bodyPr/>
                    <a:lstStyle/>
                    <a:p>
                      <a:r>
                        <a:rPr lang="en-US" sz="2000"/>
                        <a:t>Activities such as an individual presenting ID documents (</a:t>
                      </a:r>
                      <a:r>
                        <a:rPr lang="en-US" sz="2000" i="1"/>
                        <a:t>i.e.</a:t>
                      </a:r>
                      <a:r>
                        <a:rPr lang="en-US" sz="2000"/>
                        <a:t>, official government-issued documentation, control over a device, account or address known to be associated with an identity, or biometric information) at a physical location, through a virtual platform, or through other state-developed processes or procedures that validate or verify an individual’s identity. </a:t>
                      </a:r>
                    </a:p>
                  </a:txBody>
                  <a:tcPr/>
                </a:tc>
                <a:extLst>
                  <a:ext uri="{0D108BD9-81ED-4DB2-BD59-A6C34878D82A}">
                    <a16:rowId xmlns:a16="http://schemas.microsoft.com/office/drawing/2014/main" val="2925845294"/>
                  </a:ext>
                </a:extLst>
              </a:tr>
              <a:tr h="370840">
                <a:tc>
                  <a:txBody>
                    <a:bodyPr/>
                    <a:lstStyle/>
                    <a:p>
                      <a:r>
                        <a:rPr lang="en-US" sz="2000" dirty="0"/>
                        <a:t>ID Proofing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One method of evidence-based ID verification by which a credentialed service provider (CSP) collects, validates, and verifies information about a person to establish that an individual is who they claim to be. </a:t>
                      </a:r>
                    </a:p>
                  </a:txBody>
                  <a:tcPr/>
                </a:tc>
                <a:extLst>
                  <a:ext uri="{0D108BD9-81ED-4DB2-BD59-A6C34878D82A}">
                    <a16:rowId xmlns:a16="http://schemas.microsoft.com/office/drawing/2014/main" val="2550190874"/>
                  </a:ext>
                </a:extLst>
              </a:tr>
            </a:tbl>
          </a:graphicData>
        </a:graphic>
      </p:graphicFrame>
    </p:spTree>
    <p:extLst>
      <p:ext uri="{BB962C8B-B14F-4D97-AF65-F5344CB8AC3E}">
        <p14:creationId xmlns:p14="http://schemas.microsoft.com/office/powerpoint/2010/main" val="3621533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10</a:t>
            </a:fld>
            <a:endParaRPr lang="en-US"/>
          </a:p>
        </p:txBody>
      </p:sp>
      <p:sp>
        <p:nvSpPr>
          <p:cNvPr id="3" name="Title 2"/>
          <p:cNvSpPr>
            <a:spLocks noGrp="1"/>
          </p:cNvSpPr>
          <p:nvPr>
            <p:ph type="title"/>
          </p:nvPr>
        </p:nvSpPr>
        <p:spPr>
          <a:xfrm>
            <a:off x="805866" y="-6800"/>
            <a:ext cx="11081334" cy="786384"/>
          </a:xfrm>
        </p:spPr>
        <p:txBody>
          <a:bodyPr>
            <a:normAutofit/>
          </a:bodyPr>
          <a:lstStyle/>
          <a:p>
            <a:pPr lvl="0"/>
            <a:r>
              <a:rPr lang="en-US"/>
              <a:t>ID Verification Terminology</a:t>
            </a:r>
          </a:p>
        </p:txBody>
      </p:sp>
      <p:graphicFrame>
        <p:nvGraphicFramePr>
          <p:cNvPr id="5" name="Table 5">
            <a:extLst>
              <a:ext uri="{FF2B5EF4-FFF2-40B4-BE49-F238E27FC236}">
                <a16:creationId xmlns:a16="http://schemas.microsoft.com/office/drawing/2014/main" id="{523110B7-BBDA-5C98-8E92-1851CAC0DC5E}"/>
              </a:ext>
            </a:extLst>
          </p:cNvPr>
          <p:cNvGraphicFramePr>
            <a:graphicFrameLocks noGrp="1"/>
          </p:cNvGraphicFramePr>
          <p:nvPr>
            <p:ph idx="1"/>
            <p:extLst>
              <p:ext uri="{D42A27DB-BD31-4B8C-83A1-F6EECF244321}">
                <p14:modId xmlns:p14="http://schemas.microsoft.com/office/powerpoint/2010/main" val="1730215855"/>
              </p:ext>
            </p:extLst>
          </p:nvPr>
        </p:nvGraphicFramePr>
        <p:xfrm>
          <a:off x="806450" y="1138238"/>
          <a:ext cx="11080750" cy="3718560"/>
        </p:xfrm>
        <a:graphic>
          <a:graphicData uri="http://schemas.openxmlformats.org/drawingml/2006/table">
            <a:tbl>
              <a:tblPr firstRow="1" bandRow="1">
                <a:tableStyleId>{5C22544A-7EE6-4342-B048-85BDC9FD1C3A}</a:tableStyleId>
              </a:tblPr>
              <a:tblGrid>
                <a:gridCol w="3720394">
                  <a:extLst>
                    <a:ext uri="{9D8B030D-6E8A-4147-A177-3AD203B41FA5}">
                      <a16:colId xmlns:a16="http://schemas.microsoft.com/office/drawing/2014/main" val="3314445707"/>
                    </a:ext>
                  </a:extLst>
                </a:gridCol>
                <a:gridCol w="7360356">
                  <a:extLst>
                    <a:ext uri="{9D8B030D-6E8A-4147-A177-3AD203B41FA5}">
                      <a16:colId xmlns:a16="http://schemas.microsoft.com/office/drawing/2014/main" val="2194569993"/>
                    </a:ext>
                  </a:extLst>
                </a:gridCol>
              </a:tblGrid>
              <a:tr h="370840">
                <a:tc>
                  <a:txBody>
                    <a:bodyPr/>
                    <a:lstStyle/>
                    <a:p>
                      <a:r>
                        <a:rPr lang="en-US" sz="2000"/>
                        <a:t>Term</a:t>
                      </a:r>
                    </a:p>
                  </a:txBody>
                  <a:tcPr/>
                </a:tc>
                <a:tc>
                  <a:txBody>
                    <a:bodyPr/>
                    <a:lstStyle/>
                    <a:p>
                      <a:r>
                        <a:rPr lang="en-US" sz="2000"/>
                        <a:t>Description</a:t>
                      </a:r>
                    </a:p>
                  </a:txBody>
                  <a:tcPr/>
                </a:tc>
                <a:extLst>
                  <a:ext uri="{0D108BD9-81ED-4DB2-BD59-A6C34878D82A}">
                    <a16:rowId xmlns:a16="http://schemas.microsoft.com/office/drawing/2014/main" val="2963539280"/>
                  </a:ext>
                </a:extLst>
              </a:tr>
              <a:tr h="370840">
                <a:tc>
                  <a:txBody>
                    <a:bodyPr/>
                    <a:lstStyle/>
                    <a:p>
                      <a:r>
                        <a:rPr lang="en-US" sz="2000"/>
                        <a:t>Cross-matches to prevent and detect suspicious activity</a:t>
                      </a:r>
                    </a:p>
                  </a:txBody>
                  <a:tcPr/>
                </a:tc>
                <a:tc>
                  <a:txBody>
                    <a:bodyPr/>
                    <a:lstStyle/>
                    <a:p>
                      <a:r>
                        <a:rPr lang="en-US" sz="2000"/>
                        <a:t>Matching claims data elements against available data sources.</a:t>
                      </a:r>
                    </a:p>
                  </a:txBody>
                  <a:tcPr/>
                </a:tc>
                <a:extLst>
                  <a:ext uri="{0D108BD9-81ED-4DB2-BD59-A6C34878D82A}">
                    <a16:rowId xmlns:a16="http://schemas.microsoft.com/office/drawing/2014/main" val="2110511352"/>
                  </a:ext>
                </a:extLst>
              </a:tr>
              <a:tr h="370840">
                <a:tc>
                  <a:txBody>
                    <a:bodyPr/>
                    <a:lstStyle/>
                    <a:p>
                      <a:r>
                        <a:rPr lang="en-US" sz="2000" dirty="0"/>
                        <a:t>Data analytics to prevent and detect suspicious activity</a:t>
                      </a:r>
                    </a:p>
                  </a:txBody>
                  <a:tcPr/>
                </a:tc>
                <a:tc>
                  <a:txBody>
                    <a:bodyPr/>
                    <a:lstStyle/>
                    <a:p>
                      <a:r>
                        <a:rPr lang="en-US" sz="2000" dirty="0"/>
                        <a:t>Includes activities such as fraud risk scoring or conducting analytics on claims to detect suspicious activity early in the claims process and  prioritizing and/or assigning a risk-based score to claims that have a higher probability of fraud.</a:t>
                      </a:r>
                    </a:p>
                  </a:txBody>
                  <a:tcPr/>
                </a:tc>
                <a:extLst>
                  <a:ext uri="{0D108BD9-81ED-4DB2-BD59-A6C34878D82A}">
                    <a16:rowId xmlns:a16="http://schemas.microsoft.com/office/drawing/2014/main" val="17825746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Risk-based approach to ID Verification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Using cross-matches and data analytics to identify suspicious activity that may be indicative of fraud. States prioritize the investigation of claims having the greatest risks, and where appropriate, require the completion of evidence-based ID verification.</a:t>
                      </a:r>
                    </a:p>
                  </a:txBody>
                  <a:tcPr/>
                </a:tc>
                <a:extLst>
                  <a:ext uri="{0D108BD9-81ED-4DB2-BD59-A6C34878D82A}">
                    <a16:rowId xmlns:a16="http://schemas.microsoft.com/office/drawing/2014/main" val="2102771040"/>
                  </a:ext>
                </a:extLst>
              </a:tr>
            </a:tbl>
          </a:graphicData>
        </a:graphic>
      </p:graphicFrame>
    </p:spTree>
    <p:extLst>
      <p:ext uri="{BB962C8B-B14F-4D97-AF65-F5344CB8AC3E}">
        <p14:creationId xmlns:p14="http://schemas.microsoft.com/office/powerpoint/2010/main" val="3423478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11</a:t>
            </a:fld>
            <a:endParaRPr lang="en-US"/>
          </a:p>
        </p:txBody>
      </p:sp>
      <p:sp>
        <p:nvSpPr>
          <p:cNvPr id="3" name="Title 2"/>
          <p:cNvSpPr>
            <a:spLocks noGrp="1"/>
          </p:cNvSpPr>
          <p:nvPr>
            <p:ph type="title"/>
          </p:nvPr>
        </p:nvSpPr>
        <p:spPr/>
        <p:txBody>
          <a:bodyPr>
            <a:normAutofit/>
          </a:bodyPr>
          <a:lstStyle/>
          <a:p>
            <a:r>
              <a:rPr lang="en-US"/>
              <a:t>ID Verification</a:t>
            </a:r>
          </a:p>
        </p:txBody>
      </p:sp>
      <p:sp>
        <p:nvSpPr>
          <p:cNvPr id="4" name="Content Placeholder 3"/>
          <p:cNvSpPr>
            <a:spLocks noGrp="1"/>
          </p:cNvSpPr>
          <p:nvPr>
            <p:ph idx="1"/>
          </p:nvPr>
        </p:nvSpPr>
        <p:spPr/>
        <p:txBody>
          <a:bodyPr>
            <a:normAutofit/>
          </a:bodyPr>
          <a:lstStyle/>
          <a:p>
            <a:r>
              <a:rPr lang="en-US" dirty="0"/>
              <a:t>The Department encourages states to employ different fraud prevention and ID verification strategies at different points throughout the life of the claim. </a:t>
            </a:r>
          </a:p>
          <a:p>
            <a:r>
              <a:rPr lang="en-US" dirty="0"/>
              <a:t>Evidence-based verification timing:</a:t>
            </a:r>
          </a:p>
          <a:p>
            <a:pPr lvl="1"/>
            <a:r>
              <a:rPr lang="en-US" dirty="0"/>
              <a:t>During the UC application process.</a:t>
            </a:r>
          </a:p>
          <a:p>
            <a:pPr lvl="1"/>
            <a:r>
              <a:rPr lang="en-US" dirty="0"/>
              <a:t>Immediately following the initial claim.</a:t>
            </a:r>
          </a:p>
          <a:p>
            <a:pPr lvl="1"/>
            <a:r>
              <a:rPr lang="en-US" dirty="0"/>
              <a:t>During any break in the claim series.</a:t>
            </a:r>
          </a:p>
          <a:p>
            <a:pPr lvl="1"/>
            <a:r>
              <a:rPr lang="en-US" dirty="0"/>
              <a:t>When a claim is prioritized for investigation based on results of cross-matching or data analytics and evidence-based verification has not already been completed.</a:t>
            </a:r>
          </a:p>
          <a:p>
            <a:r>
              <a:rPr lang="en-US" dirty="0">
                <a:ea typeface="Calibri" panose="020F0502020204030204" pitchFamily="34" charset="0"/>
              </a:rPr>
              <a:t>Cross-matching and data analytics are most effective when conducted in real-time during the UC application and/or initial claims process and when a state identifies a change to key user data. </a:t>
            </a:r>
            <a:endParaRPr lang="en-US" dirty="0"/>
          </a:p>
          <a:p>
            <a:endParaRPr lang="en-US" dirty="0"/>
          </a:p>
          <a:p>
            <a:pPr marL="0" indent="0">
              <a:buNone/>
            </a:pPr>
            <a:endParaRPr lang="en-US" dirty="0"/>
          </a:p>
        </p:txBody>
      </p:sp>
    </p:spTree>
    <p:extLst>
      <p:ext uri="{BB962C8B-B14F-4D97-AF65-F5344CB8AC3E}">
        <p14:creationId xmlns:p14="http://schemas.microsoft.com/office/powerpoint/2010/main" val="1813923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12</a:t>
            </a:fld>
            <a:endParaRPr lang="en-US"/>
          </a:p>
        </p:txBody>
      </p:sp>
      <p:sp>
        <p:nvSpPr>
          <p:cNvPr id="3" name="Title 2"/>
          <p:cNvSpPr>
            <a:spLocks noGrp="1"/>
          </p:cNvSpPr>
          <p:nvPr>
            <p:ph type="title"/>
          </p:nvPr>
        </p:nvSpPr>
        <p:spPr/>
        <p:txBody>
          <a:bodyPr>
            <a:normAutofit/>
          </a:bodyPr>
          <a:lstStyle/>
          <a:p>
            <a:r>
              <a:rPr lang="en-US" dirty="0"/>
              <a:t>Department’s Evidence-Based ID Verification Options</a:t>
            </a:r>
          </a:p>
        </p:txBody>
      </p:sp>
      <p:sp>
        <p:nvSpPr>
          <p:cNvPr id="4" name="Content Placeholder 3"/>
          <p:cNvSpPr>
            <a:spLocks noGrp="1"/>
          </p:cNvSpPr>
          <p:nvPr>
            <p:ph idx="1"/>
          </p:nvPr>
        </p:nvSpPr>
        <p:spPr/>
        <p:txBody>
          <a:bodyPr>
            <a:normAutofit/>
          </a:bodyPr>
          <a:lstStyle/>
          <a:p>
            <a:r>
              <a:rPr lang="en-US" dirty="0">
                <a:effectLst/>
                <a:latin typeface="Calibri   "/>
              </a:rPr>
              <a:t>The Department is piloting the use of public ID verification options:</a:t>
            </a:r>
          </a:p>
          <a:p>
            <a:pPr lvl="1"/>
            <a:r>
              <a:rPr lang="en-US" dirty="0">
                <a:effectLst/>
                <a:latin typeface="Calibri   "/>
                <a:ea typeface="Calibri" panose="020F0502020204030204" pitchFamily="34" charset="0"/>
                <a:cs typeface="Times New Roman" panose="02020603050405020304" pitchFamily="18" charset="0"/>
              </a:rPr>
              <a:t>General Service Administration's (GSA) Login.gov for online verification; and</a:t>
            </a:r>
          </a:p>
          <a:p>
            <a:pPr lvl="1"/>
            <a:r>
              <a:rPr lang="en-US" dirty="0">
                <a:effectLst/>
                <a:latin typeface="Calibri   "/>
                <a:ea typeface="Calibri" panose="020F0502020204030204" pitchFamily="34" charset="0"/>
                <a:cs typeface="Times New Roman" panose="02020603050405020304" pitchFamily="18" charset="0"/>
              </a:rPr>
              <a:t>U.S. Postal Service (USPS) for in-person verification.</a:t>
            </a:r>
            <a:endParaRPr lang="en-US" dirty="0">
              <a:latin typeface="Calibri   "/>
            </a:endParaRPr>
          </a:p>
        </p:txBody>
      </p:sp>
    </p:spTree>
    <p:extLst>
      <p:ext uri="{BB962C8B-B14F-4D97-AF65-F5344CB8AC3E}">
        <p14:creationId xmlns:p14="http://schemas.microsoft.com/office/powerpoint/2010/main" val="2312172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normAutofit/>
          </a:bodyPr>
          <a:lstStyle/>
          <a:p>
            <a:r>
              <a:rPr lang="en-US" b="0"/>
              <a:t>Fraud Prevention and Detection Activities</a:t>
            </a:r>
            <a:endParaRPr lang="en-US"/>
          </a:p>
        </p:txBody>
      </p:sp>
    </p:spTree>
    <p:extLst>
      <p:ext uri="{BB962C8B-B14F-4D97-AF65-F5344CB8AC3E}">
        <p14:creationId xmlns:p14="http://schemas.microsoft.com/office/powerpoint/2010/main" val="3589904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14</a:t>
            </a:fld>
            <a:endParaRPr lang="en-US"/>
          </a:p>
        </p:txBody>
      </p:sp>
      <p:sp>
        <p:nvSpPr>
          <p:cNvPr id="3" name="Title 2"/>
          <p:cNvSpPr>
            <a:spLocks noGrp="1"/>
          </p:cNvSpPr>
          <p:nvPr>
            <p:ph type="title"/>
          </p:nvPr>
        </p:nvSpPr>
        <p:spPr/>
        <p:txBody>
          <a:bodyPr>
            <a:normAutofit/>
          </a:bodyPr>
          <a:lstStyle/>
          <a:p>
            <a:r>
              <a:rPr lang="en-US"/>
              <a:t>Fraud Prevention and Detection Activities</a:t>
            </a:r>
          </a:p>
        </p:txBody>
      </p:sp>
      <p:sp>
        <p:nvSpPr>
          <p:cNvPr id="4" name="Content Placeholder 3"/>
          <p:cNvSpPr>
            <a:spLocks noGrp="1"/>
          </p:cNvSpPr>
          <p:nvPr>
            <p:ph idx="1"/>
          </p:nvPr>
        </p:nvSpPr>
        <p:spPr/>
        <p:txBody>
          <a:bodyPr>
            <a:normAutofit/>
          </a:bodyPr>
          <a:lstStyle/>
          <a:p>
            <a:pPr lvl="0"/>
            <a:r>
              <a:rPr lang="en-US" dirty="0"/>
              <a:t>Consolidates, clarifies, and expands required and recommended program integrity functions and overpayment recovery activities. </a:t>
            </a:r>
          </a:p>
          <a:p>
            <a:r>
              <a:rPr lang="en-US" dirty="0"/>
              <a:t>States must ensure that the fraud prevention and detection technologies/strategies they use do not create barriers that prevent or limit access for some individuals.  </a:t>
            </a:r>
          </a:p>
          <a:p>
            <a:pPr lvl="1"/>
            <a:r>
              <a:rPr lang="en-US" dirty="0"/>
              <a:t>States should continuously evaluate their fraud prevention and detection activities from the perspective of equitable access.</a:t>
            </a:r>
          </a:p>
        </p:txBody>
      </p:sp>
    </p:spTree>
    <p:extLst>
      <p:ext uri="{BB962C8B-B14F-4D97-AF65-F5344CB8AC3E}">
        <p14:creationId xmlns:p14="http://schemas.microsoft.com/office/powerpoint/2010/main" val="1193661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15</a:t>
            </a:fld>
            <a:endParaRPr lang="en-US"/>
          </a:p>
        </p:txBody>
      </p:sp>
      <p:sp>
        <p:nvSpPr>
          <p:cNvPr id="3" name="Title 2"/>
          <p:cNvSpPr>
            <a:spLocks noGrp="1"/>
          </p:cNvSpPr>
          <p:nvPr>
            <p:ph type="title"/>
          </p:nvPr>
        </p:nvSpPr>
        <p:spPr/>
        <p:txBody>
          <a:bodyPr>
            <a:normAutofit/>
          </a:bodyPr>
          <a:lstStyle/>
          <a:p>
            <a:r>
              <a:rPr lang="en-US"/>
              <a:t>Required Fraud Prevention and Detection Activities</a:t>
            </a:r>
          </a:p>
        </p:txBody>
      </p:sp>
      <p:sp>
        <p:nvSpPr>
          <p:cNvPr id="4" name="Content Placeholder 3"/>
          <p:cNvSpPr>
            <a:spLocks noGrp="1"/>
          </p:cNvSpPr>
          <p:nvPr>
            <p:ph idx="1"/>
          </p:nvPr>
        </p:nvSpPr>
        <p:spPr/>
        <p:txBody>
          <a:bodyPr>
            <a:normAutofit/>
          </a:bodyPr>
          <a:lstStyle/>
          <a:p>
            <a:r>
              <a:rPr lang="en-US" dirty="0"/>
              <a:t>ID Verification</a:t>
            </a:r>
          </a:p>
          <a:p>
            <a:r>
              <a:rPr lang="en-US" dirty="0"/>
              <a:t>National Directory of New Hires (NDNH) cross-match</a:t>
            </a:r>
          </a:p>
          <a:p>
            <a:r>
              <a:rPr lang="en-US" dirty="0"/>
              <a:t>Quarterly Wage Records cross-match</a:t>
            </a:r>
          </a:p>
          <a:p>
            <a:r>
              <a:rPr lang="en-US" dirty="0"/>
              <a:t>Systematic Alien Verification for Entitlement (SAVE)</a:t>
            </a:r>
          </a:p>
          <a:p>
            <a:r>
              <a:rPr lang="en-US" dirty="0"/>
              <a:t>Referral of allegations reasonably believed to constitute UC fraud, waste, abuse, mismanagement, or misconduct to DOL-OIG</a:t>
            </a:r>
          </a:p>
        </p:txBody>
      </p:sp>
    </p:spTree>
    <p:extLst>
      <p:ext uri="{BB962C8B-B14F-4D97-AF65-F5344CB8AC3E}">
        <p14:creationId xmlns:p14="http://schemas.microsoft.com/office/powerpoint/2010/main" val="3158277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16</a:t>
            </a:fld>
            <a:endParaRPr lang="en-US"/>
          </a:p>
        </p:txBody>
      </p:sp>
      <p:sp>
        <p:nvSpPr>
          <p:cNvPr id="3" name="Title 2"/>
          <p:cNvSpPr>
            <a:spLocks noGrp="1"/>
          </p:cNvSpPr>
          <p:nvPr>
            <p:ph type="title"/>
          </p:nvPr>
        </p:nvSpPr>
        <p:spPr/>
        <p:txBody>
          <a:bodyPr>
            <a:normAutofit/>
          </a:bodyPr>
          <a:lstStyle/>
          <a:p>
            <a:r>
              <a:rPr lang="en-US"/>
              <a:t>Recommended Fraud Prevention and Detection Activities</a:t>
            </a:r>
          </a:p>
        </p:txBody>
      </p:sp>
      <p:sp>
        <p:nvSpPr>
          <p:cNvPr id="4" name="Content Placeholder 3"/>
          <p:cNvSpPr>
            <a:spLocks noGrp="1"/>
          </p:cNvSpPr>
          <p:nvPr>
            <p:ph idx="1"/>
          </p:nvPr>
        </p:nvSpPr>
        <p:spPr>
          <a:xfrm>
            <a:off x="805866" y="1137446"/>
            <a:ext cx="11081334" cy="5218904"/>
          </a:xfrm>
        </p:spPr>
        <p:txBody>
          <a:bodyPr>
            <a:normAutofit fontScale="92500" lnSpcReduction="20000"/>
          </a:bodyPr>
          <a:lstStyle/>
          <a:p>
            <a:pPr lvl="0">
              <a:spcBef>
                <a:spcPts val="600"/>
              </a:spcBef>
            </a:pPr>
            <a:r>
              <a:rPr lang="en-US" sz="1800" dirty="0"/>
              <a:t>UI Integrity Center’s Integrity Data Hub (IDH)</a:t>
            </a:r>
          </a:p>
          <a:p>
            <a:pPr lvl="0">
              <a:spcBef>
                <a:spcPts val="600"/>
              </a:spcBef>
            </a:pPr>
            <a:r>
              <a:rPr lang="en-US" sz="1800" dirty="0"/>
              <a:t>Digital Authentication, such as Multifactor Authentication (MFA) </a:t>
            </a:r>
          </a:p>
          <a:p>
            <a:pPr lvl="0">
              <a:spcBef>
                <a:spcPts val="600"/>
              </a:spcBef>
            </a:pPr>
            <a:r>
              <a:rPr lang="en-US" sz="1800" dirty="0"/>
              <a:t>Device Fingerprint/Reputation Management</a:t>
            </a:r>
          </a:p>
          <a:p>
            <a:pPr lvl="0">
              <a:spcBef>
                <a:spcPts val="600"/>
              </a:spcBef>
            </a:pPr>
            <a:r>
              <a:rPr lang="en-US" sz="1800" dirty="0"/>
              <a:t>Fraud Risk Scoring </a:t>
            </a:r>
          </a:p>
          <a:p>
            <a:pPr lvl="0">
              <a:spcBef>
                <a:spcPts val="600"/>
              </a:spcBef>
            </a:pPr>
            <a:r>
              <a:rPr lang="en-US" sz="1800" dirty="0"/>
              <a:t>Comparisons and cross-matches that detect shared characteristics</a:t>
            </a:r>
          </a:p>
          <a:p>
            <a:pPr lvl="0">
              <a:spcBef>
                <a:spcPts val="600"/>
              </a:spcBef>
            </a:pPr>
            <a:r>
              <a:rPr lang="en-US" sz="1800" dirty="0"/>
              <a:t>Social Security Administration cross-matches (UIQ, PUPS, Death Master File) </a:t>
            </a:r>
          </a:p>
          <a:p>
            <a:pPr lvl="0">
              <a:spcBef>
                <a:spcPts val="600"/>
              </a:spcBef>
            </a:pPr>
            <a:r>
              <a:rPr lang="en-US" sz="1800" dirty="0"/>
              <a:t>Federal, state, and local incarceration cross-matches</a:t>
            </a:r>
          </a:p>
          <a:p>
            <a:pPr lvl="0">
              <a:spcBef>
                <a:spcPts val="600"/>
              </a:spcBef>
            </a:pPr>
            <a:r>
              <a:rPr lang="en-US" sz="1800" dirty="0"/>
              <a:t>Deceased Records cross-matches</a:t>
            </a:r>
          </a:p>
          <a:p>
            <a:pPr lvl="0">
              <a:spcBef>
                <a:spcPts val="600"/>
              </a:spcBef>
            </a:pPr>
            <a:r>
              <a:rPr lang="en-US" sz="1800" dirty="0"/>
              <a:t>Vital Statistics cross-matches</a:t>
            </a:r>
          </a:p>
          <a:p>
            <a:pPr lvl="0">
              <a:spcBef>
                <a:spcPts val="600"/>
              </a:spcBef>
            </a:pPr>
            <a:r>
              <a:rPr lang="en-US" sz="1800" dirty="0"/>
              <a:t>State Directory of New Hires cross-match</a:t>
            </a:r>
          </a:p>
          <a:p>
            <a:pPr lvl="0">
              <a:spcBef>
                <a:spcPts val="600"/>
              </a:spcBef>
            </a:pPr>
            <a:r>
              <a:rPr lang="en-US" sz="1800" dirty="0"/>
              <a:t>Department of Motor Vehicle cross-match</a:t>
            </a:r>
          </a:p>
          <a:p>
            <a:pPr lvl="0">
              <a:spcBef>
                <a:spcPts val="600"/>
              </a:spcBef>
            </a:pPr>
            <a:r>
              <a:rPr lang="en-US" sz="1800" dirty="0"/>
              <a:t>Interstate Benefits (IB) cross-match;</a:t>
            </a:r>
          </a:p>
          <a:p>
            <a:pPr lvl="0">
              <a:spcBef>
                <a:spcPts val="600"/>
              </a:spcBef>
            </a:pPr>
            <a:r>
              <a:rPr lang="en-US" sz="1800" dirty="0"/>
              <a:t>State Identification Inquiry (SID) and IB8606 enhancements made to the Interstate Connection (ICON) network</a:t>
            </a:r>
          </a:p>
          <a:p>
            <a:pPr lvl="0">
              <a:spcBef>
                <a:spcPts val="600"/>
              </a:spcBef>
            </a:pPr>
            <a:r>
              <a:rPr lang="en-US" sz="1800" dirty="0"/>
              <a:t>State Information Data Exchange System (SIDES) </a:t>
            </a:r>
          </a:p>
          <a:p>
            <a:pPr lvl="0">
              <a:spcBef>
                <a:spcPts val="600"/>
              </a:spcBef>
            </a:pPr>
            <a:r>
              <a:rPr lang="en-US" sz="1800" dirty="0"/>
              <a:t>Use of a unique identifier to identify claimants instead of using the full SSN </a:t>
            </a:r>
          </a:p>
          <a:p>
            <a:pPr lvl="0">
              <a:spcBef>
                <a:spcPts val="600"/>
              </a:spcBef>
            </a:pPr>
            <a:r>
              <a:rPr lang="en-US" sz="1800" dirty="0"/>
              <a:t>Fictitious employer cross-matches</a:t>
            </a:r>
          </a:p>
          <a:p>
            <a:pPr lvl="0">
              <a:spcBef>
                <a:spcPts val="600"/>
              </a:spcBef>
            </a:pPr>
            <a:r>
              <a:rPr lang="en-US" sz="1800" dirty="0"/>
              <a:t>Periodic IT security assessments and audits</a:t>
            </a:r>
          </a:p>
          <a:p>
            <a:pPr lvl="0">
              <a:spcBef>
                <a:spcPts val="600"/>
              </a:spcBef>
            </a:pPr>
            <a:r>
              <a:rPr lang="en-US" sz="1800" dirty="0"/>
              <a:t>Adequate internal controls</a:t>
            </a:r>
          </a:p>
          <a:p>
            <a:pPr lvl="0">
              <a:spcBef>
                <a:spcPts val="600"/>
              </a:spcBef>
            </a:pPr>
            <a:r>
              <a:rPr lang="en-US" sz="1800" dirty="0"/>
              <a:t>Implement a cross-functional integrity task force</a:t>
            </a:r>
          </a:p>
        </p:txBody>
      </p:sp>
    </p:spTree>
    <p:extLst>
      <p:ext uri="{BB962C8B-B14F-4D97-AF65-F5344CB8AC3E}">
        <p14:creationId xmlns:p14="http://schemas.microsoft.com/office/powerpoint/2010/main" val="344045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17</a:t>
            </a:fld>
            <a:endParaRPr lang="en-US"/>
          </a:p>
        </p:txBody>
      </p:sp>
      <p:sp>
        <p:nvSpPr>
          <p:cNvPr id="3" name="Title 2"/>
          <p:cNvSpPr>
            <a:spLocks noGrp="1"/>
          </p:cNvSpPr>
          <p:nvPr>
            <p:ph type="title"/>
          </p:nvPr>
        </p:nvSpPr>
        <p:spPr/>
        <p:txBody>
          <a:bodyPr>
            <a:normAutofit/>
          </a:bodyPr>
          <a:lstStyle/>
          <a:p>
            <a:r>
              <a:rPr lang="en-US" dirty="0"/>
              <a:t>Fraud Prevention and Detection Activities</a:t>
            </a:r>
            <a:endParaRPr lang="en-US" dirty="0">
              <a:highlight>
                <a:srgbClr val="FFFF00"/>
              </a:highlight>
            </a:endParaRPr>
          </a:p>
        </p:txBody>
      </p:sp>
      <p:sp>
        <p:nvSpPr>
          <p:cNvPr id="4" name="Content Placeholder 3"/>
          <p:cNvSpPr>
            <a:spLocks noGrp="1"/>
          </p:cNvSpPr>
          <p:nvPr>
            <p:ph idx="1"/>
          </p:nvPr>
        </p:nvSpPr>
        <p:spPr/>
        <p:txBody>
          <a:bodyPr>
            <a:normAutofit/>
          </a:bodyPr>
          <a:lstStyle/>
          <a:p>
            <a:pPr lvl="0">
              <a:spcBef>
                <a:spcPts val="600"/>
              </a:spcBef>
            </a:pPr>
            <a:r>
              <a:rPr lang="en-US" dirty="0"/>
              <a:t>It’s not just a matter of using the required and recommended tools, but also </a:t>
            </a:r>
            <a:r>
              <a:rPr lang="en-US" u="sng" dirty="0"/>
              <a:t>how</a:t>
            </a:r>
            <a:r>
              <a:rPr lang="en-US" dirty="0"/>
              <a:t> the state is using them.</a:t>
            </a:r>
          </a:p>
          <a:p>
            <a:pPr lvl="1">
              <a:spcBef>
                <a:spcPts val="600"/>
              </a:spcBef>
            </a:pPr>
            <a:r>
              <a:rPr lang="en-US" dirty="0"/>
              <a:t>Consider where in the process each tool, solution, and resource is best used.</a:t>
            </a:r>
          </a:p>
          <a:p>
            <a:pPr lvl="1">
              <a:spcBef>
                <a:spcPts val="600"/>
              </a:spcBef>
            </a:pPr>
            <a:r>
              <a:rPr lang="en-US" dirty="0"/>
              <a:t>Consider how investigations are prioritized to focus resources on those with higher probability of fraud or potential to result in larger improper payments.</a:t>
            </a:r>
          </a:p>
          <a:p>
            <a:pPr lvl="1">
              <a:spcBef>
                <a:spcPts val="600"/>
              </a:spcBef>
            </a:pPr>
            <a:r>
              <a:rPr lang="en-US" dirty="0"/>
              <a:t>Consider which cross-matches trigger an immediate hold on benefits and which require further investigation before payment is stopped.</a:t>
            </a:r>
          </a:p>
          <a:p>
            <a:pPr lvl="1">
              <a:spcBef>
                <a:spcPts val="600"/>
              </a:spcBef>
            </a:pPr>
            <a:r>
              <a:rPr lang="en-US" dirty="0"/>
              <a:t>Consider the frequency of cross-matches within the life of a claim.</a:t>
            </a:r>
          </a:p>
          <a:p>
            <a:pPr>
              <a:spcBef>
                <a:spcPts val="600"/>
              </a:spcBef>
            </a:pPr>
            <a:r>
              <a:rPr lang="en-US" dirty="0"/>
              <a:t>ID verification investigations are time sensitive, particularly when payment has already been made on a claim and the individual fails to respond by the deadline.</a:t>
            </a:r>
          </a:p>
        </p:txBody>
      </p:sp>
    </p:spTree>
    <p:extLst>
      <p:ext uri="{BB962C8B-B14F-4D97-AF65-F5344CB8AC3E}">
        <p14:creationId xmlns:p14="http://schemas.microsoft.com/office/powerpoint/2010/main" val="1002349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normAutofit/>
          </a:bodyPr>
          <a:lstStyle/>
          <a:p>
            <a:r>
              <a:rPr lang="en-US" b="0"/>
              <a:t>Overpayment Recovery Activities</a:t>
            </a:r>
            <a:endParaRPr lang="en-US"/>
          </a:p>
        </p:txBody>
      </p:sp>
    </p:spTree>
    <p:extLst>
      <p:ext uri="{BB962C8B-B14F-4D97-AF65-F5344CB8AC3E}">
        <p14:creationId xmlns:p14="http://schemas.microsoft.com/office/powerpoint/2010/main" val="2607022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19</a:t>
            </a:fld>
            <a:endParaRPr lang="en-US"/>
          </a:p>
        </p:txBody>
      </p:sp>
      <p:sp>
        <p:nvSpPr>
          <p:cNvPr id="3" name="Title 2"/>
          <p:cNvSpPr>
            <a:spLocks noGrp="1"/>
          </p:cNvSpPr>
          <p:nvPr>
            <p:ph type="title"/>
          </p:nvPr>
        </p:nvSpPr>
        <p:spPr/>
        <p:txBody>
          <a:bodyPr>
            <a:normAutofit/>
          </a:bodyPr>
          <a:lstStyle/>
          <a:p>
            <a:r>
              <a:rPr lang="en-US"/>
              <a:t>Required Overpayment Recovery Activities</a:t>
            </a:r>
          </a:p>
        </p:txBody>
      </p:sp>
      <p:sp>
        <p:nvSpPr>
          <p:cNvPr id="4" name="Content Placeholder 3"/>
          <p:cNvSpPr>
            <a:spLocks noGrp="1"/>
          </p:cNvSpPr>
          <p:nvPr>
            <p:ph idx="1"/>
          </p:nvPr>
        </p:nvSpPr>
        <p:spPr/>
        <p:txBody>
          <a:bodyPr>
            <a:normAutofit/>
          </a:bodyPr>
          <a:lstStyle/>
          <a:p>
            <a:pPr lvl="0"/>
            <a:r>
              <a:rPr lang="en-US"/>
              <a:t>Benefit Offsets</a:t>
            </a:r>
          </a:p>
          <a:p>
            <a:pPr lvl="0"/>
            <a:r>
              <a:rPr lang="en-US"/>
              <a:t>Treasury Offset Program (TOP)</a:t>
            </a:r>
          </a:p>
          <a:p>
            <a:pPr lvl="0"/>
            <a:r>
              <a:rPr lang="en-US"/>
              <a:t>Cross Program Offset Recovery Agreement (CPORA)</a:t>
            </a:r>
          </a:p>
          <a:p>
            <a:pPr lvl="0"/>
            <a:r>
              <a:rPr lang="en-US"/>
              <a:t>Interstate Reciprocal Offset Recovery Arrangement (IRORA)</a:t>
            </a:r>
          </a:p>
        </p:txBody>
      </p:sp>
    </p:spTree>
    <p:extLst>
      <p:ext uri="{BB962C8B-B14F-4D97-AF65-F5344CB8AC3E}">
        <p14:creationId xmlns:p14="http://schemas.microsoft.com/office/powerpoint/2010/main" val="3802759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20</a:t>
            </a:fld>
            <a:endParaRPr lang="en-US"/>
          </a:p>
        </p:txBody>
      </p:sp>
      <p:sp>
        <p:nvSpPr>
          <p:cNvPr id="3" name="Title 2"/>
          <p:cNvSpPr>
            <a:spLocks noGrp="1"/>
          </p:cNvSpPr>
          <p:nvPr>
            <p:ph type="title"/>
          </p:nvPr>
        </p:nvSpPr>
        <p:spPr/>
        <p:txBody>
          <a:bodyPr>
            <a:normAutofit/>
          </a:bodyPr>
          <a:lstStyle/>
          <a:p>
            <a:r>
              <a:rPr lang="en-US"/>
              <a:t>Recommended Overpayment Recovery Activities</a:t>
            </a:r>
          </a:p>
        </p:txBody>
      </p:sp>
      <p:sp>
        <p:nvSpPr>
          <p:cNvPr id="4" name="Content Placeholder 3"/>
          <p:cNvSpPr>
            <a:spLocks noGrp="1"/>
          </p:cNvSpPr>
          <p:nvPr>
            <p:ph idx="1"/>
          </p:nvPr>
        </p:nvSpPr>
        <p:spPr/>
        <p:txBody>
          <a:bodyPr>
            <a:normAutofit fontScale="85000" lnSpcReduction="20000"/>
          </a:bodyPr>
          <a:lstStyle/>
          <a:p>
            <a:pPr>
              <a:spcBef>
                <a:spcPts val="600"/>
              </a:spcBef>
            </a:pPr>
            <a:r>
              <a:rPr lang="en-US" dirty="0"/>
              <a:t>Negotiating repayment plans</a:t>
            </a:r>
          </a:p>
          <a:p>
            <a:pPr>
              <a:spcBef>
                <a:spcPts val="600"/>
              </a:spcBef>
            </a:pPr>
            <a:r>
              <a:rPr lang="en-US" dirty="0"/>
              <a:t>Accepting repayments through various methods (</a:t>
            </a:r>
            <a:r>
              <a:rPr lang="en-US" i="1" dirty="0"/>
              <a:t>e.g.</a:t>
            </a:r>
            <a:r>
              <a:rPr lang="en-US" dirty="0"/>
              <a:t>, online, via debit/credit card)</a:t>
            </a:r>
          </a:p>
          <a:p>
            <a:pPr>
              <a:spcBef>
                <a:spcPts val="600"/>
              </a:spcBef>
            </a:pPr>
            <a:r>
              <a:rPr lang="en-US" dirty="0"/>
              <a:t>State Income Tax Offset Program</a:t>
            </a:r>
          </a:p>
          <a:p>
            <a:pPr>
              <a:spcBef>
                <a:spcPts val="600"/>
              </a:spcBef>
            </a:pPr>
            <a:r>
              <a:rPr lang="en-US" dirty="0"/>
              <a:t>Wage garnishments</a:t>
            </a:r>
          </a:p>
          <a:p>
            <a:pPr>
              <a:spcBef>
                <a:spcPts val="600"/>
              </a:spcBef>
            </a:pPr>
            <a:r>
              <a:rPr lang="en-US" dirty="0"/>
              <a:t>Property liens and assessments</a:t>
            </a:r>
          </a:p>
          <a:p>
            <a:pPr>
              <a:spcBef>
                <a:spcPts val="600"/>
              </a:spcBef>
            </a:pPr>
            <a:r>
              <a:rPr lang="en-US" dirty="0"/>
              <a:t>Offsets of lottery winnings, homestead exemptions, and other benefits</a:t>
            </a:r>
          </a:p>
          <a:p>
            <a:pPr>
              <a:spcBef>
                <a:spcPts val="600"/>
              </a:spcBef>
            </a:pPr>
            <a:r>
              <a:rPr lang="en-US" dirty="0"/>
              <a:t>Active participation in probate and/or bankruptcy proceedings</a:t>
            </a:r>
          </a:p>
          <a:p>
            <a:pPr>
              <a:spcBef>
                <a:spcPts val="600"/>
              </a:spcBef>
            </a:pPr>
            <a:r>
              <a:rPr lang="en-US" dirty="0"/>
              <a:t>Skip tracing</a:t>
            </a:r>
          </a:p>
          <a:p>
            <a:pPr>
              <a:spcBef>
                <a:spcPts val="600"/>
              </a:spcBef>
            </a:pPr>
            <a:r>
              <a:rPr lang="en-US" dirty="0"/>
              <a:t>Work proactively and collaboratively with banks and financial institutions</a:t>
            </a:r>
          </a:p>
          <a:p>
            <a:pPr>
              <a:spcBef>
                <a:spcPts val="600"/>
              </a:spcBef>
            </a:pPr>
            <a:r>
              <a:rPr lang="en-US" dirty="0"/>
              <a:t>Civil actions</a:t>
            </a:r>
          </a:p>
          <a:p>
            <a:pPr>
              <a:spcBef>
                <a:spcPts val="600"/>
              </a:spcBef>
            </a:pPr>
            <a:r>
              <a:rPr lang="en-US" dirty="0"/>
              <a:t>Credit bureau referrals</a:t>
            </a:r>
          </a:p>
          <a:p>
            <a:pPr>
              <a:spcBef>
                <a:spcPts val="600"/>
              </a:spcBef>
            </a:pPr>
            <a:r>
              <a:rPr lang="en-US" dirty="0"/>
              <a:t>State/federal prosecution</a:t>
            </a:r>
          </a:p>
          <a:p>
            <a:pPr>
              <a:spcBef>
                <a:spcPts val="600"/>
              </a:spcBef>
            </a:pPr>
            <a:r>
              <a:rPr lang="en-US" dirty="0"/>
              <a:t>Penalties and interest </a:t>
            </a:r>
          </a:p>
          <a:p>
            <a:pPr>
              <a:spcBef>
                <a:spcPts val="600"/>
              </a:spcBef>
            </a:pPr>
            <a:r>
              <a:rPr lang="en-US" dirty="0"/>
              <a:t>Collection agency referrals</a:t>
            </a:r>
          </a:p>
          <a:p>
            <a:pPr>
              <a:spcBef>
                <a:spcPts val="600"/>
              </a:spcBef>
            </a:pPr>
            <a:r>
              <a:rPr lang="en-US" dirty="0"/>
              <a:t>Other recovery methods as determined by state law or policy</a:t>
            </a:r>
          </a:p>
        </p:txBody>
      </p:sp>
    </p:spTree>
    <p:extLst>
      <p:ext uri="{BB962C8B-B14F-4D97-AF65-F5344CB8AC3E}">
        <p14:creationId xmlns:p14="http://schemas.microsoft.com/office/powerpoint/2010/main" val="543348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normAutofit fontScale="90000"/>
          </a:bodyPr>
          <a:lstStyle/>
          <a:p>
            <a:r>
              <a:rPr lang="en-US" b="0"/>
              <a:t>Evaluating Data to Ensure Effectiveness and Equity in ID Verification and Fraud Prevention and Detection</a:t>
            </a:r>
            <a:endParaRPr lang="en-US"/>
          </a:p>
        </p:txBody>
      </p:sp>
    </p:spTree>
    <p:extLst>
      <p:ext uri="{BB962C8B-B14F-4D97-AF65-F5344CB8AC3E}">
        <p14:creationId xmlns:p14="http://schemas.microsoft.com/office/powerpoint/2010/main" val="1245873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22</a:t>
            </a:fld>
            <a:endParaRPr lang="en-US"/>
          </a:p>
        </p:txBody>
      </p:sp>
      <p:sp>
        <p:nvSpPr>
          <p:cNvPr id="3" name="Title 2"/>
          <p:cNvSpPr>
            <a:spLocks noGrp="1"/>
          </p:cNvSpPr>
          <p:nvPr>
            <p:ph type="title"/>
          </p:nvPr>
        </p:nvSpPr>
        <p:spPr/>
        <p:txBody>
          <a:bodyPr>
            <a:normAutofit/>
          </a:bodyPr>
          <a:lstStyle/>
          <a:p>
            <a:r>
              <a:rPr lang="en-US"/>
              <a:t>Evaluating Data to Ensure Effectiveness and Equity</a:t>
            </a:r>
          </a:p>
        </p:txBody>
      </p:sp>
      <p:sp>
        <p:nvSpPr>
          <p:cNvPr id="4" name="Content Placeholder 3"/>
          <p:cNvSpPr>
            <a:spLocks noGrp="1"/>
          </p:cNvSpPr>
          <p:nvPr>
            <p:ph idx="1"/>
          </p:nvPr>
        </p:nvSpPr>
        <p:spPr/>
        <p:txBody>
          <a:bodyPr vert="horz" lIns="91440" tIns="45720" rIns="91440" bIns="45720" rtlCol="0" anchor="t">
            <a:normAutofit/>
          </a:bodyPr>
          <a:lstStyle/>
          <a:p>
            <a:pPr lvl="0"/>
            <a:r>
              <a:rPr lang="en-US"/>
              <a:t>ETA strongly recommends that states implement data collection and analysis to review their fraud prevention and detection activities – monitoring for barriers to equitable access and taking swift action to mitigate such barriers.</a:t>
            </a:r>
          </a:p>
          <a:p>
            <a:pPr lvl="1"/>
            <a:r>
              <a:rPr lang="en-US">
                <a:ea typeface="+mn-lt"/>
                <a:cs typeface="+mn-lt"/>
              </a:rPr>
              <a:t>Effective monitoring and evaluation focuses on measuring outcomes and progress toward the achievement of objectives.   </a:t>
            </a:r>
          </a:p>
          <a:p>
            <a:pPr lvl="1"/>
            <a:r>
              <a:rPr lang="en-US">
                <a:ea typeface="+mn-lt"/>
                <a:cs typeface="+mn-lt"/>
              </a:rPr>
              <a:t>Monitoring results should be used to improve the design and implementation of fraud risk management activities. </a:t>
            </a:r>
            <a:endParaRPr lang="en-US"/>
          </a:p>
        </p:txBody>
      </p:sp>
    </p:spTree>
    <p:extLst>
      <p:ext uri="{BB962C8B-B14F-4D97-AF65-F5344CB8AC3E}">
        <p14:creationId xmlns:p14="http://schemas.microsoft.com/office/powerpoint/2010/main" val="2191791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23</a:t>
            </a:fld>
            <a:endParaRPr lang="en-US"/>
          </a:p>
        </p:txBody>
      </p:sp>
      <p:sp>
        <p:nvSpPr>
          <p:cNvPr id="3" name="Title 2"/>
          <p:cNvSpPr>
            <a:spLocks noGrp="1"/>
          </p:cNvSpPr>
          <p:nvPr>
            <p:ph type="title"/>
          </p:nvPr>
        </p:nvSpPr>
        <p:spPr/>
        <p:txBody>
          <a:bodyPr>
            <a:normAutofit/>
          </a:bodyPr>
          <a:lstStyle/>
          <a:p>
            <a:r>
              <a:rPr lang="en-US"/>
              <a:t>Evaluating Data to Ensure Effectiveness and Equity</a:t>
            </a:r>
          </a:p>
        </p:txBody>
      </p:sp>
      <p:sp>
        <p:nvSpPr>
          <p:cNvPr id="4" name="Content Placeholder 3"/>
          <p:cNvSpPr>
            <a:spLocks noGrp="1"/>
          </p:cNvSpPr>
          <p:nvPr>
            <p:ph idx="1"/>
          </p:nvPr>
        </p:nvSpPr>
        <p:spPr/>
        <p:txBody>
          <a:bodyPr vert="horz" lIns="91440" tIns="45720" rIns="91440" bIns="45720" rtlCol="0" anchor="t">
            <a:normAutofit/>
          </a:bodyPr>
          <a:lstStyle/>
          <a:p>
            <a:r>
              <a:rPr lang="en-US" dirty="0"/>
              <a:t>States should work with their service providers or with their in-house fraud management operations to identify and resolve any barriers or equitable access. </a:t>
            </a:r>
            <a:endParaRPr lang="en-US" dirty="0">
              <a:cs typeface="Calibri"/>
            </a:endParaRPr>
          </a:p>
          <a:p>
            <a:pPr lvl="1"/>
            <a:r>
              <a:rPr lang="en-US" dirty="0">
                <a:ea typeface="+mn-lt"/>
                <a:cs typeface="+mn-lt"/>
              </a:rPr>
              <a:t>States must ensure there is at least one timely, effective, and accessible non-digital alternative to online ID verification </a:t>
            </a:r>
            <a:r>
              <a:rPr lang="en-US" i="1" dirty="0">
                <a:ea typeface="+mn-lt"/>
                <a:cs typeface="+mn-lt"/>
              </a:rPr>
              <a:t>(e.g</a:t>
            </a:r>
            <a:r>
              <a:rPr lang="en-US" dirty="0">
                <a:ea typeface="+mn-lt"/>
                <a:cs typeface="+mn-lt"/>
              </a:rPr>
              <a:t>., The Department’s pilot with USPS for in-person verification).     </a:t>
            </a:r>
          </a:p>
          <a:p>
            <a:pPr lvl="1"/>
            <a:r>
              <a:rPr lang="en-US" dirty="0"/>
              <a:t>Attachment VI to the UIPL provides recommended contract provisions for ID proofing services and solutions.  </a:t>
            </a:r>
          </a:p>
        </p:txBody>
      </p:sp>
    </p:spTree>
    <p:extLst>
      <p:ext uri="{BB962C8B-B14F-4D97-AF65-F5344CB8AC3E}">
        <p14:creationId xmlns:p14="http://schemas.microsoft.com/office/powerpoint/2010/main" val="6734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24</a:t>
            </a:fld>
            <a:endParaRPr lang="en-US"/>
          </a:p>
        </p:txBody>
      </p:sp>
      <p:sp>
        <p:nvSpPr>
          <p:cNvPr id="3" name="Title 2"/>
          <p:cNvSpPr>
            <a:spLocks noGrp="1"/>
          </p:cNvSpPr>
          <p:nvPr>
            <p:ph type="title"/>
          </p:nvPr>
        </p:nvSpPr>
        <p:spPr/>
        <p:txBody>
          <a:bodyPr>
            <a:normAutofit/>
          </a:bodyPr>
          <a:lstStyle/>
          <a:p>
            <a:r>
              <a:rPr lang="en-US"/>
              <a:t>Caution Regarding Facial Recognition Technology </a:t>
            </a:r>
          </a:p>
        </p:txBody>
      </p:sp>
      <p:sp>
        <p:nvSpPr>
          <p:cNvPr id="4" name="Content Placeholder 3"/>
          <p:cNvSpPr>
            <a:spLocks noGrp="1"/>
          </p:cNvSpPr>
          <p:nvPr>
            <p:ph idx="1"/>
          </p:nvPr>
        </p:nvSpPr>
        <p:spPr/>
        <p:txBody>
          <a:bodyPr vert="horz" lIns="91440" tIns="45720" rIns="91440" bIns="45720" rtlCol="0" anchor="t">
            <a:normAutofit/>
          </a:bodyPr>
          <a:lstStyle/>
          <a:p>
            <a:r>
              <a:rPr lang="en-US"/>
              <a:t>States are strongly encouraged to carefully review ID proofing solutions that use biometrics such as facial recognition as they may have negative implications for or lead to violations of states’ nondiscrimination obligations under Section 188 of Workforce Innovation and Opportunity Act (WIOA). </a:t>
            </a:r>
          </a:p>
          <a:p>
            <a:pPr lvl="1"/>
            <a:r>
              <a:rPr lang="en-US"/>
              <a:t>29 CFR §38.51 requirements </a:t>
            </a:r>
            <a:endParaRPr lang="en-US">
              <a:ea typeface="+mn-lt"/>
              <a:cs typeface="+mn-lt"/>
            </a:endParaRPr>
          </a:p>
          <a:p>
            <a:pPr lvl="1"/>
            <a:endParaRPr lang="en-US">
              <a:solidFill>
                <a:srgbClr val="3A4040"/>
              </a:solidFill>
              <a:ea typeface="+mn-lt"/>
              <a:cs typeface="+mn-lt"/>
            </a:endParaRPr>
          </a:p>
          <a:p>
            <a:endParaRPr lang="en-US">
              <a:cs typeface="Calibri"/>
            </a:endParaRPr>
          </a:p>
          <a:p>
            <a:endParaRPr lang="en-US">
              <a:cs typeface="Calibri"/>
            </a:endParaRPr>
          </a:p>
        </p:txBody>
      </p:sp>
    </p:spTree>
    <p:extLst>
      <p:ext uri="{BB962C8B-B14F-4D97-AF65-F5344CB8AC3E}">
        <p14:creationId xmlns:p14="http://schemas.microsoft.com/office/powerpoint/2010/main" val="40060156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normAutofit/>
          </a:bodyPr>
          <a:lstStyle/>
          <a:p>
            <a:r>
              <a:rPr lang="en-US" b="0"/>
              <a:t>Protecting Victims of UI ID Fraud</a:t>
            </a:r>
            <a:endParaRPr lang="en-US"/>
          </a:p>
        </p:txBody>
      </p:sp>
    </p:spTree>
    <p:extLst>
      <p:ext uri="{BB962C8B-B14F-4D97-AF65-F5344CB8AC3E}">
        <p14:creationId xmlns:p14="http://schemas.microsoft.com/office/powerpoint/2010/main" val="12592803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26</a:t>
            </a:fld>
            <a:endParaRPr lang="en-US"/>
          </a:p>
        </p:txBody>
      </p:sp>
      <p:sp>
        <p:nvSpPr>
          <p:cNvPr id="3" name="Title 2"/>
          <p:cNvSpPr>
            <a:spLocks noGrp="1"/>
          </p:cNvSpPr>
          <p:nvPr>
            <p:ph type="title"/>
          </p:nvPr>
        </p:nvSpPr>
        <p:spPr/>
        <p:txBody>
          <a:bodyPr>
            <a:normAutofit/>
          </a:bodyPr>
          <a:lstStyle/>
          <a:p>
            <a:r>
              <a:rPr lang="en-US"/>
              <a:t>Protecting Victims of UI ID Fraud</a:t>
            </a:r>
          </a:p>
        </p:txBody>
      </p:sp>
      <p:sp>
        <p:nvSpPr>
          <p:cNvPr id="4" name="Content Placeholder 3"/>
          <p:cNvSpPr>
            <a:spLocks noGrp="1"/>
          </p:cNvSpPr>
          <p:nvPr>
            <p:ph idx="1"/>
          </p:nvPr>
        </p:nvSpPr>
        <p:spPr/>
        <p:txBody>
          <a:bodyPr vert="horz" lIns="91440" tIns="45720" rIns="91440" bIns="45720" rtlCol="0" anchor="t">
            <a:normAutofit/>
          </a:bodyPr>
          <a:lstStyle/>
          <a:p>
            <a:r>
              <a:rPr lang="en-US"/>
              <a:t>States are strongly encouraged to align their website content and communications for individuals who experience UI ID fraud with the content, resources, and reporting requirements outlined at </a:t>
            </a:r>
            <a:r>
              <a:rPr lang="en-US">
                <a:hlinkClick r:id="rId3"/>
              </a:rPr>
              <a:t>www.dol.gov/fraud</a:t>
            </a:r>
            <a:r>
              <a:rPr lang="en-US"/>
              <a:t>. </a:t>
            </a:r>
            <a:endParaRPr lang="en-US">
              <a:ea typeface="+mn-lt"/>
              <a:cs typeface="+mn-lt"/>
            </a:endParaRPr>
          </a:p>
          <a:p>
            <a:r>
              <a:rPr lang="en-US"/>
              <a:t>States must provide individuals who suspect that they are victims of UI ID fraud with options to report such activity and, once fraud has been confirmed, states must take actions to protect the victim. </a:t>
            </a:r>
          </a:p>
          <a:p>
            <a:pPr lvl="1"/>
            <a:r>
              <a:rPr lang="en-US"/>
              <a:t>Provide a reporting mechanism for UI ID fraud on state websites.</a:t>
            </a:r>
            <a:endParaRPr lang="en-US">
              <a:cs typeface="Calibri"/>
            </a:endParaRPr>
          </a:p>
          <a:p>
            <a:pPr lvl="1"/>
            <a:r>
              <a:rPr lang="en-US"/>
              <a:t>Communicate status updates for such investigations.</a:t>
            </a:r>
            <a:endParaRPr lang="en-US">
              <a:cs typeface="Calibri"/>
            </a:endParaRPr>
          </a:p>
          <a:p>
            <a:pPr lvl="1"/>
            <a:r>
              <a:rPr lang="en-US"/>
              <a:t>Take action to protect the victim when the state determines that UI ID fraud has occurred.</a:t>
            </a:r>
            <a:endParaRPr lang="en-US">
              <a:cs typeface="Calibri"/>
            </a:endParaRPr>
          </a:p>
          <a:p>
            <a:endParaRPr lang="en-US">
              <a:solidFill>
                <a:srgbClr val="242021"/>
              </a:solidFill>
              <a:cs typeface="Calibri"/>
            </a:endParaRPr>
          </a:p>
          <a:p>
            <a:pPr marL="0" indent="0">
              <a:buNone/>
            </a:pPr>
            <a:endParaRPr lang="en-US">
              <a:cs typeface="Calibri" panose="020F0502020204030204"/>
            </a:endParaRPr>
          </a:p>
        </p:txBody>
      </p:sp>
    </p:spTree>
    <p:extLst>
      <p:ext uri="{BB962C8B-B14F-4D97-AF65-F5344CB8AC3E}">
        <p14:creationId xmlns:p14="http://schemas.microsoft.com/office/powerpoint/2010/main" val="395260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27</a:t>
            </a:fld>
            <a:endParaRPr lang="en-US"/>
          </a:p>
        </p:txBody>
      </p:sp>
      <p:sp>
        <p:nvSpPr>
          <p:cNvPr id="3" name="Title 2"/>
          <p:cNvSpPr>
            <a:spLocks noGrp="1"/>
          </p:cNvSpPr>
          <p:nvPr>
            <p:ph type="title"/>
          </p:nvPr>
        </p:nvSpPr>
        <p:spPr/>
        <p:txBody>
          <a:bodyPr>
            <a:normAutofit/>
          </a:bodyPr>
          <a:lstStyle/>
          <a:p>
            <a:r>
              <a:rPr lang="en-US"/>
              <a:t>Protecting Victims of UI ID Fraud</a:t>
            </a:r>
          </a:p>
        </p:txBody>
      </p:sp>
      <p:sp>
        <p:nvSpPr>
          <p:cNvPr id="4" name="Content Placeholder 3"/>
          <p:cNvSpPr>
            <a:spLocks noGrp="1"/>
          </p:cNvSpPr>
          <p:nvPr>
            <p:ph idx="1"/>
          </p:nvPr>
        </p:nvSpPr>
        <p:spPr/>
        <p:txBody>
          <a:bodyPr>
            <a:normAutofit/>
          </a:bodyPr>
          <a:lstStyle/>
          <a:p>
            <a:pPr lvl="0"/>
            <a:r>
              <a:rPr lang="en-US"/>
              <a:t>Mitigate negative impacts on the UI ID fraud victim </a:t>
            </a:r>
          </a:p>
          <a:p>
            <a:pPr lvl="1"/>
            <a:r>
              <a:rPr lang="en-US"/>
              <a:t>Transfer to pseudo claim record or temporarily mark the overpayment as “uncollectible.” </a:t>
            </a:r>
          </a:p>
          <a:p>
            <a:pPr lvl="1"/>
            <a:r>
              <a:rPr lang="en-US"/>
              <a:t>On hijacked claims, any weeks that were fraudulently redirected remove from the legitimate UI claim and immediately repay weeks to the rightful owner.</a:t>
            </a:r>
          </a:p>
          <a:p>
            <a:pPr lvl="1"/>
            <a:r>
              <a:rPr lang="en-US"/>
              <a:t>Ensure that if a future claim is filed under the victim’s SSN, the claimant undergoes a secondary ID verification process. </a:t>
            </a:r>
          </a:p>
          <a:p>
            <a:pPr lvl="1"/>
            <a:r>
              <a:rPr lang="en-US"/>
              <a:t>Ensure that the owner of the SSN is not held responsible for any overpayment and, whenever possible, is not issued a Form 1099G at the end of the year. </a:t>
            </a:r>
          </a:p>
          <a:p>
            <a:pPr lvl="1"/>
            <a:r>
              <a:rPr lang="en-US"/>
              <a:t>Exclude the overpayment from TOP and suspend any collection activity for the actual owner of the SSN.</a:t>
            </a:r>
          </a:p>
          <a:p>
            <a:pPr lvl="1"/>
            <a:r>
              <a:rPr lang="en-US"/>
              <a:t>Do not initiate any legal actions against the actual owner of the SSN.</a:t>
            </a:r>
          </a:p>
        </p:txBody>
      </p:sp>
    </p:spTree>
    <p:extLst>
      <p:ext uri="{BB962C8B-B14F-4D97-AF65-F5344CB8AC3E}">
        <p14:creationId xmlns:p14="http://schemas.microsoft.com/office/powerpoint/2010/main" val="938572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normAutofit fontScale="90000"/>
          </a:bodyPr>
          <a:lstStyle/>
          <a:p>
            <a:r>
              <a:rPr lang="en-US" b="0"/>
              <a:t>Additional Important Resources, Strategies, Tools, and Services for States</a:t>
            </a:r>
            <a:endParaRPr lang="en-US"/>
          </a:p>
        </p:txBody>
      </p:sp>
    </p:spTree>
    <p:extLst>
      <p:ext uri="{BB962C8B-B14F-4D97-AF65-F5344CB8AC3E}">
        <p14:creationId xmlns:p14="http://schemas.microsoft.com/office/powerpoint/2010/main" val="319452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29</a:t>
            </a:fld>
            <a:endParaRPr lang="en-US"/>
          </a:p>
        </p:txBody>
      </p:sp>
      <p:sp>
        <p:nvSpPr>
          <p:cNvPr id="3" name="Title 2"/>
          <p:cNvSpPr>
            <a:spLocks noGrp="1"/>
          </p:cNvSpPr>
          <p:nvPr>
            <p:ph type="title"/>
          </p:nvPr>
        </p:nvSpPr>
        <p:spPr/>
        <p:txBody>
          <a:bodyPr>
            <a:normAutofit/>
          </a:bodyPr>
          <a:lstStyle/>
          <a:p>
            <a:r>
              <a:rPr lang="en-US"/>
              <a:t>Resources to Support States</a:t>
            </a:r>
          </a:p>
        </p:txBody>
      </p:sp>
      <p:sp>
        <p:nvSpPr>
          <p:cNvPr id="4" name="Content Placeholder 3"/>
          <p:cNvSpPr>
            <a:spLocks noGrp="1"/>
          </p:cNvSpPr>
          <p:nvPr>
            <p:ph idx="1"/>
          </p:nvPr>
        </p:nvSpPr>
        <p:spPr/>
        <p:txBody>
          <a:bodyPr vert="horz" lIns="91440" tIns="45720" rIns="91440" bIns="45720" rtlCol="0" anchor="t">
            <a:normAutofit lnSpcReduction="10000"/>
          </a:bodyPr>
          <a:lstStyle/>
          <a:p>
            <a:r>
              <a:rPr lang="en-US"/>
              <a:t>ETA’s Regional Offices</a:t>
            </a:r>
          </a:p>
          <a:p>
            <a:r>
              <a:rPr lang="en-US"/>
              <a:t>Tiger Teams</a:t>
            </a:r>
            <a:endParaRPr lang="en-US">
              <a:cs typeface="Calibri"/>
            </a:endParaRPr>
          </a:p>
          <a:p>
            <a:r>
              <a:rPr lang="en-US"/>
              <a:t>UI Integrity Center</a:t>
            </a:r>
            <a:endParaRPr lang="en-US">
              <a:cs typeface="Calibri"/>
            </a:endParaRPr>
          </a:p>
          <a:p>
            <a:r>
              <a:rPr lang="en-US"/>
              <a:t>Office of UI Modernization (OUIM) and the UI Modernization website (</a:t>
            </a:r>
            <a:r>
              <a:rPr lang="en-US">
                <a:hlinkClick r:id="rId3"/>
              </a:rPr>
              <a:t>https://www.dol.gov/agencies/eta/ui-modernization</a:t>
            </a:r>
            <a:r>
              <a:rPr lang="en-US"/>
              <a:t>) </a:t>
            </a:r>
            <a:endParaRPr lang="en-US">
              <a:cs typeface="Calibri"/>
            </a:endParaRPr>
          </a:p>
          <a:p>
            <a:r>
              <a:rPr lang="en-US"/>
              <a:t>UI Information Technology Support Center (UI ITSC) </a:t>
            </a:r>
            <a:endParaRPr lang="en-US">
              <a:cs typeface="Calibri"/>
            </a:endParaRPr>
          </a:p>
          <a:p>
            <a:r>
              <a:rPr lang="en-US"/>
              <a:t>SIDES</a:t>
            </a:r>
            <a:endParaRPr lang="en-US">
              <a:cs typeface="Calibri"/>
            </a:endParaRPr>
          </a:p>
          <a:p>
            <a:r>
              <a:rPr lang="en-US"/>
              <a:t>PUPS</a:t>
            </a:r>
            <a:endParaRPr lang="en-US">
              <a:cs typeface="Calibri"/>
            </a:endParaRPr>
          </a:p>
          <a:p>
            <a:r>
              <a:rPr lang="en-US"/>
              <a:t>DOL-OIG</a:t>
            </a:r>
            <a:endParaRPr lang="en-US">
              <a:cs typeface="Calibri"/>
            </a:endParaRPr>
          </a:p>
          <a:p>
            <a:pPr marL="457200" lvl="1" indent="0">
              <a:buNone/>
            </a:pPr>
            <a:endParaRPr lang="en-US"/>
          </a:p>
        </p:txBody>
      </p:sp>
    </p:spTree>
    <p:extLst>
      <p:ext uri="{BB962C8B-B14F-4D97-AF65-F5344CB8AC3E}">
        <p14:creationId xmlns:p14="http://schemas.microsoft.com/office/powerpoint/2010/main" val="7707941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30</a:t>
            </a:fld>
            <a:endParaRPr lang="en-US"/>
          </a:p>
        </p:txBody>
      </p:sp>
      <p:sp>
        <p:nvSpPr>
          <p:cNvPr id="3" name="Title 2"/>
          <p:cNvSpPr>
            <a:spLocks noGrp="1"/>
          </p:cNvSpPr>
          <p:nvPr>
            <p:ph type="title"/>
          </p:nvPr>
        </p:nvSpPr>
        <p:spPr/>
        <p:txBody>
          <a:bodyPr>
            <a:normAutofit/>
          </a:bodyPr>
          <a:lstStyle/>
          <a:p>
            <a:r>
              <a:rPr lang="en-US" dirty="0"/>
              <a:t>Resources to Support States (UIPL 03-23)</a:t>
            </a:r>
            <a:endParaRPr lang="en-US" dirty="0">
              <a:highlight>
                <a:srgbClr val="FFFF00"/>
              </a:highlight>
            </a:endParaRPr>
          </a:p>
        </p:txBody>
      </p:sp>
      <p:graphicFrame>
        <p:nvGraphicFramePr>
          <p:cNvPr id="6" name="Content Placeholder 6" descr="Table describing the types of assistance available to states for implementing their ARPA state grants">
            <a:extLst>
              <a:ext uri="{FF2B5EF4-FFF2-40B4-BE49-F238E27FC236}">
                <a16:creationId xmlns:a16="http://schemas.microsoft.com/office/drawing/2014/main" id="{74F6E72C-26E1-FBE1-F272-2C84337152C4}"/>
              </a:ext>
            </a:extLst>
          </p:cNvPr>
          <p:cNvGraphicFramePr>
            <a:graphicFrameLocks noGrp="1"/>
          </p:cNvGraphicFramePr>
          <p:nvPr>
            <p:ph idx="1"/>
            <p:extLst>
              <p:ext uri="{D42A27DB-BD31-4B8C-83A1-F6EECF244321}">
                <p14:modId xmlns:p14="http://schemas.microsoft.com/office/powerpoint/2010/main" val="3627464877"/>
              </p:ext>
            </p:extLst>
          </p:nvPr>
        </p:nvGraphicFramePr>
        <p:xfrm>
          <a:off x="806450" y="1146175"/>
          <a:ext cx="10578228" cy="3489960"/>
        </p:xfrm>
        <a:graphic>
          <a:graphicData uri="http://schemas.openxmlformats.org/drawingml/2006/table">
            <a:tbl>
              <a:tblPr bandRow="1">
                <a:tableStyleId>{BC89EF96-8CEA-46FF-86C4-4CE0E7609802}</a:tableStyleId>
              </a:tblPr>
              <a:tblGrid>
                <a:gridCol w="2680828">
                  <a:extLst>
                    <a:ext uri="{9D8B030D-6E8A-4147-A177-3AD203B41FA5}">
                      <a16:colId xmlns:a16="http://schemas.microsoft.com/office/drawing/2014/main" val="4025477883"/>
                    </a:ext>
                  </a:extLst>
                </a:gridCol>
                <a:gridCol w="7897400">
                  <a:extLst>
                    <a:ext uri="{9D8B030D-6E8A-4147-A177-3AD203B41FA5}">
                      <a16:colId xmlns:a16="http://schemas.microsoft.com/office/drawing/2014/main" val="1388593075"/>
                    </a:ext>
                  </a:extLst>
                </a:gridCol>
              </a:tblGrid>
              <a:tr h="370840">
                <a:tc>
                  <a:txBody>
                    <a:bodyPr/>
                    <a:lstStyle/>
                    <a:p>
                      <a:r>
                        <a:rPr lang="en-US" sz="1600"/>
                        <a:t>Project Management</a:t>
                      </a:r>
                    </a:p>
                  </a:txBody>
                  <a:tcPr/>
                </a:tc>
                <a:tc>
                  <a:txBody>
                    <a:bodyPr/>
                    <a:lstStyle/>
                    <a:p>
                      <a:r>
                        <a:rPr lang="en-US" sz="1600" b="0" i="0" u="none" strike="noStrike" kern="1200" baseline="0">
                          <a:solidFill>
                            <a:schemeClr val="tx1"/>
                          </a:solidFill>
                          <a:latin typeface="+mn-lt"/>
                          <a:ea typeface="+mn-ea"/>
                          <a:cs typeface="+mn-cs"/>
                        </a:rPr>
                        <a:t>Planning, organizing, and managing the completion of projects; assistance with resource management and coordination </a:t>
                      </a:r>
                    </a:p>
                  </a:txBody>
                  <a:tcPr/>
                </a:tc>
                <a:extLst>
                  <a:ext uri="{0D108BD9-81ED-4DB2-BD59-A6C34878D82A}">
                    <a16:rowId xmlns:a16="http://schemas.microsoft.com/office/drawing/2014/main" val="3339138495"/>
                  </a:ext>
                </a:extLst>
              </a:tr>
              <a:tr h="370840">
                <a:tc>
                  <a:txBody>
                    <a:bodyPr/>
                    <a:lstStyle/>
                    <a:p>
                      <a:r>
                        <a:rPr lang="en-US" sz="1600"/>
                        <a:t>Change Management</a:t>
                      </a:r>
                    </a:p>
                  </a:txBody>
                  <a:tcPr/>
                </a:tc>
                <a:tc>
                  <a:txBody>
                    <a:bodyPr/>
                    <a:lstStyle/>
                    <a:p>
                      <a:r>
                        <a:rPr lang="en-US" sz="1600" b="0" i="0" u="none" strike="noStrike" kern="1200" baseline="0">
                          <a:solidFill>
                            <a:schemeClr val="tx1"/>
                          </a:solidFill>
                          <a:latin typeface="+mn-lt"/>
                          <a:ea typeface="+mn-ea"/>
                          <a:cs typeface="+mn-cs"/>
                        </a:rPr>
                        <a:t>Developing awareness and communication plan for changes, preparing training and support resources to sustain successful changes </a:t>
                      </a:r>
                    </a:p>
                  </a:txBody>
                  <a:tcPr/>
                </a:tc>
                <a:extLst>
                  <a:ext uri="{0D108BD9-81ED-4DB2-BD59-A6C34878D82A}">
                    <a16:rowId xmlns:a16="http://schemas.microsoft.com/office/drawing/2014/main" val="3343568830"/>
                  </a:ext>
                </a:extLst>
              </a:tr>
              <a:tr h="370840">
                <a:tc>
                  <a:txBody>
                    <a:bodyPr/>
                    <a:lstStyle/>
                    <a:p>
                      <a:r>
                        <a:rPr lang="en-US" sz="1600"/>
                        <a:t>State-Specific IT Support</a:t>
                      </a:r>
                    </a:p>
                  </a:txBody>
                  <a:tcPr/>
                </a:tc>
                <a:tc>
                  <a:txBody>
                    <a:bodyPr/>
                    <a:lstStyle/>
                    <a:p>
                      <a:r>
                        <a:rPr lang="en-US" sz="1600" b="0" i="0" u="none" strike="noStrike" kern="1200" baseline="0">
                          <a:solidFill>
                            <a:schemeClr val="tx1"/>
                          </a:solidFill>
                          <a:latin typeface="+mn-lt"/>
                          <a:ea typeface="+mn-ea"/>
                          <a:cs typeface="+mn-cs"/>
                        </a:rPr>
                        <a:t>Programming/development support to facilitate implementations of applications </a:t>
                      </a:r>
                    </a:p>
                  </a:txBody>
                  <a:tcPr/>
                </a:tc>
                <a:extLst>
                  <a:ext uri="{0D108BD9-81ED-4DB2-BD59-A6C34878D82A}">
                    <a16:rowId xmlns:a16="http://schemas.microsoft.com/office/drawing/2014/main" val="1653308915"/>
                  </a:ext>
                </a:extLst>
              </a:tr>
              <a:tr h="370840">
                <a:tc>
                  <a:txBody>
                    <a:bodyPr/>
                    <a:lstStyle/>
                    <a:p>
                      <a:r>
                        <a:rPr lang="en-US" sz="1600"/>
                        <a:t>System Application Enhancements</a:t>
                      </a:r>
                    </a:p>
                  </a:txBody>
                  <a:tcPr/>
                </a:tc>
                <a:tc>
                  <a:txBody>
                    <a:bodyPr/>
                    <a:lstStyle/>
                    <a:p>
                      <a:r>
                        <a:rPr lang="en-US" sz="1600" b="0" i="0" u="none" strike="noStrike" kern="1200" baseline="0">
                          <a:solidFill>
                            <a:schemeClr val="tx1"/>
                          </a:solidFill>
                          <a:latin typeface="+mn-lt"/>
                          <a:ea typeface="+mn-ea"/>
                          <a:cs typeface="+mn-cs"/>
                        </a:rPr>
                        <a:t>Assistance in identifying common use case areas, establishing governance structures and metrics of success, and supporting implementation with vendor solutions </a:t>
                      </a:r>
                    </a:p>
                  </a:txBody>
                  <a:tcPr/>
                </a:tc>
                <a:extLst>
                  <a:ext uri="{0D108BD9-81ED-4DB2-BD59-A6C34878D82A}">
                    <a16:rowId xmlns:a16="http://schemas.microsoft.com/office/drawing/2014/main" val="1105451094"/>
                  </a:ext>
                </a:extLst>
              </a:tr>
              <a:tr h="370840">
                <a:tc>
                  <a:txBody>
                    <a:bodyPr/>
                    <a:lstStyle/>
                    <a:p>
                      <a:r>
                        <a:rPr lang="en-US" sz="1600"/>
                        <a:t>Department-led Initiatives</a:t>
                      </a:r>
                    </a:p>
                  </a:txBody>
                  <a:tcPr/>
                </a:tc>
                <a:tc>
                  <a:txBody>
                    <a:bodyPr/>
                    <a:lstStyle/>
                    <a:p>
                      <a:r>
                        <a:rPr lang="en-US" sz="1600" b="0" i="0" u="none" strike="noStrike" kern="1200" baseline="0">
                          <a:solidFill>
                            <a:schemeClr val="tx1"/>
                          </a:solidFill>
                          <a:latin typeface="+mn-lt"/>
                          <a:ea typeface="+mn-ea"/>
                          <a:cs typeface="+mn-cs"/>
                        </a:rPr>
                        <a:t>Examples: Plain language conversions, claimant insights (evaluation of customer experiences)</a:t>
                      </a:r>
                    </a:p>
                  </a:txBody>
                  <a:tcPr/>
                </a:tc>
                <a:extLst>
                  <a:ext uri="{0D108BD9-81ED-4DB2-BD59-A6C34878D82A}">
                    <a16:rowId xmlns:a16="http://schemas.microsoft.com/office/drawing/2014/main" val="3920796593"/>
                  </a:ext>
                </a:extLst>
              </a:tr>
              <a:tr h="370840">
                <a:tc gridSpan="2">
                  <a:txBody>
                    <a:bodyPr/>
                    <a:lstStyle/>
                    <a:p>
                      <a:r>
                        <a:rPr lang="en-US" sz="1600"/>
                        <a:t>UI Operations Subject Matter Expertise</a:t>
                      </a:r>
                    </a:p>
                  </a:txBody>
                  <a:tcPr/>
                </a:tc>
                <a:tc hMerge="1">
                  <a:txBody>
                    <a:bodyPr/>
                    <a:lstStyle/>
                    <a:p>
                      <a:endParaRPr lang="en-US" sz="1800" b="0" i="0" u="none" strike="noStrike" kern="1200" baseline="0">
                        <a:solidFill>
                          <a:schemeClr val="tx1"/>
                        </a:solidFill>
                        <a:latin typeface="+mn-lt"/>
                        <a:ea typeface="+mn-ea"/>
                        <a:cs typeface="+mn-cs"/>
                      </a:endParaRPr>
                    </a:p>
                  </a:txBody>
                  <a:tcPr/>
                </a:tc>
                <a:extLst>
                  <a:ext uri="{0D108BD9-81ED-4DB2-BD59-A6C34878D82A}">
                    <a16:rowId xmlns:a16="http://schemas.microsoft.com/office/drawing/2014/main" val="1447749583"/>
                  </a:ext>
                </a:extLst>
              </a:tr>
              <a:tr h="370840">
                <a:tc gridSpan="2">
                  <a:txBody>
                    <a:bodyPr/>
                    <a:lstStyle/>
                    <a:p>
                      <a:r>
                        <a:rPr lang="en-US" sz="1800" b="1" i="1" u="none" strike="noStrike" kern="1200" baseline="0">
                          <a:solidFill>
                            <a:schemeClr val="tx1"/>
                          </a:solidFill>
                          <a:latin typeface="+mn-lt"/>
                          <a:ea typeface="+mn-ea"/>
                          <a:cs typeface="+mn-cs"/>
                        </a:rPr>
                        <a:t>If you have additional operational and/or technical needs or have questions navigating available options, reach out to your ETA Regional Office</a:t>
                      </a:r>
                      <a:endParaRPr lang="en-US" sz="1600" b="1" i="1"/>
                    </a:p>
                  </a:txBody>
                  <a:tcPr/>
                </a:tc>
                <a:tc hMerge="1">
                  <a:txBody>
                    <a:bodyPr/>
                    <a:lstStyle/>
                    <a:p>
                      <a:endParaRPr lang="en-US"/>
                    </a:p>
                  </a:txBody>
                  <a:tcPr/>
                </a:tc>
                <a:extLst>
                  <a:ext uri="{0D108BD9-81ED-4DB2-BD59-A6C34878D82A}">
                    <a16:rowId xmlns:a16="http://schemas.microsoft.com/office/drawing/2014/main" val="4107466569"/>
                  </a:ext>
                </a:extLst>
              </a:tr>
            </a:tbl>
          </a:graphicData>
        </a:graphic>
      </p:graphicFrame>
    </p:spTree>
    <p:extLst>
      <p:ext uri="{BB962C8B-B14F-4D97-AF65-F5344CB8AC3E}">
        <p14:creationId xmlns:p14="http://schemas.microsoft.com/office/powerpoint/2010/main" val="2186838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0" y="1405871"/>
            <a:ext cx="7281453" cy="2344094"/>
          </a:xfrm>
        </p:spPr>
        <p:txBody>
          <a:bodyPr>
            <a:normAutofit/>
          </a:bodyPr>
          <a:lstStyle/>
          <a:p>
            <a:r>
              <a:rPr lang="en-US" b="0"/>
              <a:t>Funding for States </a:t>
            </a:r>
            <a:endParaRPr lang="en-US"/>
          </a:p>
        </p:txBody>
      </p:sp>
    </p:spTree>
    <p:extLst>
      <p:ext uri="{BB962C8B-B14F-4D97-AF65-F5344CB8AC3E}">
        <p14:creationId xmlns:p14="http://schemas.microsoft.com/office/powerpoint/2010/main" val="13294152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32</a:t>
            </a:fld>
            <a:endParaRPr lang="en-US"/>
          </a:p>
        </p:txBody>
      </p:sp>
      <p:sp>
        <p:nvSpPr>
          <p:cNvPr id="3" name="Title 2"/>
          <p:cNvSpPr>
            <a:spLocks noGrp="1"/>
          </p:cNvSpPr>
          <p:nvPr>
            <p:ph type="title"/>
          </p:nvPr>
        </p:nvSpPr>
        <p:spPr/>
        <p:txBody>
          <a:bodyPr>
            <a:normAutofit/>
          </a:bodyPr>
          <a:lstStyle/>
          <a:p>
            <a:r>
              <a:rPr lang="en-US"/>
              <a:t>Allowable Use of Funds</a:t>
            </a:r>
          </a:p>
        </p:txBody>
      </p:sp>
      <p:sp>
        <p:nvSpPr>
          <p:cNvPr id="4" name="Content Placeholder 3"/>
          <p:cNvSpPr>
            <a:spLocks noGrp="1"/>
          </p:cNvSpPr>
          <p:nvPr>
            <p:ph idx="1"/>
          </p:nvPr>
        </p:nvSpPr>
        <p:spPr>
          <a:xfrm>
            <a:off x="805866" y="1137446"/>
            <a:ext cx="11081334" cy="5324314"/>
          </a:xfrm>
        </p:spPr>
        <p:txBody>
          <a:bodyPr vert="horz" lIns="91440" tIns="45720" rIns="91440" bIns="45720" rtlCol="0" anchor="t">
            <a:normAutofit lnSpcReduction="10000"/>
          </a:bodyPr>
          <a:lstStyle/>
          <a:p>
            <a:r>
              <a:rPr lang="en-US" dirty="0"/>
              <a:t>Establishing and refining the state’s risk-based approach to determine which claims are subject to evidence-based ID verification.</a:t>
            </a:r>
            <a:endParaRPr lang="en-US" dirty="0">
              <a:cs typeface="Calibri"/>
            </a:endParaRPr>
          </a:p>
          <a:p>
            <a:r>
              <a:rPr lang="en-US" dirty="0"/>
              <a:t>Implementing new or maintaining / enhancing existing ID verification solutions / procedures to verify the identity of individuals filing for UC.</a:t>
            </a:r>
            <a:endParaRPr lang="en-US" dirty="0">
              <a:cs typeface="Calibri"/>
            </a:endParaRPr>
          </a:p>
          <a:p>
            <a:r>
              <a:rPr lang="en-US" dirty="0"/>
              <a:t>Strengthening the effectiveness of how the state uses required / recommended fraud prevention / detection and overpayment recovery activities.</a:t>
            </a:r>
            <a:endParaRPr lang="en-US" dirty="0">
              <a:cs typeface="Calibri"/>
            </a:endParaRPr>
          </a:p>
          <a:p>
            <a:r>
              <a:rPr lang="en-US" dirty="0"/>
              <a:t>Establishing and refining the state’s use of data to monitor and adapt the effectiveness of tools.</a:t>
            </a:r>
            <a:endParaRPr lang="en-US" dirty="0">
              <a:cs typeface="Calibri"/>
            </a:endParaRPr>
          </a:p>
          <a:p>
            <a:r>
              <a:rPr lang="en-US" dirty="0"/>
              <a:t>Establishing and refining protections for victims of UI ID fraud, include external communication protocols when states receive reports of UI ID fraud.</a:t>
            </a:r>
            <a:endParaRPr lang="en-US" dirty="0">
              <a:cs typeface="Calibri"/>
            </a:endParaRPr>
          </a:p>
          <a:p>
            <a:r>
              <a:rPr lang="en-US" dirty="0"/>
              <a:t>For the same activities described in Section 5.b. of UIPL No. 22-21.</a:t>
            </a:r>
            <a:endParaRPr lang="en-US" dirty="0">
              <a:cs typeface="Calibri"/>
            </a:endParaRPr>
          </a:p>
        </p:txBody>
      </p:sp>
    </p:spTree>
    <p:extLst>
      <p:ext uri="{BB962C8B-B14F-4D97-AF65-F5344CB8AC3E}">
        <p14:creationId xmlns:p14="http://schemas.microsoft.com/office/powerpoint/2010/main" val="1666603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33</a:t>
            </a:fld>
            <a:endParaRPr lang="en-US"/>
          </a:p>
        </p:txBody>
      </p:sp>
      <p:sp>
        <p:nvSpPr>
          <p:cNvPr id="3" name="Title 2"/>
          <p:cNvSpPr>
            <a:spLocks noGrp="1"/>
          </p:cNvSpPr>
          <p:nvPr>
            <p:ph type="title"/>
          </p:nvPr>
        </p:nvSpPr>
        <p:spPr/>
        <p:txBody>
          <a:bodyPr>
            <a:normAutofit/>
          </a:bodyPr>
          <a:lstStyle/>
          <a:p>
            <a:r>
              <a:rPr lang="en-US"/>
              <a:t>Allowable Use of Funds</a:t>
            </a:r>
          </a:p>
        </p:txBody>
      </p:sp>
      <p:sp>
        <p:nvSpPr>
          <p:cNvPr id="4" name="Content Placeholder 3"/>
          <p:cNvSpPr>
            <a:spLocks noGrp="1"/>
          </p:cNvSpPr>
          <p:nvPr>
            <p:ph idx="1"/>
          </p:nvPr>
        </p:nvSpPr>
        <p:spPr>
          <a:xfrm>
            <a:off x="805866" y="1137446"/>
            <a:ext cx="11081334" cy="5324314"/>
          </a:xfrm>
        </p:spPr>
        <p:txBody>
          <a:bodyPr>
            <a:normAutofit/>
          </a:bodyPr>
          <a:lstStyle/>
          <a:p>
            <a:r>
              <a:rPr lang="en-US" dirty="0"/>
              <a:t>Activities funded under this UIPL should not be duplicative of other grant activities. </a:t>
            </a:r>
          </a:p>
          <a:p>
            <a:r>
              <a:rPr lang="en-US" dirty="0"/>
              <a:t>States with remaining balances from grants awarded under UIPL No. 22-21 may use the funding for additional activities described in this UIPL.</a:t>
            </a:r>
          </a:p>
          <a:p>
            <a:r>
              <a:rPr lang="en-US" dirty="0"/>
              <a:t>The grant funds must be obligated by states by December 31, 2025, and funds must be liquidated within 90 days thereafter.  </a:t>
            </a:r>
          </a:p>
          <a:p>
            <a:r>
              <a:rPr lang="en-US" dirty="0"/>
              <a:t>Funding for state staff may not be obligated for use at a future date.</a:t>
            </a:r>
          </a:p>
          <a:p>
            <a:pPr marL="0" indent="0">
              <a:buNone/>
            </a:pPr>
            <a:endParaRPr lang="en-US" sz="2000" dirty="0"/>
          </a:p>
        </p:txBody>
      </p:sp>
    </p:spTree>
    <p:extLst>
      <p:ext uri="{BB962C8B-B14F-4D97-AF65-F5344CB8AC3E}">
        <p14:creationId xmlns:p14="http://schemas.microsoft.com/office/powerpoint/2010/main" val="3772816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normAutofit/>
          </a:bodyPr>
          <a:lstStyle/>
          <a:p>
            <a:r>
              <a:rPr lang="en-US" b="0"/>
              <a:t>Required Disclosure to the DOL-OIG</a:t>
            </a:r>
            <a:endParaRPr lang="en-US"/>
          </a:p>
        </p:txBody>
      </p:sp>
    </p:spTree>
    <p:extLst>
      <p:ext uri="{BB962C8B-B14F-4D97-AF65-F5344CB8AC3E}">
        <p14:creationId xmlns:p14="http://schemas.microsoft.com/office/powerpoint/2010/main" val="924578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35</a:t>
            </a:fld>
            <a:endParaRPr lang="en-US"/>
          </a:p>
        </p:txBody>
      </p:sp>
      <p:sp>
        <p:nvSpPr>
          <p:cNvPr id="3" name="Title 2"/>
          <p:cNvSpPr>
            <a:spLocks noGrp="1"/>
          </p:cNvSpPr>
          <p:nvPr>
            <p:ph type="title"/>
          </p:nvPr>
        </p:nvSpPr>
        <p:spPr/>
        <p:txBody>
          <a:bodyPr>
            <a:normAutofit/>
          </a:bodyPr>
          <a:lstStyle/>
          <a:p>
            <a:r>
              <a:rPr lang="en-US"/>
              <a:t>Required Disclosure to the DOL-OIG</a:t>
            </a:r>
          </a:p>
        </p:txBody>
      </p:sp>
      <p:sp>
        <p:nvSpPr>
          <p:cNvPr id="4" name="Content Placeholder 3"/>
          <p:cNvSpPr>
            <a:spLocks noGrp="1"/>
          </p:cNvSpPr>
          <p:nvPr>
            <p:ph idx="1"/>
          </p:nvPr>
        </p:nvSpPr>
        <p:spPr/>
        <p:txBody>
          <a:bodyPr>
            <a:normAutofit/>
          </a:bodyPr>
          <a:lstStyle/>
          <a:p>
            <a:r>
              <a:rPr lang="en-US"/>
              <a:t>States must refer allegations which they reasonably believe constitute UC fraud, waste, abuse, mismanagement, or misconduct to the DOL-OIG (</a:t>
            </a:r>
            <a:r>
              <a:rPr lang="en-US" i="1"/>
              <a:t>see</a:t>
            </a:r>
            <a:r>
              <a:rPr lang="en-US"/>
              <a:t> UIPL No. 04-17, Change 1). </a:t>
            </a:r>
          </a:p>
          <a:p>
            <a:r>
              <a:rPr lang="en-US"/>
              <a:t>States may use funds awarded under this UIPL, the UI administrative grant under Section 302(a), SSA, or another source of funding to pay any expenses incurred for this disclosure. </a:t>
            </a:r>
          </a:p>
        </p:txBody>
      </p:sp>
    </p:spTree>
    <p:extLst>
      <p:ext uri="{BB962C8B-B14F-4D97-AF65-F5344CB8AC3E}">
        <p14:creationId xmlns:p14="http://schemas.microsoft.com/office/powerpoint/2010/main" val="38925009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normAutofit/>
          </a:bodyPr>
          <a:lstStyle/>
          <a:p>
            <a:r>
              <a:rPr lang="en-US" b="0"/>
              <a:t>Application Instructions </a:t>
            </a:r>
            <a:endParaRPr lang="en-US"/>
          </a:p>
        </p:txBody>
      </p:sp>
    </p:spTree>
    <p:extLst>
      <p:ext uri="{BB962C8B-B14F-4D97-AF65-F5344CB8AC3E}">
        <p14:creationId xmlns:p14="http://schemas.microsoft.com/office/powerpoint/2010/main" val="2887129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37</a:t>
            </a:fld>
            <a:endParaRPr lang="en-US"/>
          </a:p>
        </p:txBody>
      </p:sp>
      <p:sp>
        <p:nvSpPr>
          <p:cNvPr id="3" name="Title 2"/>
          <p:cNvSpPr>
            <a:spLocks noGrp="1"/>
          </p:cNvSpPr>
          <p:nvPr>
            <p:ph type="title"/>
          </p:nvPr>
        </p:nvSpPr>
        <p:spPr/>
        <p:txBody>
          <a:bodyPr>
            <a:normAutofit/>
          </a:bodyPr>
          <a:lstStyle/>
          <a:p>
            <a:r>
              <a:rPr lang="en-US"/>
              <a:t>Application Instructions</a:t>
            </a:r>
          </a:p>
        </p:txBody>
      </p:sp>
      <p:sp>
        <p:nvSpPr>
          <p:cNvPr id="4" name="Content Placeholder 3"/>
          <p:cNvSpPr>
            <a:spLocks noGrp="1"/>
          </p:cNvSpPr>
          <p:nvPr>
            <p:ph idx="1"/>
          </p:nvPr>
        </p:nvSpPr>
        <p:spPr/>
        <p:txBody>
          <a:bodyPr vert="horz" lIns="91440" tIns="45720" rIns="91440" bIns="45720" rtlCol="0" anchor="t">
            <a:normAutofit/>
          </a:bodyPr>
          <a:lstStyle/>
          <a:p>
            <a:r>
              <a:rPr lang="en-US" dirty="0"/>
              <a:t>States are required to submit: </a:t>
            </a:r>
          </a:p>
          <a:p>
            <a:pPr lvl="1"/>
            <a:r>
              <a:rPr lang="en-US" dirty="0"/>
              <a:t>The grant application as provided in Attachment II of the UIPL.</a:t>
            </a:r>
            <a:endParaRPr lang="en-US" dirty="0">
              <a:cs typeface="Calibri"/>
            </a:endParaRPr>
          </a:p>
          <a:p>
            <a:pPr lvl="1"/>
            <a:r>
              <a:rPr lang="en-US" dirty="0"/>
              <a:t>The SF-424 and SF-424A as provided in Attachment III of the UIPL.</a:t>
            </a:r>
            <a:endParaRPr lang="en-US" dirty="0">
              <a:cs typeface="Calibri"/>
            </a:endParaRPr>
          </a:p>
          <a:p>
            <a:pPr lvl="1"/>
            <a:r>
              <a:rPr lang="en-US" dirty="0"/>
              <a:t>A Budget Narrative as provided in Attachment IV of the UIPL.  </a:t>
            </a:r>
            <a:endParaRPr lang="en-US" dirty="0">
              <a:cs typeface="Calibri"/>
            </a:endParaRPr>
          </a:p>
          <a:p>
            <a:r>
              <a:rPr lang="en-US" dirty="0"/>
              <a:t>Strongly encourage states to submit these forms as soon as possible, but no later than July 26, 2023, via </a:t>
            </a:r>
            <a:r>
              <a:rPr lang="en-US" dirty="0">
                <a:hlinkClick r:id="rId3"/>
              </a:rPr>
              <a:t>www.grants.gov</a:t>
            </a:r>
            <a:r>
              <a:rPr lang="en-US" dirty="0"/>
              <a:t>.</a:t>
            </a:r>
            <a:endParaRPr lang="en-US" dirty="0">
              <a:cs typeface="Calibri"/>
            </a:endParaRPr>
          </a:p>
          <a:p>
            <a:r>
              <a:rPr lang="en-US" dirty="0"/>
              <a:t>Hosting “Office Hours” to assist states with the grant application process and to answer questions from states.  </a:t>
            </a:r>
          </a:p>
          <a:p>
            <a:pPr marL="457200" lvl="1" indent="0">
              <a:buNone/>
            </a:pPr>
            <a:endParaRPr lang="en-US" dirty="0">
              <a:cs typeface="Calibri"/>
            </a:endParaRPr>
          </a:p>
          <a:p>
            <a:endParaRPr lang="en-US" dirty="0"/>
          </a:p>
        </p:txBody>
      </p:sp>
    </p:spTree>
    <p:extLst>
      <p:ext uri="{BB962C8B-B14F-4D97-AF65-F5344CB8AC3E}">
        <p14:creationId xmlns:p14="http://schemas.microsoft.com/office/powerpoint/2010/main" val="31302025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normAutofit/>
          </a:bodyPr>
          <a:lstStyle/>
          <a:p>
            <a:r>
              <a:rPr lang="en-US" b="0"/>
              <a:t>Reporting Requirements</a:t>
            </a:r>
            <a:endParaRPr lang="en-US"/>
          </a:p>
        </p:txBody>
      </p:sp>
    </p:spTree>
    <p:extLst>
      <p:ext uri="{BB962C8B-B14F-4D97-AF65-F5344CB8AC3E}">
        <p14:creationId xmlns:p14="http://schemas.microsoft.com/office/powerpoint/2010/main" val="1607483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39</a:t>
            </a:fld>
            <a:endParaRPr lang="en-US"/>
          </a:p>
        </p:txBody>
      </p:sp>
      <p:sp>
        <p:nvSpPr>
          <p:cNvPr id="3" name="Title 2"/>
          <p:cNvSpPr>
            <a:spLocks noGrp="1"/>
          </p:cNvSpPr>
          <p:nvPr>
            <p:ph type="title"/>
          </p:nvPr>
        </p:nvSpPr>
        <p:spPr/>
        <p:txBody>
          <a:bodyPr>
            <a:normAutofit/>
          </a:bodyPr>
          <a:lstStyle/>
          <a:p>
            <a:r>
              <a:rPr lang="en-US"/>
              <a:t>Reporting Requirements</a:t>
            </a:r>
          </a:p>
        </p:txBody>
      </p:sp>
      <p:sp>
        <p:nvSpPr>
          <p:cNvPr id="4" name="Content Placeholder 3"/>
          <p:cNvSpPr>
            <a:spLocks noGrp="1"/>
          </p:cNvSpPr>
          <p:nvPr>
            <p:ph idx="1"/>
          </p:nvPr>
        </p:nvSpPr>
        <p:spPr/>
        <p:txBody>
          <a:bodyPr vert="horz" lIns="91440" tIns="45720" rIns="91440" bIns="45720" rtlCol="0" anchor="t">
            <a:normAutofit/>
          </a:bodyPr>
          <a:lstStyle/>
          <a:p>
            <a:r>
              <a:rPr lang="en-US" dirty="0"/>
              <a:t>States must provide a Quarterly Progress Report (ETA 9178-ARPA) and Quarterly Financial Report (ETA 9130).  </a:t>
            </a:r>
            <a:r>
              <a:rPr lang="en-US" i="1" dirty="0"/>
              <a:t>See </a:t>
            </a:r>
            <a:r>
              <a:rPr lang="en-US" dirty="0"/>
              <a:t>Attachment V of the UIPL.  </a:t>
            </a:r>
          </a:p>
          <a:p>
            <a:r>
              <a:rPr lang="en-US" dirty="0"/>
              <a:t>States must complete and submit separate ETA 9178-ARPA reports for each of the two ARPA integrity funding opportunities.  </a:t>
            </a:r>
            <a:endParaRPr lang="en-US" dirty="0">
              <a:ea typeface="+mn-lt"/>
              <a:cs typeface="+mn-lt"/>
            </a:endParaRPr>
          </a:p>
          <a:p>
            <a:r>
              <a:rPr lang="en-US" dirty="0"/>
              <a:t>ETA Regional Offices will review the ETA 9178-ARPA reports submitted by states and may request additional details if sufficient information is not provided.  </a:t>
            </a:r>
            <a:endParaRPr lang="en-US" dirty="0">
              <a:cs typeface="Calibri"/>
            </a:endParaRPr>
          </a:p>
        </p:txBody>
      </p:sp>
    </p:spTree>
    <p:extLst>
      <p:ext uri="{BB962C8B-B14F-4D97-AF65-F5344CB8AC3E}">
        <p14:creationId xmlns:p14="http://schemas.microsoft.com/office/powerpoint/2010/main" val="3080817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normAutofit/>
          </a:bodyPr>
          <a:lstStyle/>
          <a:p>
            <a:r>
              <a:rPr lang="en-US" b="0"/>
              <a:t>Resources</a:t>
            </a:r>
            <a:endParaRPr lang="en-US"/>
          </a:p>
        </p:txBody>
      </p:sp>
    </p:spTree>
    <p:extLst>
      <p:ext uri="{BB962C8B-B14F-4D97-AF65-F5344CB8AC3E}">
        <p14:creationId xmlns:p14="http://schemas.microsoft.com/office/powerpoint/2010/main" val="26212984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41</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a:noFill/>
        </p:spPr>
        <p:txBody>
          <a:bodyPr>
            <a:normAutofit/>
          </a:bodyPr>
          <a:lstStyle/>
          <a:p>
            <a:r>
              <a:rPr lang="en-US" sz="3600"/>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838199" y="1006679"/>
            <a:ext cx="10273937" cy="5170285"/>
          </a:xfrm>
        </p:spPr>
        <p:txBody>
          <a:bodyPr/>
          <a:lstStyle/>
          <a:p>
            <a:r>
              <a:rPr lang="en-US" dirty="0"/>
              <a:t>Attachments to UIPL No. 22-21, Change 2:</a:t>
            </a:r>
          </a:p>
          <a:p>
            <a:pPr lvl="1"/>
            <a:r>
              <a:rPr lang="en-US" sz="2200" b="1" dirty="0"/>
              <a:t>Attachment I</a:t>
            </a:r>
            <a:r>
              <a:rPr lang="en-US" sz="2200" dirty="0"/>
              <a:t>: State Size Classifications and Funding Allocation.</a:t>
            </a:r>
          </a:p>
          <a:p>
            <a:pPr lvl="1"/>
            <a:r>
              <a:rPr lang="en-US" sz="2200" b="1" dirty="0"/>
              <a:t>Attachment II</a:t>
            </a:r>
            <a:r>
              <a:rPr lang="en-US" sz="2200" dirty="0"/>
              <a:t>: Grant Application.</a:t>
            </a:r>
          </a:p>
          <a:p>
            <a:pPr lvl="1"/>
            <a:r>
              <a:rPr lang="en-US" sz="2200" b="1" dirty="0"/>
              <a:t>Attachment III</a:t>
            </a:r>
            <a:r>
              <a:rPr lang="en-US" sz="2200" dirty="0"/>
              <a:t>: Instructions for Completing the SF-424 and SF-424A.</a:t>
            </a:r>
          </a:p>
          <a:p>
            <a:pPr lvl="1"/>
            <a:r>
              <a:rPr lang="en-US" sz="2200" b="1" dirty="0"/>
              <a:t>Attachment IV</a:t>
            </a:r>
            <a:r>
              <a:rPr lang="en-US" sz="2200" dirty="0"/>
              <a:t>: General Instructions for the Completion of a Budget Information Narrative.</a:t>
            </a:r>
          </a:p>
          <a:p>
            <a:pPr lvl="1"/>
            <a:r>
              <a:rPr lang="en-US" sz="2200" b="1" dirty="0"/>
              <a:t>Attachment V</a:t>
            </a:r>
            <a:r>
              <a:rPr lang="en-US" sz="2200" dirty="0"/>
              <a:t>: Form ETA 9178-ARPA Quarterly Narrative Progress Report.</a:t>
            </a:r>
            <a:endParaRPr lang="en-US" sz="3200" dirty="0"/>
          </a:p>
          <a:p>
            <a:pPr lvl="1"/>
            <a:r>
              <a:rPr lang="en-US" sz="2200" b="1" dirty="0"/>
              <a:t>Attachment VI</a:t>
            </a:r>
            <a:r>
              <a:rPr lang="en-US" sz="2200" dirty="0"/>
              <a:t>: ID Proofing Services and Solutions Recommended Contract Provisions.</a:t>
            </a:r>
            <a:endParaRPr lang="en-US" sz="3200" dirty="0"/>
          </a:p>
        </p:txBody>
      </p:sp>
    </p:spTree>
    <p:custDataLst>
      <p:tags r:id="rId1"/>
    </p:custDataLst>
    <p:extLst>
      <p:ext uri="{BB962C8B-B14F-4D97-AF65-F5344CB8AC3E}">
        <p14:creationId xmlns:p14="http://schemas.microsoft.com/office/powerpoint/2010/main" val="1669127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42</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a:noFill/>
        </p:spPr>
        <p:txBody>
          <a:bodyPr/>
          <a:lstStyle/>
          <a:p>
            <a:r>
              <a:rPr lang="en-US"/>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838200" y="1006679"/>
            <a:ext cx="5181600" cy="5170285"/>
          </a:xfrm>
        </p:spPr>
        <p:txBody>
          <a:bodyPr/>
          <a:lstStyle/>
          <a:p>
            <a:endParaRPr lang="en-US" dirty="0"/>
          </a:p>
          <a:p>
            <a:endParaRPr lang="en-US" dirty="0"/>
          </a:p>
          <a:p>
            <a:endParaRPr lang="en-US" dirty="0"/>
          </a:p>
          <a:p>
            <a:r>
              <a:rPr lang="en-US" dirty="0"/>
              <a:t>UI Community of Practice</a:t>
            </a:r>
          </a:p>
          <a:p>
            <a:pPr lvl="1"/>
            <a:r>
              <a:rPr lang="en-US" dirty="0"/>
              <a:t>All things ARPA and Unemployment Compensation </a:t>
            </a:r>
          </a:p>
          <a:p>
            <a:pPr lvl="2"/>
            <a:r>
              <a:rPr lang="en-US" dirty="0"/>
              <a:t>https://ui.workforcegps.org/resources/2021/08/29/20/10/ARPA</a:t>
            </a:r>
            <a:endParaRPr lang="en-US" dirty="0">
              <a:solidFill>
                <a:srgbClr val="FF0000"/>
              </a:solidFill>
            </a:endParaRPr>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a:xfrm>
            <a:off x="6172200" y="1006679"/>
            <a:ext cx="5181600" cy="5170285"/>
          </a:xfrm>
        </p:spPr>
        <p:txBody>
          <a:bodyPr/>
          <a:lstStyle/>
          <a:p>
            <a:endParaRPr lang="en-US" dirty="0"/>
          </a:p>
          <a:p>
            <a:endParaRPr lang="en-US" dirty="0"/>
          </a:p>
          <a:p>
            <a:endParaRPr lang="en-US" dirty="0"/>
          </a:p>
          <a:p>
            <a:r>
              <a:rPr lang="en-US" dirty="0"/>
              <a:t>OUI Website</a:t>
            </a:r>
          </a:p>
          <a:p>
            <a:pPr lvl="1"/>
            <a:r>
              <a:rPr lang="en-US" b="1" i="0" dirty="0">
                <a:solidFill>
                  <a:srgbClr val="2C5261"/>
                </a:solidFill>
                <a:hlinkClick r:id="rId4"/>
              </a:rPr>
              <a:t>https://oui.doleta.gov/unemploy/</a:t>
            </a:r>
            <a:endParaRPr lang="en-US" b="1" i="0" dirty="0">
              <a:solidFill>
                <a:srgbClr val="2C5261"/>
              </a:solidFill>
            </a:endParaRPr>
          </a:p>
        </p:txBody>
      </p:sp>
    </p:spTree>
    <p:custDataLst>
      <p:tags r:id="rId1"/>
    </p:custDataLst>
    <p:extLst>
      <p:ext uri="{BB962C8B-B14F-4D97-AF65-F5344CB8AC3E}">
        <p14:creationId xmlns:p14="http://schemas.microsoft.com/office/powerpoint/2010/main" val="16778578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a:t>Need help?  Email: </a:t>
            </a:r>
            <a:r>
              <a:rPr lang="en-US">
                <a:hlinkClick r:id="rId4"/>
              </a:rPr>
              <a:t>Support@workforceGPS.org</a:t>
            </a:r>
            <a:endParaRPr lang="en-US"/>
          </a:p>
        </p:txBody>
      </p:sp>
    </p:spTree>
    <p:custDataLst>
      <p:tags r:id="rId1"/>
    </p:custDataLst>
    <p:extLst>
      <p:ext uri="{BB962C8B-B14F-4D97-AF65-F5344CB8AC3E}">
        <p14:creationId xmlns:p14="http://schemas.microsoft.com/office/powerpoint/2010/main" val="8449898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44</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p:txBody>
          <a:bodyPr/>
          <a:lstStyle/>
          <a:p>
            <a:r>
              <a:rPr lang="en-US"/>
              <a:t>Please type your question into the chat window.</a:t>
            </a:r>
          </a:p>
          <a:p>
            <a:pPr lvl="1"/>
            <a:r>
              <a:rPr lang="en-US"/>
              <a:t>After the call, please direct any additional questions to the appropriate ETA Regional Office.</a:t>
            </a:r>
          </a:p>
        </p:txBody>
      </p:sp>
    </p:spTree>
    <p:custDataLst>
      <p:tags r:id="rId1"/>
    </p:custDataLst>
    <p:extLst>
      <p:ext uri="{BB962C8B-B14F-4D97-AF65-F5344CB8AC3E}">
        <p14:creationId xmlns:p14="http://schemas.microsoft.com/office/powerpoint/2010/main" val="9836207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56ea17bb-c96d-4826-b465-01eec0dd23dd" xsi:nil="true"/>
    <lcf76f155ced4ddcb4097134ff3c332f xmlns="56ea17bb-c96d-4826-b465-01eec0dd23dd">
      <Terms xmlns="http://schemas.microsoft.com/office/infopath/2007/PartnerControls"/>
    </lcf76f155ced4ddcb4097134ff3c332f>
    <FileHash xmlns="56ea17bb-c96d-4826-b465-01eec0dd23dd" xsi:nil="true"/>
    <DetailLink xmlns="http://schemas.microsoft.com/sharepoint/v3">
      <Url xsi:nil="true"/>
      <Description xsi:nil="true"/>
    </DetailLink>
    <UniqueSourceRef xmlns="56ea17bb-c96d-4826-b465-01eec0dd23dd" xsi:nil="true"/>
    <TaxCatchAll xmlns="05d88611-e516-4d1a-b12e-39107e78b3d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FC82BBDCC32AD74AB640967B88EF271F" ma:contentTypeVersion="23" ma:contentTypeDescription="Create a new document." ma:contentTypeScope="" ma:versionID="a66f0021626c450705f346aeada91c74">
  <xsd:schema xmlns:xsd="http://www.w3.org/2001/XMLSchema" xmlns:xs="http://www.w3.org/2001/XMLSchema" xmlns:p="http://schemas.microsoft.com/office/2006/metadata/properties" xmlns:ns1="http://schemas.microsoft.com/sharepoint/v3" xmlns:ns2="56ea17bb-c96d-4826-b465-01eec0dd23dd" xmlns:ns3="05d88611-e516-4d1a-b12e-39107e78b3d0" targetNamespace="http://schemas.microsoft.com/office/2006/metadata/properties" ma:root="true" ma:fieldsID="3b6e4156b40fc4d06a48d95544ad92c5" ns1:_="" ns2:_="" ns3:_="">
    <xsd:import namespace="http://schemas.microsoft.com/sharepoint/v3"/>
    <xsd:import namespace="56ea17bb-c96d-4826-b465-01eec0dd23dd"/>
    <xsd:import namespace="05d88611-e516-4d1a-b12e-39107e78b3d0"/>
    <xsd:element name="properties">
      <xsd:complexType>
        <xsd:sequence>
          <xsd:element name="documentManagement">
            <xsd:complexType>
              <xsd:all>
                <xsd:element ref="ns2:UniqueSourceRef" minOccurs="0"/>
                <xsd:element ref="ns2:FileHash" minOccurs="0"/>
                <xsd:element ref="ns3:SharedWithUsers" minOccurs="0"/>
                <xsd:element ref="ns3:SharedWithDetails" minOccurs="0"/>
                <xsd:element ref="ns3:SharingHintHash" minOccurs="0"/>
                <xsd:element ref="ns3:LastSharedByTime" minOccurs="0"/>
                <xsd:element ref="ns3:LastSharedByUser" minOccurs="0"/>
                <xsd:element ref="ns1:DetailLink"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etailLink" ma:index="15" nillable="true" ma:displayName="Detail Link" ma:description="Link for page for clicking through for details " ma:internalName="Detail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6ea17bb-c96d-4826-b465-01eec0dd23dd" elementFormDefault="qualified">
    <xsd:import namespace="http://schemas.microsoft.com/office/2006/documentManagement/types"/>
    <xsd:import namespace="http://schemas.microsoft.com/office/infopath/2007/PartnerControls"/>
    <xsd:element name="UniqueSourceRef" ma:index="8" nillable="true" ma:displayName="UniqueSourceRef" ma:internalName="UniqueSourceRef">
      <xsd:simpleType>
        <xsd:restriction base="dms:Note">
          <xsd:maxLength value="255"/>
        </xsd:restriction>
      </xsd:simpleType>
    </xsd:element>
    <xsd:element name="FileHash" ma:index="9" nillable="true" ma:displayName="FileHash" ma:internalName="FileHash">
      <xsd:simpleType>
        <xsd:restriction base="dms:Note">
          <xsd:maxLength value="255"/>
        </xsd:restriction>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AutoTags" ma:index="19" nillable="true" ma:displayName="MediaServiceAutoTags" ma:description="" ma:internalName="MediaServiceAutoTags" ma:readOnly="true">
      <xsd:simpleType>
        <xsd:restriction base="dms:Text"/>
      </xsd:simpleType>
    </xsd:element>
    <xsd:element name="MediaServiceOCR" ma:index="20" nillable="true" ma:displayName="MediaServiceOCR" ma:internalName="MediaServiceOCR" ma:readOnly="true">
      <xsd:simpleType>
        <xsd:restriction base="dms:Note">
          <xsd:maxLength value="255"/>
        </xsd:restriction>
      </xsd:simpleType>
    </xsd:element>
    <xsd:element name="MediaServiceLocation" ma:index="21" nillable="true" ma:displayName="MediaServiceLocation" ma:internalName="MediaServiceLocation"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5d88611-e516-4d1a-b12e-39107e78b3d0"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element name="LastSharedByTime" ma:index="13" nillable="true" ma:displayName="Last Shared By Time" ma:description="" ma:internalName="LastSharedByTime" ma:readOnly="true">
      <xsd:simpleType>
        <xsd:restriction base="dms:DateTime"/>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TaxCatchAll" ma:index="29" nillable="true" ma:displayName="Taxonomy Catch All Column" ma:hidden="true" ma:list="{b0c5c2e3-fb76-4642-9669-5f51cb299f84}" ma:internalName="TaxCatchAll" ma:showField="CatchAllData" ma:web="05d88611-e516-4d1a-b12e-39107e78b3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2.xml><?xml version="1.0" encoding="utf-8"?>
<ds:datastoreItem xmlns:ds="http://schemas.openxmlformats.org/officeDocument/2006/customXml" ds:itemID="{3DC5D7C5-C9D8-47EE-AA85-B63CD30530D4}">
  <ds:schemaRefs>
    <ds:schemaRef ds:uri="http://schemas.microsoft.com/office/2006/metadata/properties"/>
    <ds:schemaRef ds:uri="http://purl.org/dc/dcmitype/"/>
    <ds:schemaRef ds:uri="http://purl.org/dc/terms/"/>
    <ds:schemaRef ds:uri="http://purl.org/dc/elements/1.1/"/>
    <ds:schemaRef ds:uri="http://schemas.microsoft.com/office/2006/documentManagement/types"/>
    <ds:schemaRef ds:uri="http://schemas.microsoft.com/sharepoint/v3"/>
    <ds:schemaRef ds:uri="http://www.w3.org/XML/1998/namespace"/>
    <ds:schemaRef ds:uri="05d88611-e516-4d1a-b12e-39107e78b3d0"/>
    <ds:schemaRef ds:uri="http://schemas.microsoft.com/office/infopath/2007/PartnerControls"/>
    <ds:schemaRef ds:uri="http://schemas.openxmlformats.org/package/2006/metadata/core-properties"/>
    <ds:schemaRef ds:uri="56ea17bb-c96d-4826-b465-01eec0dd23dd"/>
  </ds:schemaRefs>
</ds:datastoreItem>
</file>

<file path=customXml/itemProps3.xml><?xml version="1.0" encoding="utf-8"?>
<ds:datastoreItem xmlns:ds="http://schemas.openxmlformats.org/officeDocument/2006/customXml" ds:itemID="{D2E4362F-6B16-43AD-85C0-7AFDD2E01A25}">
  <ds:schemaRefs>
    <ds:schemaRef ds:uri="http://schemas.microsoft.com/sharepoint/v3/contenttype/forms"/>
  </ds:schemaRefs>
</ds:datastoreItem>
</file>

<file path=customXml/itemProps4.xml><?xml version="1.0" encoding="utf-8"?>
<ds:datastoreItem xmlns:ds="http://schemas.openxmlformats.org/officeDocument/2006/customXml" ds:itemID="{80B26A9D-4483-4679-A62B-E6B04431B4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6ea17bb-c96d-4826-b465-01eec0dd23dd"/>
    <ds:schemaRef ds:uri="05d88611-e516-4d1a-b12e-39107e78b3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TotalTime>
  <Words>2853</Words>
  <Application>Microsoft Office PowerPoint</Application>
  <PresentationFormat>Widescreen</PresentationFormat>
  <Paragraphs>335</Paragraphs>
  <Slides>44</Slides>
  <Notes>44</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44</vt:i4>
      </vt:variant>
    </vt:vector>
  </HeadingPairs>
  <TitlesOfParts>
    <vt:vector size="58" baseType="lpstr">
      <vt:lpstr>Arial</vt:lpstr>
      <vt:lpstr>Calibri</vt:lpstr>
      <vt:lpstr>Calibri   </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Where Are You?</vt:lpstr>
      <vt:lpstr>Additional ARPA Funding and Support for States to Strengthen UI Program Integrity, including ID Verification, Fraud Prevention and Detection, and Overpayment Recovery Efforts</vt:lpstr>
      <vt:lpstr>Today’s Moderator</vt:lpstr>
      <vt:lpstr>Background</vt:lpstr>
      <vt:lpstr>Background</vt:lpstr>
      <vt:lpstr>Overview of UIPL No. 22-21, Change 2</vt:lpstr>
      <vt:lpstr>Presenters</vt:lpstr>
      <vt:lpstr>ID Verification in UC Programs</vt:lpstr>
      <vt:lpstr>ID Verification Terminology</vt:lpstr>
      <vt:lpstr>ID Verification Terminology</vt:lpstr>
      <vt:lpstr>ID Verification</vt:lpstr>
      <vt:lpstr>Department’s Evidence-Based ID Verification Options</vt:lpstr>
      <vt:lpstr>Fraud Prevention and Detection Activities</vt:lpstr>
      <vt:lpstr>Fraud Prevention and Detection Activities</vt:lpstr>
      <vt:lpstr>Required Fraud Prevention and Detection Activities</vt:lpstr>
      <vt:lpstr>Recommended Fraud Prevention and Detection Activities</vt:lpstr>
      <vt:lpstr>Fraud Prevention and Detection Activities</vt:lpstr>
      <vt:lpstr>Overpayment Recovery Activities</vt:lpstr>
      <vt:lpstr>Required Overpayment Recovery Activities</vt:lpstr>
      <vt:lpstr>Recommended Overpayment Recovery Activities</vt:lpstr>
      <vt:lpstr>Evaluating Data to Ensure Effectiveness and Equity in ID Verification and Fraud Prevention and Detection</vt:lpstr>
      <vt:lpstr>Evaluating Data to Ensure Effectiveness and Equity</vt:lpstr>
      <vt:lpstr>Evaluating Data to Ensure Effectiveness and Equity</vt:lpstr>
      <vt:lpstr>Caution Regarding Facial Recognition Technology </vt:lpstr>
      <vt:lpstr>Protecting Victims of UI ID Fraud</vt:lpstr>
      <vt:lpstr>Protecting Victims of UI ID Fraud</vt:lpstr>
      <vt:lpstr>Protecting Victims of UI ID Fraud</vt:lpstr>
      <vt:lpstr>Additional Important Resources, Strategies, Tools, and Services for States</vt:lpstr>
      <vt:lpstr>Resources to Support States</vt:lpstr>
      <vt:lpstr>Resources to Support States (UIPL 03-23)</vt:lpstr>
      <vt:lpstr>Funding for States </vt:lpstr>
      <vt:lpstr>Allowable Use of Funds</vt:lpstr>
      <vt:lpstr>Allowable Use of Funds</vt:lpstr>
      <vt:lpstr>Required Disclosure to the DOL-OIG</vt:lpstr>
      <vt:lpstr>Required Disclosure to the DOL-OIG</vt:lpstr>
      <vt:lpstr>Application Instructions </vt:lpstr>
      <vt:lpstr>Application Instructions</vt:lpstr>
      <vt:lpstr>Reporting Requirements</vt:lpstr>
      <vt:lpstr>Reporting Requirements</vt:lpstr>
      <vt:lpstr>Resources</vt:lpstr>
      <vt:lpstr>Resources</vt:lpstr>
      <vt:lpstr>Resources</vt:lpstr>
      <vt:lpstr>Thank You!</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Alexander Fones</cp:lastModifiedBy>
  <cp:revision>2</cp:revision>
  <cp:lastPrinted>2020-03-24T21:57:22Z</cp:lastPrinted>
  <dcterms:created xsi:type="dcterms:W3CDTF">2019-06-21T16:58:05Z</dcterms:created>
  <dcterms:modified xsi:type="dcterms:W3CDTF">2023-05-10T16:24:26Z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0x010100FC82BBDCC32AD74AB640967B88EF271F</vt:lpwstr>
  </property>
  <property fmtid="{D5CDD505-2E9C-101B-9397-08002B2CF9AE}" pid="5" name="Order">
    <vt:r8>1719700</vt:r8>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