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media/image8.svg" ContentType="image/svg"/>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34.xml" ContentType="application/vnd.openxmlformats-officedocument.presentationml.notesSlide+xml"/>
  <Override PartName="/ppt/tags/tag41.xml" ContentType="application/vnd.openxmlformats-officedocument.presentationml.tags+xml"/>
  <Override PartName="/ppt/notesSlides/notesSlide35.xml" ContentType="application/vnd.openxmlformats-officedocument.presentationml.notesSlide+xml"/>
  <Override PartName="/ppt/tags/tag42.xml" ContentType="application/vnd.openxmlformats-officedocument.presentationml.tags+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49"/>
  </p:notesMasterIdLst>
  <p:sldIdLst>
    <p:sldId id="305" r:id="rId10"/>
    <p:sldId id="277" r:id="rId11"/>
    <p:sldId id="256" r:id="rId12"/>
    <p:sldId id="296" r:id="rId13"/>
    <p:sldId id="266" r:id="rId14"/>
    <p:sldId id="338" r:id="rId15"/>
    <p:sldId id="295" r:id="rId16"/>
    <p:sldId id="510" r:id="rId17"/>
    <p:sldId id="282" r:id="rId18"/>
    <p:sldId id="286" r:id="rId19"/>
    <p:sldId id="289" r:id="rId20"/>
    <p:sldId id="511" r:id="rId21"/>
    <p:sldId id="360" r:id="rId22"/>
    <p:sldId id="347" r:id="rId23"/>
    <p:sldId id="341" r:id="rId24"/>
    <p:sldId id="354" r:id="rId25"/>
    <p:sldId id="285" r:id="rId26"/>
    <p:sldId id="334" r:id="rId27"/>
    <p:sldId id="361" r:id="rId28"/>
    <p:sldId id="290" r:id="rId29"/>
    <p:sldId id="263" r:id="rId30"/>
    <p:sldId id="343" r:id="rId31"/>
    <p:sldId id="344" r:id="rId32"/>
    <p:sldId id="345" r:id="rId33"/>
    <p:sldId id="346" r:id="rId34"/>
    <p:sldId id="348" r:id="rId35"/>
    <p:sldId id="349" r:id="rId36"/>
    <p:sldId id="350" r:id="rId37"/>
    <p:sldId id="351" r:id="rId38"/>
    <p:sldId id="353" r:id="rId39"/>
    <p:sldId id="357" r:id="rId40"/>
    <p:sldId id="358" r:id="rId41"/>
    <p:sldId id="340" r:id="rId42"/>
    <p:sldId id="278" r:id="rId43"/>
    <p:sldId id="359" r:id="rId44"/>
    <p:sldId id="339" r:id="rId45"/>
    <p:sldId id="355" r:id="rId46"/>
    <p:sldId id="274" r:id="rId47"/>
    <p:sldId id="297" r:id="rId48"/>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DA587A-9302-C25E-525C-0D3AC4167F28}" name="Cadwallader, Ayreen - ETA" initials="AC" userId="S::cadwallader.ayreen@dol.gov::2ef22830-f974-4045-882c-ec7b1d8812ca" providerId="AD"/>
  <p188:author id="{409E1B7B-9163-B480-E80E-C2DE515DADAB}" name="Smith, Britania C - ETA" initials="SE" userId="S::smith.britania@dol.gov::43521a71-9b05-450f-b534-9e0d54fcdf07" providerId="AD"/>
  <p188:author id="{2FF97B9A-BB09-566D-122E-BAF62CF45E83}" name="Smith, Britania C - ETA" initials="SBCE" userId="S::Smith.Britania@dol.gov::43521a71-9b05-450f-b534-9e0d54fcdf0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657" autoAdjust="0"/>
  </p:normalViewPr>
  <p:slideViewPr>
    <p:cSldViewPr snapToGrid="0">
      <p:cViewPr varScale="1">
        <p:scale>
          <a:sx n="106" d="100"/>
          <a:sy n="106" d="100"/>
        </p:scale>
        <p:origin x="204" y="6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tags" Target="tags/tag1.xml"/><Relationship Id="rId55"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6/8/2023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360108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34680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918616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2372188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7FEF39-136B-40B0-BFF6-7DAC074EC0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536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1808559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1716946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3929511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1503189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1268866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3866050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292478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3379555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2785103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2331095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934408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187710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799420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1012889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159906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3732471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2347711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2584297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951733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36971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1104220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3907725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21858477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32601352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17359983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360040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3517034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37733258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29151888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1379000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8.svg"/><Relationship Id="rId4" Type="http://schemas.openxmlformats.org/officeDocument/2006/relationships/tags" Target="../tags/tag5.xml"/><Relationship Id="rId9"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6.svg"/><Relationship Id="rId7"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10" Type="http://schemas.openxmlformats.org/officeDocument/2006/relationships/image" Target="../media/image8.svg"/><Relationship Id="rId4" Type="http://schemas.openxmlformats.org/officeDocument/2006/relationships/tags" Target="../tags/tag12.xml"/><Relationship Id="rId9"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custDataLst>
              <p:tags r:id="rId1"/>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2"/>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3"/>
            </p:custDataLst>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custDataLst>
              <p:tags r:id="rId4"/>
            </p:custDataLst>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custDataLst>
              <p:tags r:id="rId5"/>
            </p:custDataLst>
          </p:nvPr>
        </p:nvSpPr>
        <p:spPr>
          <a:xfrm>
            <a:off x="805866" y="5021263"/>
            <a:ext cx="4624388" cy="1155700"/>
          </a:xfrm>
        </p:spPr>
        <p:txBody>
          <a:bodyPr anchor="ctr">
            <a:normAutofit/>
          </a:bodyPr>
          <a:lstStyle>
            <a:lvl1pPr marL="0" indent="0" algn="ctr">
              <a:spcBef>
                <a:spcPct val="0"/>
              </a:spcBef>
              <a:spcAft>
                <a:spcPts val="200"/>
              </a:spcAft>
              <a:buNone/>
              <a:defRPr sz="2000" i="1"/>
            </a:lvl1pPr>
            <a:lvl2pPr marL="0" indent="0" algn="ctr">
              <a:spcBef>
                <a:spcPct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custDataLst>
              <p:tags r:id="rId6"/>
            </p:custDataLst>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7"/>
            </p:custDataLst>
          </p:nvPr>
        </p:nvSpPr>
        <p:spPr/>
        <p:txBody>
          <a:bodyPr/>
          <a:lstStyle/>
          <a:p>
            <a:endParaRPr lang="en-US"/>
          </a:p>
        </p:txBody>
      </p:sp>
    </p:spTree>
    <p:extLst>
      <p:ext uri="{BB962C8B-B14F-4D97-AF65-F5344CB8AC3E}">
        <p14:creationId xmlns:p14="http://schemas.microsoft.com/office/powerpoint/2010/main" val="3932844254"/>
      </p:ext>
    </p:extLst>
  </p:cSld>
  <p:clrMapOvr>
    <a:masterClrMapping/>
  </p:clrMapOvr>
  <p:transition/>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4348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custDataLst>
              <p:tags r:id="rId1"/>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2"/>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3"/>
            </p:custDataLst>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custDataLst>
              <p:tags r:id="rId4"/>
            </p:custDataLst>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custDataLst>
              <p:tags r:id="rId5"/>
            </p:custDataLst>
          </p:nvPr>
        </p:nvSpPr>
        <p:spPr>
          <a:xfrm>
            <a:off x="805866" y="5021263"/>
            <a:ext cx="4624388" cy="1155700"/>
          </a:xfrm>
        </p:spPr>
        <p:txBody>
          <a:bodyPr anchor="ctr">
            <a:normAutofit/>
          </a:bodyPr>
          <a:lstStyle>
            <a:lvl1pPr marL="0" indent="0" algn="ctr">
              <a:spcBef>
                <a:spcPct val="0"/>
              </a:spcBef>
              <a:spcAft>
                <a:spcPts val="200"/>
              </a:spcAft>
              <a:buNone/>
              <a:defRPr sz="2000" i="1"/>
            </a:lvl1pPr>
            <a:lvl2pPr marL="0" indent="0" algn="ctr">
              <a:spcBef>
                <a:spcPct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custDataLst>
              <p:tags r:id="rId6"/>
            </p:custDataLst>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7"/>
            </p:custDataLst>
          </p:nvPr>
        </p:nvSpPr>
        <p:spPr/>
        <p:txBody>
          <a:bodyPr/>
          <a:lstStyle/>
          <a:p>
            <a:endParaRPr lang="en-US"/>
          </a:p>
        </p:txBody>
      </p:sp>
    </p:spTree>
    <p:extLst>
      <p:ext uri="{BB962C8B-B14F-4D97-AF65-F5344CB8AC3E}">
        <p14:creationId xmlns:p14="http://schemas.microsoft.com/office/powerpoint/2010/main" val="3346202071"/>
      </p:ext>
    </p:extLst>
  </p:cSld>
  <p:clrMapOvr>
    <a:masterClrMapping/>
  </p:clrMapOvr>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emf"/><Relationship Id="rId5" Type="http://schemas.openxmlformats.org/officeDocument/2006/relationships/slideLayout" Target="../slideLayouts/slideLayout17.xml"/><Relationship Id="rId10" Type="http://schemas.microsoft.com/office/2007/relationships/hdphoto" Target="../media/hdphoto1.wdp"/><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2.xml"/><Relationship Id="rId7" Type="http://schemas.openxmlformats.org/officeDocument/2006/relationships/image" Target="../media/image2.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image" Target="../media/image1.emf"/><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microsoft.com/office/2007/relationships/hdphoto" Target="../media/hdphoto1.wdp"/><Relationship Id="rId5" Type="http://schemas.openxmlformats.org/officeDocument/2006/relationships/slideLayout" Target="../slideLayouts/slideLayout33.xml"/><Relationship Id="rId10"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5">
            <a:alphaModFix amt="70000"/>
            <a:extLst>
              <a:ext uri="{BEBA8EAE-BF5A-486C-A8C5-ECC9F3942E4B}">
                <a14:imgProps xmlns:a14="http://schemas.microsoft.com/office/drawing/2010/main">
                  <a14:imgLayer r:embed="rId1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5" r:id="rId11"/>
    <p:sldLayoutId id="2147483716" r:id="rId12"/>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1"/>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17"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370983870/2afa9e8306" TargetMode="External"/><Relationship Id="rId7" Type="http://schemas.openxmlformats.org/officeDocument/2006/relationships/image" Target="../media/image38.svg"/><Relationship Id="rId2" Type="http://schemas.openxmlformats.org/officeDocument/2006/relationships/slideLayout" Target="../slideLayouts/slideLayout9.xml"/><Relationship Id="rId1" Type="http://schemas.openxmlformats.org/officeDocument/2006/relationships/tags" Target="../tags/tag16.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0.xml"/><Relationship Id="rId1" Type="http://schemas.openxmlformats.org/officeDocument/2006/relationships/tags" Target="../tags/tag18.xml"/><Relationship Id="rId4" Type="http://schemas.openxmlformats.org/officeDocument/2006/relationships/image" Target="../media/image3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2.xml"/><Relationship Id="rId1" Type="http://schemas.openxmlformats.org/officeDocument/2006/relationships/tags" Target="../tags/tag19.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2.xml"/><Relationship Id="rId7" Type="http://schemas.openxmlformats.org/officeDocument/2006/relationships/slideLayout" Target="../slideLayouts/slideLayout11.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6.sv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hyperlink" Target="https://www.appropriations.senate.gov/imo/media/doc/Division%20H%20-%20LHHS%20Statement%20FY23.pdf"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ideo" Target="https://player.vimeo.com/video/822121723?h=b870836873&amp;app_id=122963" TargetMode="External"/><Relationship Id="rId5" Type="http://schemas.openxmlformats.org/officeDocument/2006/relationships/hyperlink" Target="https://grantsapplicationandmanagement.workforcegps.org/resources/2023/01/30/16/21/Community-Projects-FY23" TargetMode="External"/><Relationship Id="rId4" Type="http://schemas.openxmlformats.org/officeDocument/2006/relationships/image" Target="../media/image51.jpeg"/></Relationships>
</file>

<file path=ppt/slides/_rels/slide12.xml.rels><?xml version="1.0" encoding="UTF-8" standalone="yes"?>
<Relationships xmlns="http://schemas.openxmlformats.org/package/2006/relationships"><Relationship Id="rId8" Type="http://schemas.openxmlformats.org/officeDocument/2006/relationships/hyperlink" Target="https://vimeo.com/798978842/3fd134d8e4" TargetMode="External"/><Relationship Id="rId3" Type="http://schemas.openxmlformats.org/officeDocument/2006/relationships/hyperlink" Target="https://vimeo.com/713760163" TargetMode="External"/><Relationship Id="rId7" Type="http://schemas.openxmlformats.org/officeDocument/2006/relationships/hyperlink" Target="https://www.workforcegps.org/events/2019/08/20/14/38/~/~/link.aspx?_id=FFA11DC58FA1452F8490630E818F40AF&amp;_z=z"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workforcegps.org/events/2020/12/22/12/52/A-SMART-Approach-to-2020-Revisions-to-Grants-Management" TargetMode="External"/><Relationship Id="rId5" Type="http://schemas.openxmlformats.org/officeDocument/2006/relationships/hyperlink" Target="https://vimeo.com/798967330/35393d3ba7" TargetMode="External"/><Relationship Id="rId4" Type="http://schemas.openxmlformats.org/officeDocument/2006/relationships/hyperlink" Target="https://vimeo.com/713802169"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29.xml"/><Relationship Id="rId7" Type="http://schemas.openxmlformats.org/officeDocument/2006/relationships/slideLayout" Target="../slideLayouts/slideLayout1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mailto:CPGrants.ProgramOffice@dol.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2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emf"/><Relationship Id="rId2" Type="http://schemas.openxmlformats.org/officeDocument/2006/relationships/notesSlide" Target="../notesSlides/notesSlide29.xml"/><Relationship Id="rId1" Type="http://schemas.openxmlformats.org/officeDocument/2006/relationships/slideLayout" Target="../slideLayouts/slideLayout29.xml"/><Relationship Id="rId6" Type="http://schemas.openxmlformats.org/officeDocument/2006/relationships/image" Target="../media/image60.sv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jpeg"/><Relationship Id="rId9" Type="http://schemas.openxmlformats.org/officeDocument/2006/relationships/image" Target="../media/image63.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tags" Target="../tags/tag33.xml"/><Relationship Id="rId4" Type="http://schemas.openxmlformats.org/officeDocument/2006/relationships/hyperlink" Target="mailto:Community.Projects.ETA@dol.gov" TargetMode="Externa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ags" Target="../tags/tag34.xml"/><Relationship Id="rId4" Type="http://schemas.openxmlformats.org/officeDocument/2006/relationships/hyperlink" Target="mailto:CPGrants.ProgramOffice@dol.gov" TargetMode="External"/></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37.xml"/><Relationship Id="rId7" Type="http://schemas.openxmlformats.org/officeDocument/2006/relationships/slideLayout" Target="../slideLayouts/slideLayout19.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hyperlink" Target="https://grantsapplicationandmanagement.workforcegps.org/resources/2023/01/30/16/21/Community-Projects-FY23" TargetMode="External"/><Relationship Id="rId2" Type="http://schemas.openxmlformats.org/officeDocument/2006/relationships/slideLayout" Target="../slideLayouts/slideLayout17.xml"/><Relationship Id="rId1" Type="http://schemas.openxmlformats.org/officeDocument/2006/relationships/tags" Target="../tags/tag41.xml"/><Relationship Id="rId6" Type="http://schemas.openxmlformats.org/officeDocument/2006/relationships/hyperlink" Target="https://www.grants.gov/web/grants" TargetMode="External"/><Relationship Id="rId5" Type="http://schemas.openxmlformats.org/officeDocument/2006/relationships/hyperlink" Target="https://www.dol.gov/agencies/eta/advisories/tegl-19-22" TargetMode="External"/><Relationship Id="rId4" Type="http://schemas.openxmlformats.org/officeDocument/2006/relationships/hyperlink" Target="https://www.appropriations.senate.gov/imo/media/doc/Division%20H%20-%20LHHS%20Statement%20FY23.pdf"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8.xml"/><Relationship Id="rId1" Type="http://schemas.openxmlformats.org/officeDocument/2006/relationships/tags" Target="../tags/tag42.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00AFC2C-43E3-4FF4-AB8A-D928780F7D5C}"/>
              </a:ext>
            </a:extLst>
          </p:cNvPr>
          <p:cNvSpPr>
            <a:spLocks noGrp="1"/>
          </p:cNvSpPr>
          <p:nvPr>
            <p:ph idx="1"/>
          </p:nvPr>
        </p:nvSpPr>
        <p:spPr>
          <a:xfrm>
            <a:off x="6770670" y="845177"/>
            <a:ext cx="5188441" cy="5631596"/>
          </a:xfrm>
        </p:spPr>
        <p:txBody>
          <a:bodyPr>
            <a:noAutofit/>
          </a:bodyPr>
          <a:lstStyle/>
          <a:p>
            <a:pPr lvl="0">
              <a:spcBef>
                <a:spcPts val="800"/>
              </a:spcBef>
            </a:pPr>
            <a:r>
              <a:rPr lang="en-US" sz="1400" b="1"/>
              <a:t>Only use tables </a:t>
            </a:r>
            <a:r>
              <a:rPr lang="en-US" sz="1400"/>
              <a:t>when standard content delivery is insufficient, and never merge table cells.</a:t>
            </a:r>
          </a:p>
          <a:p>
            <a:pPr lvl="0">
              <a:spcBef>
                <a:spcPts val="800"/>
              </a:spcBef>
            </a:pPr>
            <a:r>
              <a:rPr lang="en-US" sz="1400" b="1"/>
              <a:t>Do not use screenshots or images of text items</a:t>
            </a:r>
            <a:r>
              <a:rPr lang="en-US" sz="1400"/>
              <a:t>.  All text must be editable and not blur when the screen is zoomed in.</a:t>
            </a:r>
          </a:p>
          <a:p>
            <a:pPr lvl="0">
              <a:spcBef>
                <a:spcPts val="800"/>
              </a:spcBef>
            </a:pPr>
            <a:r>
              <a:rPr lang="en-US" sz="1400" b="1"/>
              <a:t>Avoid</a:t>
            </a:r>
            <a:r>
              <a:rPr lang="en-US" sz="1400"/>
              <a:t> using “</a:t>
            </a:r>
            <a:r>
              <a:rPr lang="en-US" sz="1400" b="1"/>
              <a:t>Smart Art</a:t>
            </a:r>
            <a:r>
              <a:rPr lang="en-US" sz="1400"/>
              <a:t>” or the “</a:t>
            </a:r>
            <a:r>
              <a:rPr lang="en-US" sz="1400" b="1"/>
              <a:t>Design Ideas</a:t>
            </a:r>
            <a:r>
              <a:rPr lang="en-US" sz="1400"/>
              <a:t>” tool.</a:t>
            </a:r>
          </a:p>
          <a:p>
            <a:pPr lvl="0">
              <a:spcBef>
                <a:spcPts val="800"/>
              </a:spcBef>
            </a:pPr>
            <a:r>
              <a:rPr lang="en-US" sz="1400"/>
              <a:t>Do not repurpose slide title boxes for any other use.</a:t>
            </a:r>
          </a:p>
          <a:p>
            <a:pPr lvl="0">
              <a:spcBef>
                <a:spcPts val="800"/>
              </a:spcBef>
              <a:spcAft>
                <a:spcPts val="400"/>
              </a:spcAft>
            </a:pPr>
            <a:r>
              <a:rPr lang="en-US" sz="1400" b="1"/>
              <a:t>Do not use multiple spaces</a:t>
            </a:r>
            <a:r>
              <a:rPr lang="en-US" sz="1400"/>
              <a:t>, </a:t>
            </a:r>
            <a:r>
              <a:rPr lang="en-US" sz="1400" b="1"/>
              <a:t>empty paragraphs</a:t>
            </a:r>
            <a:r>
              <a:rPr lang="en-US" sz="1400"/>
              <a:t>, or </a:t>
            </a:r>
            <a:r>
              <a:rPr lang="en-US" sz="1400" b="1"/>
              <a:t>strings of tabs </a:t>
            </a:r>
            <a:r>
              <a:rPr lang="en-US" sz="1400"/>
              <a:t>to visually adjust your content, as every such repeated character must then be manually stripped from all slides before posting.  Instead:</a:t>
            </a:r>
          </a:p>
          <a:p>
            <a:pPr lvl="1">
              <a:spcBef>
                <a:spcPts val="400"/>
              </a:spcBef>
            </a:pPr>
            <a:r>
              <a:rPr lang="en-US" sz="1300"/>
              <a:t>Use soft returns to bump content to the next line in lieu of spaces (Shift + Enter)</a:t>
            </a:r>
          </a:p>
          <a:p>
            <a:pPr lvl="1">
              <a:spcBef>
                <a:spcPts val="400"/>
              </a:spcBef>
            </a:pPr>
            <a:r>
              <a:rPr lang="en-US" sz="1300"/>
              <a:t>Manage paragraph spacing and tabs in the “Paragraph” panel.</a:t>
            </a:r>
          </a:p>
          <a:p>
            <a:pPr lvl="0">
              <a:spcBef>
                <a:spcPts val="800"/>
              </a:spcBef>
              <a:spcAft>
                <a:spcPts val="400"/>
              </a:spcAft>
            </a:pPr>
            <a:r>
              <a:rPr lang="en-US" sz="1400" b="1"/>
              <a:t>Every image</a:t>
            </a:r>
            <a:r>
              <a:rPr lang="en-US" sz="1400"/>
              <a:t> or visual element used must either have alternative “alt” text applied </a:t>
            </a:r>
            <a:r>
              <a:rPr lang="en-US" sz="1400" i="1"/>
              <a:t>or</a:t>
            </a:r>
            <a:r>
              <a:rPr lang="en-US" sz="1400"/>
              <a:t> be marked as “decorative”. </a:t>
            </a:r>
          </a:p>
          <a:p>
            <a:pPr lvl="1">
              <a:spcBef>
                <a:spcPts val="400"/>
              </a:spcBef>
            </a:pPr>
            <a:r>
              <a:rPr lang="en-US" sz="1300"/>
              <a:t>Alt text translates visual information into verbal information, which is read aloud in screen readers, while items marked “decorative” are skipped.  </a:t>
            </a:r>
          </a:p>
          <a:p>
            <a:pPr lvl="1">
              <a:spcBef>
                <a:spcPts val="400"/>
              </a:spcBef>
            </a:pPr>
            <a:r>
              <a:rPr lang="en-US" sz="1300"/>
              <a:t>This step is required to deliver the full message provided by any graphics.</a:t>
            </a:r>
          </a:p>
          <a:p>
            <a:pPr lvl="1">
              <a:spcBef>
                <a:spcPts val="400"/>
              </a:spcBef>
            </a:pPr>
            <a:r>
              <a:rPr lang="en-US" sz="1300"/>
              <a:t>The person who laid out the content should also provide </a:t>
            </a:r>
            <a:br>
              <a:rPr lang="en-US" sz="1300"/>
            </a:br>
            <a:r>
              <a:rPr lang="en-US" sz="1300"/>
              <a:t>that alternate information to ensure their </a:t>
            </a:r>
            <a:br>
              <a:rPr lang="en-US" sz="1300"/>
            </a:br>
            <a:r>
              <a:rPr lang="en-US" sz="1300"/>
              <a:t>message stays intact.</a:t>
            </a:r>
          </a:p>
        </p:txBody>
      </p:sp>
      <p:sp>
        <p:nvSpPr>
          <p:cNvPr id="10" name="Title 9">
            <a:extLst>
              <a:ext uri="{FF2B5EF4-FFF2-40B4-BE49-F238E27FC236}">
                <a16:creationId xmlns:a16="http://schemas.microsoft.com/office/drawing/2014/main" id="{1DC183B2-9D0B-4E1A-A13C-D984C77F0A35}"/>
              </a:ext>
            </a:extLst>
          </p:cNvPr>
          <p:cNvSpPr>
            <a:spLocks noGrp="1"/>
          </p:cNvSpPr>
          <p:nvPr>
            <p:ph type="title"/>
          </p:nvPr>
        </p:nvSpPr>
        <p:spPr>
          <a:xfrm>
            <a:off x="757597" y="0"/>
            <a:ext cx="5704850" cy="1230593"/>
          </a:xfrm>
        </p:spPr>
        <p:txBody>
          <a:bodyPr>
            <a:noAutofit/>
          </a:bodyPr>
          <a:lstStyle/>
          <a:p>
            <a:r>
              <a:rPr lang="en-US" sz="4000"/>
              <a:t>Read Before You Proceed:</a:t>
            </a:r>
            <a:br>
              <a:rPr lang="en-US" sz="4000"/>
            </a:br>
            <a:r>
              <a:rPr lang="en-US" sz="2600" b="0">
                <a:solidFill>
                  <a:schemeClr val="accent5"/>
                </a:solidFill>
              </a:rPr>
              <a:t>Instructions for Use &amp; Legal Compliance</a:t>
            </a:r>
          </a:p>
        </p:txBody>
      </p:sp>
      <p:sp>
        <p:nvSpPr>
          <p:cNvPr id="4" name="Slide Number Placeholder 3">
            <a:extLst>
              <a:ext uri="{FF2B5EF4-FFF2-40B4-BE49-F238E27FC236}">
                <a16:creationId xmlns:a16="http://schemas.microsoft.com/office/drawing/2014/main" id="{7E016177-F1BF-423A-8D44-AC8FAF48CAFC}"/>
              </a:ext>
            </a:extLst>
          </p:cNvPr>
          <p:cNvSpPr>
            <a:spLocks noGrp="1"/>
          </p:cNvSpPr>
          <p:nvPr>
            <p:ph type="sldNum" sz="quarter" idx="12"/>
          </p:nvPr>
        </p:nvSpPr>
        <p:spPr/>
        <p:txBody>
          <a:bodyPr/>
          <a:lstStyle/>
          <a:p>
            <a:fld id="{158B7785-F6D6-45F8-833E-07BD84680091}" type="slidenum">
              <a:rPr lang="en-US" smtClean="0"/>
              <a:t>1</a:t>
            </a:fld>
            <a:endParaRPr lang="en-US"/>
          </a:p>
        </p:txBody>
      </p:sp>
      <p:grpSp>
        <p:nvGrpSpPr>
          <p:cNvPr id="21" name="Group 20">
            <a:extLst>
              <a:ext uri="{FF2B5EF4-FFF2-40B4-BE49-F238E27FC236}">
                <a16:creationId xmlns:a16="http://schemas.microsoft.com/office/drawing/2014/main" id="{91798838-FC65-4DB5-A0E8-339CA459BF23}"/>
              </a:ext>
            </a:extLst>
          </p:cNvPr>
          <p:cNvGrpSpPr/>
          <p:nvPr/>
        </p:nvGrpSpPr>
        <p:grpSpPr>
          <a:xfrm>
            <a:off x="1169979" y="1563108"/>
            <a:ext cx="4474207" cy="4297942"/>
            <a:chOff x="839788" y="1563108"/>
            <a:chExt cx="4474207" cy="4297942"/>
          </a:xfrm>
        </p:grpSpPr>
        <p:sp>
          <p:nvSpPr>
            <p:cNvPr id="13" name="Text Placeholder 11">
              <a:extLst>
                <a:ext uri="{FF2B5EF4-FFF2-40B4-BE49-F238E27FC236}">
                  <a16:creationId xmlns:a16="http://schemas.microsoft.com/office/drawing/2014/main" id="{5B249FCD-B91F-4598-99BA-5E12CD7DD00A}"/>
                </a:ext>
              </a:extLst>
            </p:cNvPr>
            <p:cNvSpPr txBox="1">
              <a:spLocks/>
            </p:cNvSpPr>
            <p:nvPr/>
          </p:nvSpPr>
          <p:spPr>
            <a:xfrm>
              <a:off x="839788" y="2493235"/>
              <a:ext cx="4474207" cy="2801657"/>
            </a:xfrm>
            <a:prstGeom prst="rect">
              <a:avLst/>
            </a:prstGeom>
            <a:solidFill>
              <a:srgbClr val="F3F4F4"/>
            </a:solidFill>
            <a:ln>
              <a:solidFill>
                <a:schemeClr val="accent4"/>
              </a:solidFill>
            </a:ln>
          </p:spPr>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spcBef>
                  <a:spcPts val="7800"/>
                </a:spcBef>
                <a:spcAft>
                  <a:spcPts val="7800"/>
                </a:spcAft>
              </a:pPr>
              <a:r>
                <a:rPr lang="en-US" sz="2200"/>
                <a:t>Please watch this webcast</a:t>
              </a:r>
              <a:br>
                <a:rPr lang="en-US" sz="2200"/>
              </a:br>
              <a:r>
                <a:rPr lang="en-US" sz="2200"/>
                <a:t>before using this template.</a:t>
              </a:r>
            </a:p>
            <a:p>
              <a:r>
                <a:rPr lang="en-US" sz="1800">
                  <a:hlinkClick r:id="rId3"/>
                </a:rPr>
                <a:t>https://vimeo.com/370983870/2afa9e8306</a:t>
              </a:r>
              <a:endParaRPr lang="en-US" sz="1800"/>
            </a:p>
            <a:p>
              <a:pPr>
                <a:spcBef>
                  <a:spcPts val="600"/>
                </a:spcBef>
              </a:pPr>
              <a:r>
                <a:rPr lang="en-US" sz="1600">
                  <a:solidFill>
                    <a:schemeClr val="tx1"/>
                  </a:solidFill>
                </a:rPr>
                <a:t>(Ctrl + Click to open link)</a:t>
              </a:r>
            </a:p>
          </p:txBody>
        </p:sp>
        <p:pic>
          <p:nvPicPr>
            <p:cNvPr id="18" name="Graphic 17" descr="Clapper board">
              <a:extLst>
                <a:ext uri="{FF2B5EF4-FFF2-40B4-BE49-F238E27FC236}">
                  <a16:creationId xmlns:a16="http://schemas.microsoft.com/office/drawing/2014/main" id="{8D1C183F-30AE-4C17-8216-AF8E5DF506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9691" y="3409732"/>
              <a:ext cx="914400" cy="914400"/>
            </a:xfrm>
            <a:prstGeom prst="rect">
              <a:avLst/>
            </a:prstGeom>
          </p:spPr>
        </p:pic>
        <p:sp>
          <p:nvSpPr>
            <p:cNvPr id="19" name="Text Placeholder 11">
              <a:extLst>
                <a:ext uri="{FF2B5EF4-FFF2-40B4-BE49-F238E27FC236}">
                  <a16:creationId xmlns:a16="http://schemas.microsoft.com/office/drawing/2014/main" id="{5315959E-841F-44D2-A062-7E147543ED69}"/>
                </a:ext>
              </a:extLst>
            </p:cNvPr>
            <p:cNvSpPr txBox="1">
              <a:spLocks/>
            </p:cNvSpPr>
            <p:nvPr/>
          </p:nvSpPr>
          <p:spPr>
            <a:xfrm>
              <a:off x="839788" y="5294891"/>
              <a:ext cx="4474207" cy="566159"/>
            </a:xfrm>
            <a:prstGeom prst="rect">
              <a:avLst/>
            </a:prstGeom>
            <a:ln/>
          </p:spPr>
          <p:style>
            <a:lnRef idx="0">
              <a:schemeClr val="accent1"/>
            </a:lnRef>
            <a:fillRef idx="3">
              <a:schemeClr val="accent1"/>
            </a:fillRef>
            <a:effectRef idx="3">
              <a:schemeClr val="accent1"/>
            </a:effectRef>
            <a:fontRef idx="minor">
              <a:schemeClr val="lt1"/>
            </a:fontRef>
          </p:style>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spcBef>
                  <a:spcPts val="7800"/>
                </a:spcBef>
                <a:spcAft>
                  <a:spcPts val="7800"/>
                </a:spcAft>
              </a:pPr>
              <a:r>
                <a:rPr lang="en-US" sz="1800">
                  <a:solidFill>
                    <a:schemeClr val="bg1"/>
                  </a:solidFill>
                </a:rPr>
                <a:t>Duration: 6 minutes</a:t>
              </a:r>
            </a:p>
          </p:txBody>
        </p:sp>
        <p:sp>
          <p:nvSpPr>
            <p:cNvPr id="20" name="Text Placeholder 11">
              <a:extLst>
                <a:ext uri="{FF2B5EF4-FFF2-40B4-BE49-F238E27FC236}">
                  <a16:creationId xmlns:a16="http://schemas.microsoft.com/office/drawing/2014/main" id="{2C34D0C3-D766-442B-B815-010FF64600E2}"/>
                </a:ext>
              </a:extLst>
            </p:cNvPr>
            <p:cNvSpPr txBox="1">
              <a:spLocks/>
            </p:cNvSpPr>
            <p:nvPr/>
          </p:nvSpPr>
          <p:spPr>
            <a:xfrm>
              <a:off x="839788" y="1563108"/>
              <a:ext cx="4474207" cy="930126"/>
            </a:xfrm>
            <a:prstGeom prst="rect">
              <a:avLst/>
            </a:prstGeom>
            <a:ln/>
          </p:spPr>
          <p:style>
            <a:lnRef idx="0">
              <a:schemeClr val="accent2"/>
            </a:lnRef>
            <a:fillRef idx="3">
              <a:schemeClr val="accent2"/>
            </a:fillRef>
            <a:effectRef idx="3">
              <a:schemeClr val="accent2"/>
            </a:effectRef>
            <a:fontRef idx="minor">
              <a:schemeClr val="lt1"/>
            </a:fontRef>
          </p:style>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90000"/>
                </a:lnSpc>
                <a:spcBef>
                  <a:spcPts val="7800"/>
                </a:spcBef>
                <a:spcAft>
                  <a:spcPts val="7800"/>
                </a:spcAft>
              </a:pPr>
              <a:r>
                <a:rPr lang="en-US" sz="2400" b="1" i="0">
                  <a:solidFill>
                    <a:schemeClr val="bg1"/>
                  </a:solidFill>
                </a:rPr>
                <a:t>Learn about the new innovative features!</a:t>
              </a:r>
            </a:p>
          </p:txBody>
        </p:sp>
      </p:grpSp>
      <p:pic>
        <p:nvPicPr>
          <p:cNvPr id="22" name="Graphic 21">
            <a:extLst>
              <a:ext uri="{FF2B5EF4-FFF2-40B4-BE49-F238E27FC236}">
                <a16:creationId xmlns:a16="http://schemas.microsoft.com/office/drawing/2014/main" id="{EE201BAF-B041-4B62-B6A0-2CB76D64499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276" y="229454"/>
            <a:ext cx="365760" cy="365760"/>
          </a:xfrm>
          <a:prstGeom prst="rect">
            <a:avLst/>
          </a:prstGeom>
        </p:spPr>
      </p:pic>
      <p:cxnSp>
        <p:nvCxnSpPr>
          <p:cNvPr id="25" name="Straight Connector 24">
            <a:extLst>
              <a:ext uri="{FF2B5EF4-FFF2-40B4-BE49-F238E27FC236}">
                <a16:creationId xmlns:a16="http://schemas.microsoft.com/office/drawing/2014/main" id="{270BB380-AE0E-406F-9822-278C0B707AD6}"/>
              </a:ext>
            </a:extLst>
          </p:cNvPr>
          <p:cNvCxnSpPr>
            <a:cxnSpLocks/>
          </p:cNvCxnSpPr>
          <p:nvPr/>
        </p:nvCxnSpPr>
        <p:spPr>
          <a:xfrm>
            <a:off x="6544639" y="0"/>
            <a:ext cx="0" cy="685800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 Placeholder 11">
            <a:extLst>
              <a:ext uri="{FF2B5EF4-FFF2-40B4-BE49-F238E27FC236}">
                <a16:creationId xmlns:a16="http://schemas.microsoft.com/office/drawing/2014/main" id="{F63A8164-E940-4C50-9A7D-C661095C658C}"/>
              </a:ext>
            </a:extLst>
          </p:cNvPr>
          <p:cNvSpPr txBox="1">
            <a:spLocks/>
          </p:cNvSpPr>
          <p:nvPr/>
        </p:nvSpPr>
        <p:spPr>
          <a:xfrm>
            <a:off x="6770671" y="163285"/>
            <a:ext cx="5266927" cy="566159"/>
          </a:xfrm>
          <a:prstGeom prst="rect">
            <a:avLst/>
          </a:prstGeom>
          <a:ln/>
        </p:spPr>
        <p:style>
          <a:lnRef idx="0">
            <a:schemeClr val="accent1"/>
          </a:lnRef>
          <a:fillRef idx="3">
            <a:schemeClr val="accent1"/>
          </a:fillRef>
          <a:effectRef idx="3">
            <a:schemeClr val="accent1"/>
          </a:effectRef>
          <a:fontRef idx="minor">
            <a:schemeClr val="lt1"/>
          </a:fontRef>
        </p:style>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l">
              <a:spcBef>
                <a:spcPts val="7800"/>
              </a:spcBef>
              <a:spcAft>
                <a:spcPts val="7800"/>
              </a:spcAft>
            </a:pPr>
            <a:r>
              <a:rPr lang="en-US" sz="1850" b="1" i="0">
                <a:solidFill>
                  <a:schemeClr val="bg1"/>
                </a:solidFill>
              </a:rPr>
              <a:t>Legal Accessibility Requirements: </a:t>
            </a:r>
            <a:r>
              <a:rPr lang="en-US" sz="1850" i="0">
                <a:solidFill>
                  <a:schemeClr val="bg1"/>
                </a:solidFill>
              </a:rPr>
              <a:t>508 Compliance</a:t>
            </a:r>
          </a:p>
        </p:txBody>
      </p:sp>
    </p:spTree>
    <p:custDataLst>
      <p:tags r:id="rId1"/>
    </p:custDataLst>
    <p:extLst>
      <p:ext uri="{BB962C8B-B14F-4D97-AF65-F5344CB8AC3E}">
        <p14:creationId xmlns:p14="http://schemas.microsoft.com/office/powerpoint/2010/main" val="2038743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1B7818-C123-4CF9-B8D5-062A839522B2}"/>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3" name="Title 2">
            <a:extLst>
              <a:ext uri="{FF2B5EF4-FFF2-40B4-BE49-F238E27FC236}">
                <a16:creationId xmlns:a16="http://schemas.microsoft.com/office/drawing/2014/main" id="{DCF752CF-6FCB-42A1-A1C5-EEF678B33718}"/>
              </a:ext>
            </a:extLst>
          </p:cNvPr>
          <p:cNvSpPr>
            <a:spLocks noGrp="1"/>
          </p:cNvSpPr>
          <p:nvPr>
            <p:ph type="title"/>
          </p:nvPr>
        </p:nvSpPr>
        <p:spPr/>
        <p:txBody>
          <a:bodyPr/>
          <a:lstStyle/>
          <a:p>
            <a:r>
              <a:rPr lang="en-US"/>
              <a:t>Where Are You?</a:t>
            </a:r>
          </a:p>
        </p:txBody>
      </p:sp>
      <p:sp>
        <p:nvSpPr>
          <p:cNvPr id="2" name="Text Placeholder 1">
            <a:extLst>
              <a:ext uri="{FF2B5EF4-FFF2-40B4-BE49-F238E27FC236}">
                <a16:creationId xmlns:a16="http://schemas.microsoft.com/office/drawing/2014/main" id="{F9657500-EFA7-4B4C-BA82-1BC2FA8AF541}"/>
              </a:ext>
            </a:extLst>
          </p:cNvPr>
          <p:cNvSpPr>
            <a:spLocks noGrp="1"/>
          </p:cNvSpPr>
          <p:nvPr>
            <p:ph type="body" sz="quarter" idx="13"/>
          </p:nvPr>
        </p:nvSpPr>
        <p:spPr/>
        <p:txBody>
          <a:bodyPr/>
          <a:lstStyle/>
          <a:p>
            <a:r>
              <a:rPr lang="en-US"/>
              <a:t>Please enter your location in the chat window</a:t>
            </a:r>
          </a:p>
          <a:p>
            <a:pPr lvl="1"/>
            <a:r>
              <a:rPr lang="en-US"/>
              <a:t>(lower left of screen)</a:t>
            </a:r>
          </a:p>
        </p:txBody>
      </p:sp>
      <p:sp>
        <p:nvSpPr>
          <p:cNvPr id="8" name="Text Placeholder 7">
            <a:extLst>
              <a:ext uri="{FF2B5EF4-FFF2-40B4-BE49-F238E27FC236}">
                <a16:creationId xmlns:a16="http://schemas.microsoft.com/office/drawing/2014/main" id="{DB60730D-C5B5-43CB-9BC0-5768ED578A47}"/>
              </a:ext>
            </a:extLst>
          </p:cNvPr>
          <p:cNvSpPr>
            <a:spLocks noGrp="1"/>
          </p:cNvSpPr>
          <p:nvPr>
            <p:ph type="body" idx="14"/>
          </p:nvPr>
        </p:nvSpPr>
        <p:spPr/>
        <p:txBody>
          <a:bodyPr/>
          <a:lstStyle/>
          <a:p>
            <a:endParaRPr lang="en-US"/>
          </a:p>
        </p:txBody>
      </p:sp>
    </p:spTree>
    <p:extLst>
      <p:ext uri="{BB962C8B-B14F-4D97-AF65-F5344CB8AC3E}">
        <p14:creationId xmlns:p14="http://schemas.microsoft.com/office/powerpoint/2010/main" val="3263777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a:t>FY 2023 Community Project Grants	</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June 8, 2023</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a:xfrm>
            <a:off x="5243119" y="4673599"/>
            <a:ext cx="6469231" cy="1135061"/>
          </a:xfrm>
        </p:spPr>
        <p:txBody>
          <a:bodyPr>
            <a:normAutofit/>
          </a:bodyPr>
          <a:lstStyle/>
          <a:p>
            <a:r>
              <a:rPr lang="en-US"/>
              <a:t>Training and Employment Guidance Letter (TEGL) 19-22 Technical Assistance Webinar</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a:t>Today’s Speaker / Today’s Moderator</a:t>
            </a:r>
          </a:p>
        </p:txBody>
      </p:sp>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a:cs typeface="Calibri"/>
              </a:rPr>
              <a:t>Britania Smith</a:t>
            </a:r>
            <a:endParaRPr lang="en-US"/>
          </a:p>
          <a:p>
            <a:pPr lvl="1"/>
            <a:r>
              <a:rPr lang="en-US">
                <a:solidFill>
                  <a:srgbClr val="3A4040"/>
                </a:solidFill>
                <a:latin typeface="Calibri Light"/>
                <a:cs typeface="Calibri Light"/>
              </a:rPr>
              <a:t>Regional Operations Analyst</a:t>
            </a:r>
          </a:p>
          <a:p>
            <a:pPr lvl="2"/>
            <a:r>
              <a:rPr lang="en-US">
                <a:cs typeface="Calibri"/>
              </a:rPr>
              <a:t>U.S. DOL, Employment and Training Administration</a:t>
            </a:r>
          </a:p>
          <a:p>
            <a:pPr lvl="2"/>
            <a:r>
              <a:rPr lang="en-US">
                <a:cs typeface="Calibri"/>
              </a:rPr>
              <a:t>Office of Regional Management</a:t>
            </a:r>
            <a:endParaRPr lang="en-US"/>
          </a:p>
        </p:txBody>
      </p:sp>
      <p:pic>
        <p:nvPicPr>
          <p:cNvPr id="2" name="Picture 9">
            <a:extLst>
              <a:ext uri="{FF2B5EF4-FFF2-40B4-BE49-F238E27FC236}">
                <a16:creationId xmlns:a16="http://schemas.microsoft.com/office/drawing/2014/main" id="{8FD63BE6-8721-9417-5CEA-371779743B6F}"/>
              </a:ext>
            </a:extLst>
          </p:cNvPr>
          <p:cNvPicPr>
            <a:picLocks noGrp="1" noChangeAspect="1"/>
          </p:cNvPicPr>
          <p:nvPr>
            <p:ph type="pic" sz="quarter" idx="13"/>
          </p:nvPr>
        </p:nvPicPr>
        <p:blipFill>
          <a:blip r:embed="rId4"/>
          <a:srcRect t="11586" b="11586"/>
          <a:stretch/>
        </p:blipFill>
        <p:spPr>
          <a:xfrm>
            <a:off x="1501775" y="2590800"/>
            <a:ext cx="2133600" cy="2133600"/>
          </a:xfrm>
        </p:spPr>
      </p:pic>
    </p:spTree>
    <p:custDataLst>
      <p:tags r:id="rId1"/>
    </p:custDataLst>
    <p:extLst>
      <p:ext uri="{BB962C8B-B14F-4D97-AF65-F5344CB8AC3E}">
        <p14:creationId xmlns:p14="http://schemas.microsoft.com/office/powerpoint/2010/main" val="404930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a:t>Today’s Speakers</a:t>
            </a:r>
          </a:p>
        </p:txBody>
      </p:sp>
      <p:pic>
        <p:nvPicPr>
          <p:cNvPr id="6" name="Picture Placeholder 5" descr="A person in a suit and glasses&#10;&#10;Description automatically generated with low confidence">
            <a:extLst>
              <a:ext uri="{FF2B5EF4-FFF2-40B4-BE49-F238E27FC236}">
                <a16:creationId xmlns:a16="http://schemas.microsoft.com/office/drawing/2014/main" id="{AF2589DC-41A5-40DB-8DE5-6C32A37CFEB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2425" b="12425"/>
          <a:stretch>
            <a:fillRect/>
          </a:stretch>
        </p:blipFill>
        <p:spPr/>
      </p:pic>
      <p:sp>
        <p:nvSpPr>
          <p:cNvPr id="7" name="Content Placeholder 6">
            <a:extLst>
              <a:ext uri="{FF2B5EF4-FFF2-40B4-BE49-F238E27FC236}">
                <a16:creationId xmlns:a16="http://schemas.microsoft.com/office/drawing/2014/main" id="{90495AA4-C5F4-4FBE-BCE8-903A6E054E5D}"/>
              </a:ext>
            </a:extLst>
          </p:cNvPr>
          <p:cNvSpPr>
            <a:spLocks noGrp="1"/>
          </p:cNvSpPr>
          <p:nvPr>
            <p:ph sz="half" idx="15"/>
          </p:nvPr>
        </p:nvSpPr>
        <p:spPr>
          <a:xfrm>
            <a:off x="473607" y="3663645"/>
            <a:ext cx="3764390" cy="1522132"/>
          </a:xfrm>
        </p:spPr>
        <p:txBody>
          <a:bodyPr/>
          <a:lstStyle/>
          <a:p>
            <a:r>
              <a:rPr lang="en-US"/>
              <a:t>Andres Ciriello</a:t>
            </a:r>
          </a:p>
          <a:p>
            <a:pPr lvl="1"/>
            <a:r>
              <a:rPr lang="en-US"/>
              <a:t>Director</a:t>
            </a:r>
          </a:p>
          <a:p>
            <a:pPr lvl="2"/>
            <a:r>
              <a:rPr lang="en-US"/>
              <a:t>Office of Regional Management</a:t>
            </a:r>
          </a:p>
        </p:txBody>
      </p:sp>
      <p:pic>
        <p:nvPicPr>
          <p:cNvPr id="8" name="Picture Placeholder 7" descr="A person wearing glasses smiling&#10;&#10;Description automatically generated with low confidence">
            <a:extLst>
              <a:ext uri="{FF2B5EF4-FFF2-40B4-BE49-F238E27FC236}">
                <a16:creationId xmlns:a16="http://schemas.microsoft.com/office/drawing/2014/main" id="{087E0CAC-AC96-EED7-33D1-ED24F87BDED5}"/>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10427" b="10427"/>
          <a:stretch>
            <a:fillRect/>
          </a:stretch>
        </p:blipFill>
        <p:spPr/>
      </p:pic>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a:xfrm>
            <a:off x="4412158" y="3839683"/>
            <a:ext cx="3280951" cy="1522132"/>
          </a:xfrm>
        </p:spPr>
        <p:txBody>
          <a:bodyPr/>
          <a:lstStyle/>
          <a:p>
            <a:r>
              <a:rPr lang="en-US"/>
              <a:t>Aiyana Pucci</a:t>
            </a:r>
          </a:p>
          <a:p>
            <a:pPr lvl="1"/>
            <a:r>
              <a:rPr lang="en-US"/>
              <a:t>Grant Officer</a:t>
            </a:r>
          </a:p>
          <a:p>
            <a:pPr lvl="2"/>
            <a:r>
              <a:rPr lang="en-US"/>
              <a:t>Office of Grants Management</a:t>
            </a:r>
          </a:p>
        </p:txBody>
      </p:sp>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a:xfrm>
            <a:off x="8455068" y="3839683"/>
            <a:ext cx="3582532" cy="1522133"/>
          </a:xfrm>
        </p:spPr>
        <p:txBody>
          <a:bodyPr/>
          <a:lstStyle/>
          <a:p>
            <a:r>
              <a:rPr lang="en-US"/>
              <a:t>Ayreen Cadwallader</a:t>
            </a:r>
          </a:p>
          <a:p>
            <a:pPr lvl="1"/>
            <a:r>
              <a:rPr lang="en-US"/>
              <a:t>Program Manager</a:t>
            </a:r>
          </a:p>
          <a:p>
            <a:pPr lvl="2"/>
            <a:r>
              <a:rPr lang="en-US"/>
              <a:t>Office of Regional Management</a:t>
            </a:r>
          </a:p>
        </p:txBody>
      </p:sp>
      <p:pic>
        <p:nvPicPr>
          <p:cNvPr id="16" name="Picture Placeholder 15" descr="A person smiling at the camera&#10;&#10;Description automatically generated with medium confidence">
            <a:extLst>
              <a:ext uri="{FF2B5EF4-FFF2-40B4-BE49-F238E27FC236}">
                <a16:creationId xmlns:a16="http://schemas.microsoft.com/office/drawing/2014/main" id="{B256879D-02F1-8527-4A85-756124E5E15E}"/>
              </a:ext>
            </a:extLst>
          </p:cNvPr>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t="12422" b="12422"/>
          <a:stretch>
            <a:fillRect/>
          </a:stretch>
        </p:blipFill>
        <p:spPr/>
      </p:pic>
    </p:spTree>
    <p:custDataLst>
      <p:tags r:id="rId1"/>
    </p:custDataLst>
    <p:extLst>
      <p:ext uri="{BB962C8B-B14F-4D97-AF65-F5344CB8AC3E}">
        <p14:creationId xmlns:p14="http://schemas.microsoft.com/office/powerpoint/2010/main" val="1124463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29E35-5588-4537-841D-E5B84A894D76}"/>
              </a:ext>
            </a:extLst>
          </p:cNvPr>
          <p:cNvSpPr>
            <a:spLocks noGrp="1"/>
          </p:cNvSpPr>
          <p:nvPr>
            <p:ph type="sldNum" sz="quarter" idx="12"/>
            <p:custDataLst>
              <p:tags r:id="rId2"/>
            </p:custDataLst>
          </p:nvPr>
        </p:nvSpPr>
        <p:spPr/>
        <p:txBody>
          <a:bodyPr/>
          <a:lstStyle/>
          <a:p>
            <a:fld id="{158B7785-F6D6-45F8-833E-07BD84680091}" type="slidenum">
              <a:rPr lang="en-US" smtClean="0"/>
              <a:t>6</a:t>
            </a:fld>
            <a:endParaRPr lang="en-US"/>
          </a:p>
        </p:txBody>
      </p:sp>
      <p:sp>
        <p:nvSpPr>
          <p:cNvPr id="3" name="Title 2">
            <a:extLst>
              <a:ext uri="{FF2B5EF4-FFF2-40B4-BE49-F238E27FC236}">
                <a16:creationId xmlns:a16="http://schemas.microsoft.com/office/drawing/2014/main" id="{1D6B4DE0-0718-42A8-8EB6-0724D02D6421}"/>
              </a:ext>
            </a:extLst>
          </p:cNvPr>
          <p:cNvSpPr>
            <a:spLocks noGrp="1"/>
          </p:cNvSpPr>
          <p:nvPr>
            <p:ph type="title"/>
            <p:custDataLst>
              <p:tags r:id="rId3"/>
            </p:custDataLst>
          </p:nvPr>
        </p:nvSpPr>
        <p:spPr/>
        <p:txBody>
          <a:bodyPr/>
          <a:lstStyle/>
          <a:p>
            <a:r>
              <a:rPr lang="en-US"/>
              <a:t>Poll Question # 1</a:t>
            </a:r>
          </a:p>
        </p:txBody>
      </p:sp>
      <p:sp>
        <p:nvSpPr>
          <p:cNvPr id="4" name="Text Placeholder 3">
            <a:extLst>
              <a:ext uri="{FF2B5EF4-FFF2-40B4-BE49-F238E27FC236}">
                <a16:creationId xmlns:a16="http://schemas.microsoft.com/office/drawing/2014/main" id="{150EA61B-30EF-4EFB-8595-F9021AF06FD7}"/>
              </a:ext>
            </a:extLst>
          </p:cNvPr>
          <p:cNvSpPr>
            <a:spLocks noGrp="1"/>
          </p:cNvSpPr>
          <p:nvPr>
            <p:ph type="body" idx="14"/>
            <p:custDataLst>
              <p:tags r:id="rId4"/>
            </p:custDataLst>
          </p:nvPr>
        </p:nvSpPr>
        <p:spPr/>
        <p:txBody>
          <a:bodyPr/>
          <a:lstStyle/>
          <a:p>
            <a:r>
              <a:rPr lang="en-US" dirty="0"/>
              <a:t>Using the poll, select the type of organization that you represent.</a:t>
            </a:r>
          </a:p>
          <a:p>
            <a:endParaRPr lang="en-US" dirty="0"/>
          </a:p>
        </p:txBody>
      </p:sp>
      <p:sp>
        <p:nvSpPr>
          <p:cNvPr id="5" name="Text Placeholder 4">
            <a:extLst>
              <a:ext uri="{FF2B5EF4-FFF2-40B4-BE49-F238E27FC236}">
                <a16:creationId xmlns:a16="http://schemas.microsoft.com/office/drawing/2014/main" id="{53E1F408-FA2B-46B9-8DC0-066F5886EAD3}"/>
              </a:ext>
            </a:extLst>
          </p:cNvPr>
          <p:cNvSpPr>
            <a:spLocks noGrp="1"/>
          </p:cNvSpPr>
          <p:nvPr>
            <p:ph type="body" sz="quarter" idx="13"/>
            <p:custDataLst>
              <p:tags r:id="rId5"/>
            </p:custDataLst>
          </p:nvPr>
        </p:nvSpPr>
        <p:spPr/>
        <p:txBody>
          <a:bodyPr/>
          <a:lstStyle/>
          <a:p>
            <a:r>
              <a:rPr lang="en-US"/>
              <a:t>Select the best answer that reflect your organization. </a:t>
            </a:r>
          </a:p>
        </p:txBody>
      </p:sp>
      <p:sp>
        <p:nvSpPr>
          <p:cNvPr id="6" name="Content Placeholder 5">
            <a:extLst>
              <a:ext uri="{FF2B5EF4-FFF2-40B4-BE49-F238E27FC236}">
                <a16:creationId xmlns:a16="http://schemas.microsoft.com/office/drawing/2014/main" id="{D138364E-DF39-40BA-832B-044698301597}"/>
              </a:ext>
            </a:extLst>
          </p:cNvPr>
          <p:cNvSpPr>
            <a:spLocks noGrp="1"/>
          </p:cNvSpPr>
          <p:nvPr>
            <p:ph idx="1"/>
            <p:custDataLst>
              <p:tags r:id="rId6"/>
            </p:custDataLst>
          </p:nvPr>
        </p:nvSpPr>
        <p:spPr>
          <a:xfrm>
            <a:off x="5786005" y="1137446"/>
            <a:ext cx="5925134" cy="4906045"/>
          </a:xfrm>
        </p:spPr>
        <p:txBody>
          <a:bodyPr anchor="t">
            <a:normAutofit/>
          </a:bodyPr>
          <a:lstStyle/>
          <a:p>
            <a:pPr>
              <a:lnSpc>
                <a:spcPct val="100000"/>
              </a:lnSpc>
              <a:spcBef>
                <a:spcPts val="1800"/>
              </a:spcBef>
              <a:buSzPct val="100000"/>
            </a:pPr>
            <a:r>
              <a:rPr lang="en-US" sz="2800" dirty="0">
                <a:effectLst/>
                <a:ea typeface="Calibri" panose="020F0502020204030204" pitchFamily="34" charset="0"/>
              </a:rPr>
              <a:t>Community-based organization</a:t>
            </a:r>
          </a:p>
          <a:p>
            <a:pPr>
              <a:lnSpc>
                <a:spcPct val="100000"/>
              </a:lnSpc>
              <a:spcBef>
                <a:spcPts val="1800"/>
              </a:spcBef>
              <a:buSzPct val="100000"/>
            </a:pPr>
            <a:r>
              <a:rPr lang="en-US" sz="2800" dirty="0">
                <a:effectLst/>
                <a:ea typeface="Calibri" panose="020F0502020204030204" pitchFamily="34" charset="0"/>
              </a:rPr>
              <a:t>School District</a:t>
            </a:r>
          </a:p>
          <a:p>
            <a:pPr>
              <a:lnSpc>
                <a:spcPct val="100000"/>
              </a:lnSpc>
              <a:spcBef>
                <a:spcPts val="1800"/>
              </a:spcBef>
              <a:buSzPct val="100000"/>
            </a:pPr>
            <a:r>
              <a:rPr lang="en-US" sz="2800" dirty="0">
                <a:ea typeface="Calibri" panose="020F0502020204030204" pitchFamily="34" charset="0"/>
              </a:rPr>
              <a:t>T</a:t>
            </a:r>
            <a:r>
              <a:rPr lang="en-US" sz="2800" dirty="0">
                <a:effectLst/>
                <a:ea typeface="Calibri" panose="020F0502020204030204" pitchFamily="34" charset="0"/>
              </a:rPr>
              <a:t>echnical </a:t>
            </a:r>
            <a:r>
              <a:rPr lang="en-US" sz="2800" dirty="0">
                <a:ea typeface="Calibri" panose="020F0502020204030204" pitchFamily="34" charset="0"/>
              </a:rPr>
              <a:t>School </a:t>
            </a:r>
          </a:p>
          <a:p>
            <a:pPr>
              <a:lnSpc>
                <a:spcPct val="100000"/>
              </a:lnSpc>
              <a:spcBef>
                <a:spcPts val="1800"/>
              </a:spcBef>
              <a:buSzPct val="100000"/>
            </a:pPr>
            <a:r>
              <a:rPr lang="en-US" sz="2800" dirty="0">
                <a:effectLst/>
                <a:ea typeface="Calibri" panose="020F0502020204030204" pitchFamily="34" charset="0"/>
              </a:rPr>
              <a:t>Community College or University</a:t>
            </a:r>
          </a:p>
          <a:p>
            <a:pPr>
              <a:lnSpc>
                <a:spcPct val="100000"/>
              </a:lnSpc>
              <a:spcBef>
                <a:spcPts val="1800"/>
              </a:spcBef>
              <a:buSzPct val="100000"/>
            </a:pPr>
            <a:r>
              <a:rPr lang="en-US" sz="2800" dirty="0">
                <a:effectLst/>
                <a:ea typeface="Calibri" panose="020F0502020204030204" pitchFamily="34" charset="0"/>
              </a:rPr>
              <a:t>Local/Regional Municipality</a:t>
            </a:r>
          </a:p>
          <a:p>
            <a:pPr>
              <a:lnSpc>
                <a:spcPct val="100000"/>
              </a:lnSpc>
              <a:spcBef>
                <a:spcPts val="1800"/>
              </a:spcBef>
              <a:buSzPct val="100000"/>
            </a:pPr>
            <a:r>
              <a:rPr lang="en-US" sz="2800" dirty="0">
                <a:ea typeface="Calibri" panose="020F0502020204030204" pitchFamily="34" charset="0"/>
              </a:rPr>
              <a:t>State/Local Workforce Boards</a:t>
            </a:r>
            <a:endParaRPr lang="en-US" sz="2800" dirty="0">
              <a:effectLst/>
              <a:ea typeface="Calibri" panose="020F0502020204030204" pitchFamily="34" charset="0"/>
            </a:endParaRPr>
          </a:p>
          <a:p>
            <a:pPr>
              <a:lnSpc>
                <a:spcPct val="100000"/>
              </a:lnSpc>
              <a:spcBef>
                <a:spcPts val="1800"/>
              </a:spcBef>
              <a:buSzPct val="100000"/>
            </a:pPr>
            <a:r>
              <a:rPr lang="en-US" sz="2800" dirty="0"/>
              <a:t>Other – type it in the chat window!</a:t>
            </a:r>
            <a:endParaRPr lang="en-US" sz="3200" dirty="0"/>
          </a:p>
        </p:txBody>
      </p:sp>
    </p:spTree>
    <p:custDataLst>
      <p:tags r:id="rId1"/>
    </p:custDataLst>
    <p:extLst>
      <p:ext uri="{BB962C8B-B14F-4D97-AF65-F5344CB8AC3E}">
        <p14:creationId xmlns:p14="http://schemas.microsoft.com/office/powerpoint/2010/main" val="166898644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a:t>Today’s Agenda</a:t>
            </a:r>
          </a:p>
        </p:txBody>
      </p:sp>
      <p:sp>
        <p:nvSpPr>
          <p:cNvPr id="4" name="Text Placeholder 3">
            <a:extLst>
              <a:ext uri="{FF2B5EF4-FFF2-40B4-BE49-F238E27FC236}">
                <a16:creationId xmlns:a16="http://schemas.microsoft.com/office/drawing/2014/main" id="{CF28AEE9-09CD-B7C6-1DC6-6BB065AA0C14}"/>
              </a:ext>
            </a:extLst>
          </p:cNvPr>
          <p:cNvSpPr>
            <a:spLocks noGrp="1"/>
          </p:cNvSpPr>
          <p:nvPr>
            <p:ph type="body" idx="20"/>
          </p:nvPr>
        </p:nvSpPr>
        <p:spPr>
          <a:xfrm>
            <a:off x="9225460" y="1050693"/>
            <a:ext cx="2661740" cy="1705034"/>
          </a:xfrm>
        </p:spPr>
        <p:txBody>
          <a:bodyPr/>
          <a:lstStyle/>
          <a:p>
            <a:r>
              <a:rPr lang="en-US"/>
              <a:t>Enter your questions in the Q&amp;A; however, we will not address questions during the webinar.</a:t>
            </a:r>
          </a:p>
        </p:txBody>
      </p:sp>
      <p:sp>
        <p:nvSpPr>
          <p:cNvPr id="22" name="Text Placeholder 21">
            <a:extLst>
              <a:ext uri="{FF2B5EF4-FFF2-40B4-BE49-F238E27FC236}">
                <a16:creationId xmlns:a16="http://schemas.microsoft.com/office/drawing/2014/main" id="{698E3349-AB45-ECF9-C776-7E4B27FF577C}"/>
              </a:ext>
            </a:extLst>
          </p:cNvPr>
          <p:cNvSpPr>
            <a:spLocks noGrp="1"/>
          </p:cNvSpPr>
          <p:nvPr>
            <p:ph type="body" idx="19"/>
          </p:nvPr>
        </p:nvSpPr>
        <p:spPr/>
        <p:txBody>
          <a:bodyPr/>
          <a:lstStyle/>
          <a:p>
            <a:r>
              <a:rPr lang="en-US"/>
              <a:t>Welcome to ETA – Workforce Vision</a:t>
            </a:r>
          </a:p>
        </p:txBody>
      </p:sp>
      <p:sp>
        <p:nvSpPr>
          <p:cNvPr id="21" name="Text Placeholder 20">
            <a:extLst>
              <a:ext uri="{FF2B5EF4-FFF2-40B4-BE49-F238E27FC236}">
                <a16:creationId xmlns:a16="http://schemas.microsoft.com/office/drawing/2014/main" id="{22448BD3-AB95-4F04-FB45-0B102738D6A2}"/>
              </a:ext>
            </a:extLst>
          </p:cNvPr>
          <p:cNvSpPr>
            <a:spLocks noGrp="1"/>
          </p:cNvSpPr>
          <p:nvPr>
            <p:ph type="body" idx="18"/>
          </p:nvPr>
        </p:nvSpPr>
        <p:spPr/>
        <p:txBody>
          <a:bodyPr/>
          <a:lstStyle/>
          <a:p>
            <a:r>
              <a:rPr lang="en-US"/>
              <a:t>TEGL 19-22 Overview</a:t>
            </a:r>
          </a:p>
        </p:txBody>
      </p:sp>
      <p:sp>
        <p:nvSpPr>
          <p:cNvPr id="20" name="Text Placeholder 19">
            <a:extLst>
              <a:ext uri="{FF2B5EF4-FFF2-40B4-BE49-F238E27FC236}">
                <a16:creationId xmlns:a16="http://schemas.microsoft.com/office/drawing/2014/main" id="{D051AECD-0ABC-0448-63AC-68E94C9B0667}"/>
              </a:ext>
            </a:extLst>
          </p:cNvPr>
          <p:cNvSpPr>
            <a:spLocks noGrp="1"/>
          </p:cNvSpPr>
          <p:nvPr>
            <p:ph type="body" idx="17"/>
          </p:nvPr>
        </p:nvSpPr>
        <p:spPr/>
        <p:txBody>
          <a:bodyPr/>
          <a:lstStyle/>
          <a:p>
            <a:r>
              <a:rPr lang="en-US"/>
              <a:t>Developing Quality Applications</a:t>
            </a:r>
          </a:p>
        </p:txBody>
      </p:sp>
      <p:sp>
        <p:nvSpPr>
          <p:cNvPr id="19" name="Text Placeholder 18">
            <a:extLst>
              <a:ext uri="{FF2B5EF4-FFF2-40B4-BE49-F238E27FC236}">
                <a16:creationId xmlns:a16="http://schemas.microsoft.com/office/drawing/2014/main" id="{10C5AF98-2642-8EF1-1026-179EDFE9C371}"/>
              </a:ext>
            </a:extLst>
          </p:cNvPr>
          <p:cNvSpPr>
            <a:spLocks noGrp="1"/>
          </p:cNvSpPr>
          <p:nvPr>
            <p:ph type="body" idx="16"/>
          </p:nvPr>
        </p:nvSpPr>
        <p:spPr/>
        <p:txBody>
          <a:bodyPr/>
          <a:lstStyle/>
          <a:p>
            <a:r>
              <a:rPr lang="en-US"/>
              <a:t>Technical Assistance: Abstract Reviews</a:t>
            </a:r>
          </a:p>
        </p:txBody>
      </p:sp>
      <p:sp>
        <p:nvSpPr>
          <p:cNvPr id="18" name="Text Placeholder 17">
            <a:extLst>
              <a:ext uri="{FF2B5EF4-FFF2-40B4-BE49-F238E27FC236}">
                <a16:creationId xmlns:a16="http://schemas.microsoft.com/office/drawing/2014/main" id="{B7D01632-62C7-ACE4-61F3-98EDAE314DC8}"/>
              </a:ext>
            </a:extLst>
          </p:cNvPr>
          <p:cNvSpPr>
            <a:spLocks noGrp="1"/>
          </p:cNvSpPr>
          <p:nvPr>
            <p:ph type="body" idx="15"/>
          </p:nvPr>
        </p:nvSpPr>
        <p:spPr/>
        <p:txBody>
          <a:bodyPr/>
          <a:lstStyle/>
          <a:p>
            <a:r>
              <a:rPr lang="en-US"/>
              <a:t>Action Items and Next Steps</a:t>
            </a:r>
          </a:p>
        </p:txBody>
      </p:sp>
      <p:sp>
        <p:nvSpPr>
          <p:cNvPr id="16" name="Text Placeholder 15">
            <a:extLst>
              <a:ext uri="{FF2B5EF4-FFF2-40B4-BE49-F238E27FC236}">
                <a16:creationId xmlns:a16="http://schemas.microsoft.com/office/drawing/2014/main" id="{EDBCBDAC-C2FC-C61B-007E-3A35011BFA68}"/>
              </a:ext>
            </a:extLst>
          </p:cNvPr>
          <p:cNvSpPr>
            <a:spLocks noGrp="1"/>
          </p:cNvSpPr>
          <p:nvPr>
            <p:ph type="body" idx="1"/>
          </p:nvPr>
        </p:nvSpPr>
        <p:spPr/>
        <p:txBody>
          <a:bodyPr/>
          <a:lstStyle/>
          <a:p>
            <a:r>
              <a:rPr lang="en-US"/>
              <a:t>ETA Contacts </a:t>
            </a:r>
          </a:p>
        </p:txBody>
      </p:sp>
    </p:spTree>
    <p:extLst>
      <p:ext uri="{BB962C8B-B14F-4D97-AF65-F5344CB8AC3E}">
        <p14:creationId xmlns:p14="http://schemas.microsoft.com/office/powerpoint/2010/main" val="409103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945D6E-F6B1-99C7-1CF6-CE3E0C95561A}"/>
              </a:ext>
            </a:extLst>
          </p:cNvPr>
          <p:cNvSpPr>
            <a:spLocks noGrp="1"/>
          </p:cNvSpPr>
          <p:nvPr>
            <p:ph type="sldNum" sz="quarter" idx="12"/>
          </p:nvPr>
        </p:nvSpPr>
        <p:spPr/>
        <p:txBody>
          <a:bodyPr/>
          <a:lstStyle/>
          <a:p>
            <a:pPr defTabSz="685800"/>
            <a:fld id="{158B7785-F6D6-45F8-833E-07BD84680091}" type="slidenum">
              <a:rPr lang="en-US">
                <a:latin typeface="Calibri" panose="020F0502020204030204"/>
              </a:rPr>
              <a:pPr defTabSz="685800"/>
              <a:t>8</a:t>
            </a:fld>
            <a:endParaRPr lang="en-US">
              <a:latin typeface="Calibri" panose="020F0502020204030204"/>
            </a:endParaRPr>
          </a:p>
        </p:txBody>
      </p:sp>
      <p:sp>
        <p:nvSpPr>
          <p:cNvPr id="17" name="Title 1">
            <a:extLst>
              <a:ext uri="{FF2B5EF4-FFF2-40B4-BE49-F238E27FC236}">
                <a16:creationId xmlns:a16="http://schemas.microsoft.com/office/drawing/2014/main" id="{A10A2265-FC53-9BAC-5B2A-3ED677A7CA78}"/>
              </a:ext>
            </a:extLst>
          </p:cNvPr>
          <p:cNvSpPr txBox="1">
            <a:spLocks noGrp="1"/>
          </p:cNvSpPr>
          <p:nvPr>
            <p:ph type="title"/>
          </p:nvPr>
        </p:nvSpPr>
        <p:spPr>
          <a:prstGeom prst="rect">
            <a:avLst/>
          </a:prstGeom>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3200" spc="-38">
                <a:solidFill>
                  <a:schemeClr val="accent2">
                    <a:lumMod val="50000"/>
                  </a:schemeClr>
                </a:solidFill>
                <a:latin typeface="+mn-lt"/>
              </a:rPr>
              <a:t>ETA Workforce Vision 2030</a:t>
            </a:r>
          </a:p>
        </p:txBody>
      </p:sp>
      <p:sp>
        <p:nvSpPr>
          <p:cNvPr id="3" name="Text Placeholder 2">
            <a:extLst>
              <a:ext uri="{FF2B5EF4-FFF2-40B4-BE49-F238E27FC236}">
                <a16:creationId xmlns:a16="http://schemas.microsoft.com/office/drawing/2014/main" id="{52D6F90F-CDD7-E6CE-7761-66FEB4AA4E91}"/>
              </a:ext>
            </a:extLst>
          </p:cNvPr>
          <p:cNvSpPr>
            <a:spLocks noGrp="1"/>
          </p:cNvSpPr>
          <p:nvPr>
            <p:ph type="body" idx="1"/>
          </p:nvPr>
        </p:nvSpPr>
        <p:spPr/>
        <p:txBody>
          <a:bodyPr/>
          <a:lstStyle/>
          <a:p>
            <a:r>
              <a:rPr lang="en-US" sz="2800" b="1" spc="-38">
                <a:solidFill>
                  <a:schemeClr val="accent2">
                    <a:lumMod val="50000"/>
                  </a:schemeClr>
                </a:solidFill>
                <a:cs typeface="Times New Roman" panose="02020603050405020304" pitchFamily="18" charset="0"/>
              </a:rPr>
              <a:t>Building the Vision | </a:t>
            </a:r>
            <a:r>
              <a:rPr lang="en-US" sz="2800" spc="-38">
                <a:solidFill>
                  <a:schemeClr val="accent2">
                    <a:lumMod val="50000"/>
                  </a:schemeClr>
                </a:solidFill>
                <a:cs typeface="Times New Roman" panose="02020603050405020304" pitchFamily="18" charset="0"/>
              </a:rPr>
              <a:t>Four Guiding Priorities for the Workforce Vision</a:t>
            </a:r>
            <a:endParaRPr lang="en-US"/>
          </a:p>
        </p:txBody>
      </p:sp>
      <p:pic>
        <p:nvPicPr>
          <p:cNvPr id="8" name="Graphic 7" descr="Care with solid fill">
            <a:extLst>
              <a:ext uri="{FF2B5EF4-FFF2-40B4-BE49-F238E27FC236}">
                <a16:creationId xmlns:a16="http://schemas.microsoft.com/office/drawing/2014/main" id="{0163CC8E-0E55-D34E-AAC6-6D4553ACD5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0685" y="4033617"/>
            <a:ext cx="942975" cy="942975"/>
          </a:xfrm>
          <a:prstGeom prst="rect">
            <a:avLst/>
          </a:prstGeom>
        </p:spPr>
      </p:pic>
      <p:pic>
        <p:nvPicPr>
          <p:cNvPr id="12" name="Graphic 11" descr="Ui Ux with solid fill">
            <a:extLst>
              <a:ext uri="{FF2B5EF4-FFF2-40B4-BE49-F238E27FC236}">
                <a16:creationId xmlns:a16="http://schemas.microsoft.com/office/drawing/2014/main" id="{3606945A-AD12-86D1-1698-0FC99D17DA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51884" y="4111315"/>
            <a:ext cx="942975" cy="942975"/>
          </a:xfrm>
          <a:prstGeom prst="rect">
            <a:avLst/>
          </a:prstGeom>
        </p:spPr>
      </p:pic>
      <p:pic>
        <p:nvPicPr>
          <p:cNvPr id="18" name="Graphic 17" descr="Group brainstorm with solid fill">
            <a:extLst>
              <a:ext uri="{FF2B5EF4-FFF2-40B4-BE49-F238E27FC236}">
                <a16:creationId xmlns:a16="http://schemas.microsoft.com/office/drawing/2014/main" id="{0C60CE3C-3FC8-EE8B-64C2-3D0D8F5D38F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22651" y="1881409"/>
            <a:ext cx="942975" cy="942975"/>
          </a:xfrm>
          <a:prstGeom prst="rect">
            <a:avLst/>
          </a:prstGeom>
        </p:spPr>
      </p:pic>
      <p:pic>
        <p:nvPicPr>
          <p:cNvPr id="20" name="Graphic 19" descr="Handshake with solid fill">
            <a:extLst>
              <a:ext uri="{FF2B5EF4-FFF2-40B4-BE49-F238E27FC236}">
                <a16:creationId xmlns:a16="http://schemas.microsoft.com/office/drawing/2014/main" id="{03E67978-DFFC-3111-5143-454DDF811E7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03119" y="1881410"/>
            <a:ext cx="942975" cy="942975"/>
          </a:xfrm>
          <a:prstGeom prst="rect">
            <a:avLst/>
          </a:prstGeom>
        </p:spPr>
      </p:pic>
      <p:graphicFrame>
        <p:nvGraphicFramePr>
          <p:cNvPr id="25" name="Table 25">
            <a:extLst>
              <a:ext uri="{FF2B5EF4-FFF2-40B4-BE49-F238E27FC236}">
                <a16:creationId xmlns:a16="http://schemas.microsoft.com/office/drawing/2014/main" id="{CC9664DA-A6B3-CBAA-8475-AFF76AB6BA76}"/>
              </a:ext>
            </a:extLst>
          </p:cNvPr>
          <p:cNvGraphicFramePr>
            <a:graphicFrameLocks noGrp="1"/>
          </p:cNvGraphicFramePr>
          <p:nvPr/>
        </p:nvGraphicFramePr>
        <p:xfrm>
          <a:off x="2125154" y="1881410"/>
          <a:ext cx="3576905" cy="1714500"/>
        </p:xfrm>
        <a:graphic>
          <a:graphicData uri="http://schemas.openxmlformats.org/drawingml/2006/table">
            <a:tbl>
              <a:tblPr firstRow="1" bandRow="1">
                <a:tableStyleId>{5C22544A-7EE6-4342-B048-85BDC9FD1C3A}</a:tableStyleId>
              </a:tblPr>
              <a:tblGrid>
                <a:gridCol w="3576905">
                  <a:extLst>
                    <a:ext uri="{9D8B030D-6E8A-4147-A177-3AD203B41FA5}">
                      <a16:colId xmlns:a16="http://schemas.microsoft.com/office/drawing/2014/main" val="1888173490"/>
                    </a:ext>
                  </a:extLst>
                </a:gridCol>
              </a:tblGrid>
              <a:tr h="1348740">
                <a:tc>
                  <a:txBody>
                    <a:bodyPr/>
                    <a:lstStyle/>
                    <a:p>
                      <a:pPr algn="l"/>
                      <a:r>
                        <a:rPr lang="en-US" sz="1800">
                          <a:solidFill>
                            <a:schemeClr val="accent2"/>
                          </a:solidFill>
                        </a:rPr>
                        <a:t>Open Opportunities for Vulnerable Workers and Communities</a:t>
                      </a:r>
                    </a:p>
                    <a:p>
                      <a:pPr algn="l"/>
                      <a:r>
                        <a:rPr lang="en-US" sz="1800" b="0">
                          <a:solidFill>
                            <a:schemeClr val="tx1"/>
                          </a:solidFill>
                        </a:rPr>
                        <a:t>Ensure our programs focus on workers and communities who have been left behind—from reentry, to rural, to opportunity youth</a:t>
                      </a:r>
                    </a:p>
                  </a:txBody>
                  <a:tcPr marL="68580" marR="68580" marT="34290" marB="34290">
                    <a:noFill/>
                  </a:tcPr>
                </a:tc>
                <a:extLst>
                  <a:ext uri="{0D108BD9-81ED-4DB2-BD59-A6C34878D82A}">
                    <a16:rowId xmlns:a16="http://schemas.microsoft.com/office/drawing/2014/main" val="1219980822"/>
                  </a:ext>
                </a:extLst>
              </a:tr>
            </a:tbl>
          </a:graphicData>
        </a:graphic>
      </p:graphicFrame>
      <p:graphicFrame>
        <p:nvGraphicFramePr>
          <p:cNvPr id="26" name="Table 25">
            <a:extLst>
              <a:ext uri="{FF2B5EF4-FFF2-40B4-BE49-F238E27FC236}">
                <a16:creationId xmlns:a16="http://schemas.microsoft.com/office/drawing/2014/main" id="{10BCB80F-A5E7-41FE-AE32-895753CAB275}"/>
              </a:ext>
            </a:extLst>
          </p:cNvPr>
          <p:cNvGraphicFramePr>
            <a:graphicFrameLocks noGrp="1"/>
          </p:cNvGraphicFramePr>
          <p:nvPr/>
        </p:nvGraphicFramePr>
        <p:xfrm>
          <a:off x="2125153" y="4111315"/>
          <a:ext cx="3427503" cy="1988820"/>
        </p:xfrm>
        <a:graphic>
          <a:graphicData uri="http://schemas.openxmlformats.org/drawingml/2006/table">
            <a:tbl>
              <a:tblPr firstRow="1" bandRow="1">
                <a:tableStyleId>{5C22544A-7EE6-4342-B048-85BDC9FD1C3A}</a:tableStyleId>
              </a:tblPr>
              <a:tblGrid>
                <a:gridCol w="3427503">
                  <a:extLst>
                    <a:ext uri="{9D8B030D-6E8A-4147-A177-3AD203B41FA5}">
                      <a16:colId xmlns:a16="http://schemas.microsoft.com/office/drawing/2014/main" val="1888173490"/>
                    </a:ext>
                  </a:extLst>
                </a:gridCol>
              </a:tblGrid>
              <a:tr h="1274445">
                <a:tc>
                  <a:txBody>
                    <a:bodyPr/>
                    <a:lstStyle/>
                    <a:p>
                      <a:r>
                        <a:rPr lang="en-US" sz="1800">
                          <a:solidFill>
                            <a:schemeClr val="accent2"/>
                          </a:solidFill>
                        </a:rPr>
                        <a:t>Building a Better Care Economy</a:t>
                      </a:r>
                    </a:p>
                    <a:p>
                      <a:r>
                        <a:rPr lang="en-US" sz="1800" b="0">
                          <a:solidFill>
                            <a:schemeClr val="tx1"/>
                          </a:solidFill>
                        </a:rPr>
                        <a:t>Support good jobs and protections for care workers—from nursing, early care, mental health, and more—with  a focus on low-wage, BIPOC, young adult, and women workers</a:t>
                      </a:r>
                    </a:p>
                  </a:txBody>
                  <a:tcPr marL="68580" marR="68580" marT="34290" marB="34290">
                    <a:noFill/>
                  </a:tcPr>
                </a:tc>
                <a:extLst>
                  <a:ext uri="{0D108BD9-81ED-4DB2-BD59-A6C34878D82A}">
                    <a16:rowId xmlns:a16="http://schemas.microsoft.com/office/drawing/2014/main" val="1219980822"/>
                  </a:ext>
                </a:extLst>
              </a:tr>
            </a:tbl>
          </a:graphicData>
        </a:graphic>
      </p:graphicFrame>
      <p:graphicFrame>
        <p:nvGraphicFramePr>
          <p:cNvPr id="27" name="Table 25">
            <a:extLst>
              <a:ext uri="{FF2B5EF4-FFF2-40B4-BE49-F238E27FC236}">
                <a16:creationId xmlns:a16="http://schemas.microsoft.com/office/drawing/2014/main" id="{7385A610-E093-642B-26F9-0F0C08CC4F5F}"/>
              </a:ext>
            </a:extLst>
          </p:cNvPr>
          <p:cNvGraphicFramePr>
            <a:graphicFrameLocks noGrp="1"/>
          </p:cNvGraphicFramePr>
          <p:nvPr/>
        </p:nvGraphicFramePr>
        <p:xfrm>
          <a:off x="7128967" y="4170597"/>
          <a:ext cx="4403391" cy="1714500"/>
        </p:xfrm>
        <a:graphic>
          <a:graphicData uri="http://schemas.openxmlformats.org/drawingml/2006/table">
            <a:tbl>
              <a:tblPr firstRow="1" bandRow="1">
                <a:tableStyleId>{5C22544A-7EE6-4342-B048-85BDC9FD1C3A}</a:tableStyleId>
              </a:tblPr>
              <a:tblGrid>
                <a:gridCol w="4403391">
                  <a:extLst>
                    <a:ext uri="{9D8B030D-6E8A-4147-A177-3AD203B41FA5}">
                      <a16:colId xmlns:a16="http://schemas.microsoft.com/office/drawing/2014/main" val="1888173490"/>
                    </a:ext>
                  </a:extLst>
                </a:gridCol>
              </a:tblGrid>
              <a:tr h="1243774">
                <a:tc>
                  <a:txBody>
                    <a:bodyPr/>
                    <a:lstStyle/>
                    <a:p>
                      <a:r>
                        <a:rPr lang="en-US" sz="1800">
                          <a:solidFill>
                            <a:schemeClr val="accent2"/>
                          </a:solidFill>
                        </a:rPr>
                        <a:t>Action Today for the Future of Work</a:t>
                      </a:r>
                    </a:p>
                    <a:p>
                      <a:r>
                        <a:rPr lang="en-US" sz="1800" b="0">
                          <a:solidFill>
                            <a:schemeClr val="tx1"/>
                          </a:solidFill>
                        </a:rPr>
                        <a:t>Engage federal, state, and local leaders and the private sector now to prepare, support, and invest in workers and communities to prepare for jobs of the future and emerging industries</a:t>
                      </a:r>
                    </a:p>
                  </a:txBody>
                  <a:tcPr marL="68580" marR="68580" marT="34290" marB="34290">
                    <a:noFill/>
                  </a:tcPr>
                </a:tc>
                <a:extLst>
                  <a:ext uri="{0D108BD9-81ED-4DB2-BD59-A6C34878D82A}">
                    <a16:rowId xmlns:a16="http://schemas.microsoft.com/office/drawing/2014/main" val="1219980822"/>
                  </a:ext>
                </a:extLst>
              </a:tr>
            </a:tbl>
          </a:graphicData>
        </a:graphic>
      </p:graphicFrame>
      <p:graphicFrame>
        <p:nvGraphicFramePr>
          <p:cNvPr id="28" name="Table 25">
            <a:extLst>
              <a:ext uri="{FF2B5EF4-FFF2-40B4-BE49-F238E27FC236}">
                <a16:creationId xmlns:a16="http://schemas.microsoft.com/office/drawing/2014/main" id="{7215263C-518C-A5F1-CDC8-31347CB04ECE}"/>
              </a:ext>
            </a:extLst>
          </p:cNvPr>
          <p:cNvGraphicFramePr>
            <a:graphicFrameLocks noGrp="1"/>
          </p:cNvGraphicFramePr>
          <p:nvPr/>
        </p:nvGraphicFramePr>
        <p:xfrm>
          <a:off x="7047153" y="1881410"/>
          <a:ext cx="4717217" cy="1988820"/>
        </p:xfrm>
        <a:graphic>
          <a:graphicData uri="http://schemas.openxmlformats.org/drawingml/2006/table">
            <a:tbl>
              <a:tblPr firstRow="1" bandRow="1">
                <a:tableStyleId>{5C22544A-7EE6-4342-B048-85BDC9FD1C3A}</a:tableStyleId>
              </a:tblPr>
              <a:tblGrid>
                <a:gridCol w="4717217">
                  <a:extLst>
                    <a:ext uri="{9D8B030D-6E8A-4147-A177-3AD203B41FA5}">
                      <a16:colId xmlns:a16="http://schemas.microsoft.com/office/drawing/2014/main" val="1888173490"/>
                    </a:ext>
                  </a:extLst>
                </a:gridCol>
              </a:tblGrid>
              <a:tr h="1554480">
                <a:tc>
                  <a:txBody>
                    <a:bodyPr/>
                    <a:lstStyle/>
                    <a:p>
                      <a:r>
                        <a:rPr lang="en-US" sz="1800">
                          <a:solidFill>
                            <a:schemeClr val="accent2"/>
                          </a:solidFill>
                        </a:rPr>
                        <a:t>New Industry Partnerships that Lead to Real, Good Jobs</a:t>
                      </a:r>
                    </a:p>
                    <a:p>
                      <a:r>
                        <a:rPr lang="en-US" sz="1800" b="0">
                          <a:solidFill>
                            <a:schemeClr val="tx1"/>
                          </a:solidFill>
                        </a:rPr>
                        <a:t>Broker and build partnerships with business and training providers and workers—including new entrants and youth, to ensure all training leads to good jobs across sectors (e.g., education, infrastructure, supply chain, manufacturing)</a:t>
                      </a:r>
                    </a:p>
                  </a:txBody>
                  <a:tcPr marL="68580" marR="68580" marT="34290" marB="34290">
                    <a:noFill/>
                  </a:tcPr>
                </a:tc>
                <a:extLst>
                  <a:ext uri="{0D108BD9-81ED-4DB2-BD59-A6C34878D82A}">
                    <a16:rowId xmlns:a16="http://schemas.microsoft.com/office/drawing/2014/main" val="1219980822"/>
                  </a:ext>
                </a:extLst>
              </a:tr>
            </a:tbl>
          </a:graphicData>
        </a:graphic>
      </p:graphicFrame>
    </p:spTree>
    <p:extLst>
      <p:ext uri="{BB962C8B-B14F-4D97-AF65-F5344CB8AC3E}">
        <p14:creationId xmlns:p14="http://schemas.microsoft.com/office/powerpoint/2010/main" val="2824702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1" y="1405870"/>
            <a:ext cx="7078770" cy="2357891"/>
          </a:xfrm>
        </p:spPr>
        <p:txBody>
          <a:bodyPr>
            <a:normAutofit fontScale="90000"/>
          </a:bodyPr>
          <a:lstStyle/>
          <a:p>
            <a:r>
              <a:rPr lang="en-US"/>
              <a:t>Training and Employment Guidance Letter (TEGL) 19-22</a:t>
            </a:r>
            <a:br>
              <a:rPr lang="en-US"/>
            </a:br>
            <a:r>
              <a:rPr lang="en-US" sz="2700" b="0" i="1"/>
              <a:t>Application Instructions and Program Guidance for Department of Labor for FY 2023 Community Project Funding/Congressionally Directed Spending</a:t>
            </a:r>
            <a:endParaRPr lang="en-US" b="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a:xfrm>
            <a:off x="800100" y="4269493"/>
            <a:ext cx="6553200" cy="1868260"/>
          </a:xfrm>
        </p:spPr>
        <p:txBody>
          <a:bodyPr>
            <a:normAutofit/>
          </a:bodyPr>
          <a:lstStyle/>
          <a:p>
            <a:r>
              <a:rPr lang="en-US" i="1"/>
              <a:t>Speaker: Aiyana Pucci, Grant Officer </a:t>
            </a:r>
          </a:p>
        </p:txBody>
      </p:sp>
    </p:spTree>
    <p:extLst>
      <p:ext uri="{BB962C8B-B14F-4D97-AF65-F5344CB8AC3E}">
        <p14:creationId xmlns:p14="http://schemas.microsoft.com/office/powerpoint/2010/main" val="315891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a:t>Training and Employment Guidance Letter (TEGL) 19-22</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normAutofit fontScale="92500" lnSpcReduction="10000"/>
          </a:bodyPr>
          <a:lstStyle/>
          <a:p>
            <a:r>
              <a:rPr lang="en-US"/>
              <a:t>Guidance for 2023 Community Project Funding/Congressionally Directed Spending Recipients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r>
              <a:rPr lang="en-US"/>
              <a:t>Consolidated Appropriations Act, 2023</a:t>
            </a:r>
          </a:p>
          <a:p>
            <a:r>
              <a:rPr lang="en-US"/>
              <a:t>Authorizes $217,324,000 in Congressionally Directed Funds</a:t>
            </a:r>
          </a:p>
          <a:p>
            <a:r>
              <a:rPr lang="en-US"/>
              <a:t>249 Demonstration and Pilot Projects</a:t>
            </a:r>
          </a:p>
          <a:p>
            <a:r>
              <a:rPr lang="en-US"/>
              <a:t>Specified in the </a:t>
            </a:r>
            <a:r>
              <a:rPr lang="en-US">
                <a:hlinkClick r:id="rId4"/>
              </a:rPr>
              <a:t>Explanatory Statement for Division H – Departments of Labor, Health and Human Services, and Education, and Related Agencies Appropriations Act, 2023, Community Project Funding / Congressionally Directed Spending Table</a:t>
            </a:r>
            <a:r>
              <a:rPr lang="en-US"/>
              <a:t>.</a:t>
            </a:r>
          </a:p>
          <a:p>
            <a:r>
              <a:rPr lang="en-US"/>
              <a:t>Community Project recipients must design their project to align with the descriptions and funding amounts approved by Congress.</a:t>
            </a:r>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normAutofit/>
          </a:bodyPr>
          <a:lstStyle/>
          <a:p>
            <a:r>
              <a:rPr lang="en-US" sz="3200">
                <a:effectLst/>
                <a:latin typeface="Calibri" panose="020F0502020204030204" pitchFamily="34" charset="0"/>
                <a:ea typeface="Calibri" panose="020F0502020204030204" pitchFamily="34" charset="0"/>
              </a:rPr>
              <a:t>Welcome Webcast for FY 23 CP Recipients</a:t>
            </a:r>
            <a:endParaRPr lang="en-US"/>
          </a:p>
        </p:txBody>
      </p:sp>
      <p:sp>
        <p:nvSpPr>
          <p:cNvPr id="7" name="Text Placeholder 3">
            <a:extLst>
              <a:ext uri="{FF2B5EF4-FFF2-40B4-BE49-F238E27FC236}">
                <a16:creationId xmlns:a16="http://schemas.microsoft.com/office/drawing/2014/main" id="{C4CBC9CA-2F38-046A-884F-2B512AEFED36}"/>
              </a:ext>
            </a:extLst>
          </p:cNvPr>
          <p:cNvSpPr txBox="1">
            <a:spLocks/>
          </p:cNvSpPr>
          <p:nvPr/>
        </p:nvSpPr>
        <p:spPr>
          <a:xfrm>
            <a:off x="431540" y="1562443"/>
            <a:ext cx="4290771" cy="3876983"/>
          </a:xfrm>
          <a:prstGeom prst="rect">
            <a:avLst/>
          </a:prstGeom>
        </p:spPr>
        <p:txBody>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2800" b="1"/>
              <a:t>Review the Webcast</a:t>
            </a:r>
          </a:p>
          <a:p>
            <a:pPr>
              <a:spcBef>
                <a:spcPts val="600"/>
              </a:spcBef>
            </a:pPr>
            <a:r>
              <a:rPr lang="en-US" sz="2800"/>
              <a:t>ETA Introductions</a:t>
            </a:r>
          </a:p>
          <a:p>
            <a:pPr>
              <a:spcBef>
                <a:spcPts val="600"/>
              </a:spcBef>
            </a:pPr>
            <a:r>
              <a:rPr lang="en-US" sz="2800"/>
              <a:t>Grant Requirements</a:t>
            </a:r>
          </a:p>
          <a:p>
            <a:pPr>
              <a:spcBef>
                <a:spcPts val="600"/>
              </a:spcBef>
            </a:pPr>
            <a:r>
              <a:rPr lang="en-US" sz="2800"/>
              <a:t>Timeline</a:t>
            </a:r>
          </a:p>
          <a:p>
            <a:pPr>
              <a:spcBef>
                <a:spcPts val="600"/>
              </a:spcBef>
            </a:pPr>
            <a:r>
              <a:rPr lang="en-US" sz="2800"/>
              <a:t>Application Components</a:t>
            </a:r>
          </a:p>
          <a:p>
            <a:pPr>
              <a:spcBef>
                <a:spcPts val="600"/>
              </a:spcBef>
            </a:pPr>
            <a:r>
              <a:rPr lang="en-US" sz="2800"/>
              <a:t>Link to Resources</a:t>
            </a:r>
          </a:p>
        </p:txBody>
      </p:sp>
      <p:pic>
        <p:nvPicPr>
          <p:cNvPr id="10" name="Online Media 9" title="FY23 Community Projects Welcome Webcast -  04/28/2023">
            <a:hlinkClick r:id="" action="ppaction://media"/>
            <a:extLst>
              <a:ext uri="{FF2B5EF4-FFF2-40B4-BE49-F238E27FC236}">
                <a16:creationId xmlns:a16="http://schemas.microsoft.com/office/drawing/2014/main" id="{A9F6E3AF-89DD-0785-6F75-A2AD73DC06B9}"/>
              </a:ext>
            </a:extLst>
          </p:cNvPr>
          <p:cNvPicPr>
            <a:picLocks noGrp="1" noRot="1" noChangeAspect="1"/>
          </p:cNvPicPr>
          <p:nvPr>
            <p:ph sz="half" idx="2"/>
            <a:videoFile r:link="rId1"/>
          </p:nvPr>
        </p:nvPicPr>
        <p:blipFill>
          <a:blip r:embed="rId4"/>
          <a:stretch>
            <a:fillRect/>
          </a:stretch>
        </p:blipFill>
        <p:spPr>
          <a:xfrm>
            <a:off x="4789262" y="1197318"/>
            <a:ext cx="7097938" cy="3999113"/>
          </a:xfrm>
          <a:prstGeom prst="rect">
            <a:avLst/>
          </a:prstGeom>
        </p:spPr>
      </p:pic>
      <p:sp>
        <p:nvSpPr>
          <p:cNvPr id="12" name="TextBox 11">
            <a:extLst>
              <a:ext uri="{FF2B5EF4-FFF2-40B4-BE49-F238E27FC236}">
                <a16:creationId xmlns:a16="http://schemas.microsoft.com/office/drawing/2014/main" id="{CBAF6739-E87B-B5BE-3C86-537EC1716C6D}"/>
              </a:ext>
            </a:extLst>
          </p:cNvPr>
          <p:cNvSpPr txBox="1"/>
          <p:nvPr/>
        </p:nvSpPr>
        <p:spPr>
          <a:xfrm>
            <a:off x="1885708" y="5672126"/>
            <a:ext cx="8921650" cy="461665"/>
          </a:xfrm>
          <a:prstGeom prst="rect">
            <a:avLst/>
          </a:prstGeom>
          <a:noFill/>
          <a:ln>
            <a:solidFill>
              <a:schemeClr val="tx2">
                <a:lumMod val="90000"/>
                <a:lumOff val="10000"/>
              </a:schemeClr>
            </a:solidFill>
          </a:ln>
        </p:spPr>
        <p:txBody>
          <a:bodyPr wrap="square">
            <a:spAutoFit/>
          </a:bodyPr>
          <a:lstStyle/>
          <a:p>
            <a:pPr algn="l"/>
            <a:r>
              <a:rPr lang="en-US" sz="2400" b="1" i="0" dirty="0">
                <a:solidFill>
                  <a:srgbClr val="212529"/>
                </a:solidFill>
                <a:effectLst/>
                <a:latin typeface="Montserrat" panose="00000500000000000000" pitchFamily="2" charset="0"/>
                <a:hlinkClick r:id="rId5"/>
              </a:rPr>
              <a:t>Community Projects FY 23 Technical Assistance Page</a:t>
            </a:r>
            <a:endParaRPr lang="en-US" sz="2400" b="1" i="0" dirty="0">
              <a:solidFill>
                <a:srgbClr val="212529"/>
              </a:solidFill>
              <a:effectLst/>
              <a:latin typeface="Montserrat" panose="00000500000000000000" pitchFamily="2" charset="0"/>
            </a:endParaRPr>
          </a:p>
        </p:txBody>
      </p:sp>
    </p:spTree>
    <p:extLst>
      <p:ext uri="{BB962C8B-B14F-4D97-AF65-F5344CB8AC3E}">
        <p14:creationId xmlns:p14="http://schemas.microsoft.com/office/powerpoint/2010/main" val="407374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1C47B7-2EEF-8718-4B04-A093ADA86ED4}"/>
              </a:ext>
            </a:extLst>
          </p:cNvPr>
          <p:cNvSpPr>
            <a:spLocks noGrp="1"/>
          </p:cNvSpPr>
          <p:nvPr>
            <p:ph type="sldNum" sz="quarter" idx="12"/>
          </p:nvPr>
        </p:nvSpPr>
        <p:spPr/>
        <p:txBody>
          <a:bodyPr/>
          <a:lstStyle/>
          <a:p>
            <a:fld id="{158B7785-F6D6-45F8-833E-07BD84680091}" type="slidenum">
              <a:rPr lang="en-US" smtClean="0"/>
              <a:t>12</a:t>
            </a:fld>
            <a:endParaRPr lang="en-US"/>
          </a:p>
        </p:txBody>
      </p:sp>
      <p:sp>
        <p:nvSpPr>
          <p:cNvPr id="3" name="Title 2">
            <a:extLst>
              <a:ext uri="{FF2B5EF4-FFF2-40B4-BE49-F238E27FC236}">
                <a16:creationId xmlns:a16="http://schemas.microsoft.com/office/drawing/2014/main" id="{C326876C-7A5C-BE46-08A8-76199BC69D8B}"/>
              </a:ext>
            </a:extLst>
          </p:cNvPr>
          <p:cNvSpPr>
            <a:spLocks noGrp="1"/>
          </p:cNvSpPr>
          <p:nvPr>
            <p:ph type="title"/>
          </p:nvPr>
        </p:nvSpPr>
        <p:spPr/>
        <p:txBody>
          <a:bodyPr/>
          <a:lstStyle/>
          <a:p>
            <a:r>
              <a:rPr lang="en-US"/>
              <a:t>Key Training Activities for All CP Recipients</a:t>
            </a:r>
          </a:p>
        </p:txBody>
      </p:sp>
      <p:sp>
        <p:nvSpPr>
          <p:cNvPr id="4" name="Content Placeholder 3">
            <a:extLst>
              <a:ext uri="{FF2B5EF4-FFF2-40B4-BE49-F238E27FC236}">
                <a16:creationId xmlns:a16="http://schemas.microsoft.com/office/drawing/2014/main" id="{43F6296A-DC64-F6E8-CC6E-D654EFD35C99}"/>
              </a:ext>
            </a:extLst>
          </p:cNvPr>
          <p:cNvSpPr>
            <a:spLocks noGrp="1"/>
          </p:cNvSpPr>
          <p:nvPr>
            <p:ph sz="half" idx="1"/>
          </p:nvPr>
        </p:nvSpPr>
        <p:spPr>
          <a:xfrm>
            <a:off x="537575" y="1340530"/>
            <a:ext cx="5482223" cy="4797223"/>
          </a:xfrm>
        </p:spPr>
        <p:txBody>
          <a:bodyPr/>
          <a:lstStyle/>
          <a:p>
            <a:pPr marL="0" indent="0" algn="l">
              <a:buNone/>
            </a:pPr>
            <a:r>
              <a:rPr lang="en-US" sz="1800" b="1" i="0" u="none" strike="noStrike">
                <a:solidFill>
                  <a:srgbClr val="0088CC"/>
                </a:solidFill>
                <a:effectLst/>
                <a:latin typeface="Calibri" panose="020F0502020204030204" pitchFamily="34" charset="0"/>
                <a:hlinkClick r:id="rId3"/>
              </a:rPr>
              <a:t>Grants Application 101: Budgetary Forms - SF-424, 424A, 424B, and Budget Narrative:</a:t>
            </a:r>
            <a:r>
              <a:rPr lang="en-US" sz="1800" b="1" i="0">
                <a:solidFill>
                  <a:srgbClr val="131313"/>
                </a:solidFill>
                <a:effectLst/>
                <a:latin typeface="Calibri" panose="020F0502020204030204" pitchFamily="34" charset="0"/>
              </a:rPr>
              <a:t> </a:t>
            </a:r>
            <a:r>
              <a:rPr lang="en-US" sz="1800" b="0" i="0">
                <a:solidFill>
                  <a:srgbClr val="212529"/>
                </a:solidFill>
                <a:effectLst/>
                <a:latin typeface="Calibri" panose="020F0502020204030204" pitchFamily="34" charset="0"/>
              </a:rPr>
              <a:t>Budgets provide a financial blueprint and assist in complying with cost limitations, restrictions, and requirements outlined in the FOA. This webcast provides a brief introduction to the budget forms required to submit a grant application.</a:t>
            </a:r>
          </a:p>
          <a:p>
            <a:pPr marL="0" indent="0" algn="l">
              <a:buNone/>
            </a:pPr>
            <a:r>
              <a:rPr lang="en-US" sz="1800" b="1" i="0" u="none" strike="noStrike">
                <a:solidFill>
                  <a:srgbClr val="0088CC"/>
                </a:solidFill>
                <a:effectLst/>
                <a:latin typeface="Calibri" panose="020F0502020204030204" pitchFamily="34" charset="0"/>
                <a:hlinkClick r:id="rId4"/>
              </a:rPr>
              <a:t>Grants Application 101: A Plain English Guide to DOL Competitive Grants</a:t>
            </a:r>
            <a:r>
              <a:rPr lang="en-US" sz="1800" b="1" i="0">
                <a:solidFill>
                  <a:srgbClr val="0070C0"/>
                </a:solidFill>
                <a:effectLst/>
                <a:latin typeface="Calibri" panose="020F0502020204030204" pitchFamily="34" charset="0"/>
              </a:rPr>
              <a:t>: </a:t>
            </a:r>
            <a:r>
              <a:rPr lang="en-US" sz="1800" b="0" i="0">
                <a:solidFill>
                  <a:srgbClr val="212529"/>
                </a:solidFill>
                <a:effectLst/>
                <a:latin typeface="Calibri" panose="020F0502020204030204" pitchFamily="34" charset="0"/>
              </a:rPr>
              <a:t>Grant applicants will understand DOL Federal Opportunity Announcements (FOAs) and learn how applications are evaluated.</a:t>
            </a:r>
          </a:p>
          <a:p>
            <a:pPr marL="0" indent="0" algn="l">
              <a:buNone/>
            </a:pPr>
            <a:r>
              <a:rPr lang="en-US" sz="1800" b="1" i="0" u="none" strike="noStrike">
                <a:solidFill>
                  <a:srgbClr val="7A232F"/>
                </a:solidFill>
                <a:effectLst/>
                <a:latin typeface="Calibri" panose="020F0502020204030204" pitchFamily="34" charset="0"/>
                <a:hlinkClick r:id="rId5"/>
              </a:rPr>
              <a:t>ETA Grants Management Overview and Readiness Assessment:</a:t>
            </a:r>
            <a:r>
              <a:rPr lang="en-US" sz="1800" b="1" i="0">
                <a:solidFill>
                  <a:srgbClr val="212529"/>
                </a:solidFill>
                <a:effectLst/>
                <a:latin typeface="Calibri" panose="020F0502020204030204" pitchFamily="34" charset="0"/>
              </a:rPr>
              <a:t> </a:t>
            </a:r>
            <a:r>
              <a:rPr lang="en-US" sz="1800" b="0" i="0">
                <a:solidFill>
                  <a:srgbClr val="212529"/>
                </a:solidFill>
                <a:effectLst/>
                <a:latin typeface="Calibri" panose="020F0502020204030204" pitchFamily="34" charset="0"/>
              </a:rPr>
              <a:t>Learn about the requirements and standards applicable to the operation of a Federal grant funded by ETA, in order to avoid the common pitfalls experienced by new grantees and new staff.</a:t>
            </a:r>
          </a:p>
        </p:txBody>
      </p:sp>
      <p:sp>
        <p:nvSpPr>
          <p:cNvPr id="5" name="Content Placeholder 4">
            <a:extLst>
              <a:ext uri="{FF2B5EF4-FFF2-40B4-BE49-F238E27FC236}">
                <a16:creationId xmlns:a16="http://schemas.microsoft.com/office/drawing/2014/main" id="{EBBA6B53-54CB-260A-97EB-89DF25AC6CFF}"/>
              </a:ext>
            </a:extLst>
          </p:cNvPr>
          <p:cNvSpPr>
            <a:spLocks noGrp="1"/>
          </p:cNvSpPr>
          <p:nvPr>
            <p:ph sz="half" idx="2"/>
          </p:nvPr>
        </p:nvSpPr>
        <p:spPr>
          <a:xfrm>
            <a:off x="6228914" y="1328330"/>
            <a:ext cx="5658285" cy="5210582"/>
          </a:xfrm>
        </p:spPr>
        <p:txBody>
          <a:bodyPr/>
          <a:lstStyle/>
          <a:p>
            <a:pPr marL="0" indent="0" algn="l">
              <a:buNone/>
            </a:pPr>
            <a:r>
              <a:rPr lang="en-US" sz="1800" b="1" i="0" u="none" strike="noStrike">
                <a:solidFill>
                  <a:srgbClr val="7A232F"/>
                </a:solidFill>
                <a:effectLst/>
                <a:latin typeface="Calibri" panose="020F0502020204030204" pitchFamily="34" charset="0"/>
                <a:hlinkClick r:id="rId6"/>
              </a:rPr>
              <a:t>SMART Approach to the 2020/2021 Uniform Guidance Revisions:</a:t>
            </a:r>
            <a:r>
              <a:rPr lang="en-US" sz="1800" b="1" i="0">
                <a:solidFill>
                  <a:srgbClr val="212529"/>
                </a:solidFill>
                <a:effectLst/>
                <a:latin typeface="Calibri" panose="020F0502020204030204" pitchFamily="34" charset="0"/>
              </a:rPr>
              <a:t> </a:t>
            </a:r>
            <a:r>
              <a:rPr lang="en-US" sz="1800" b="0" i="0">
                <a:solidFill>
                  <a:srgbClr val="212529"/>
                </a:solidFill>
                <a:effectLst/>
                <a:latin typeface="Calibri" panose="020F0502020204030204" pitchFamily="34" charset="0"/>
              </a:rPr>
              <a:t>Learn about OMB’s revisions to the Uniform Guidance that were published in the Federal Register on August 2020 and February 2021.</a:t>
            </a:r>
          </a:p>
          <a:p>
            <a:pPr marL="0" indent="0" algn="l">
              <a:buNone/>
            </a:pPr>
            <a:r>
              <a:rPr lang="en-US" sz="1800" b="1" i="0" u="none" strike="noStrike">
                <a:solidFill>
                  <a:srgbClr val="7A232F"/>
                </a:solidFill>
                <a:effectLst/>
                <a:latin typeface="Calibri" panose="020F0502020204030204" pitchFamily="34" charset="0"/>
                <a:hlinkClick r:id="rId7"/>
              </a:rPr>
              <a:t>Financial Management: Procedures and Internal Controls:</a:t>
            </a:r>
            <a:r>
              <a:rPr lang="en-US" sz="1800" b="1" i="0">
                <a:solidFill>
                  <a:srgbClr val="212529"/>
                </a:solidFill>
                <a:effectLst/>
                <a:latin typeface="Calibri" panose="020F0502020204030204" pitchFamily="34" charset="0"/>
              </a:rPr>
              <a:t> </a:t>
            </a:r>
            <a:r>
              <a:rPr lang="en-US" sz="1800" b="0" i="0">
                <a:solidFill>
                  <a:srgbClr val="1B1B1B"/>
                </a:solidFill>
                <a:effectLst/>
                <a:latin typeface="Calibri" panose="020F0502020204030204" pitchFamily="34" charset="0"/>
              </a:rPr>
              <a:t>Learn about the core systems of financial management, like identifying policies and procedures required by the Uniform Guidance, providing suggestions for increased organization and efficiency, and describing financial areas that require internal controls.</a:t>
            </a:r>
            <a:endParaRPr lang="en-US" sz="1800">
              <a:solidFill>
                <a:srgbClr val="212529"/>
              </a:solidFill>
              <a:latin typeface="Calibri" panose="020F0502020204030204" pitchFamily="34" charset="0"/>
            </a:endParaRPr>
          </a:p>
          <a:p>
            <a:pPr marL="0" indent="0" algn="l">
              <a:buNone/>
            </a:pPr>
            <a:r>
              <a:rPr lang="en-US" sz="1800" b="1" i="0" u="none" strike="noStrike">
                <a:solidFill>
                  <a:srgbClr val="7A232F"/>
                </a:solidFill>
                <a:effectLst/>
                <a:latin typeface="Calibri" panose="020F0502020204030204" pitchFamily="34" charset="0"/>
                <a:hlinkClick r:id="rId8"/>
              </a:rPr>
              <a:t>Uniform Guidance: Cost Principles and Cost Classification:</a:t>
            </a:r>
            <a:r>
              <a:rPr lang="en-US" sz="1800" b="1" i="0">
                <a:solidFill>
                  <a:srgbClr val="212529"/>
                </a:solidFill>
                <a:effectLst/>
                <a:latin typeface="Calibri" panose="020F0502020204030204" pitchFamily="34" charset="0"/>
              </a:rPr>
              <a:t> </a:t>
            </a:r>
            <a:r>
              <a:rPr lang="en-US" sz="1800" b="0" i="0">
                <a:solidFill>
                  <a:srgbClr val="1B1B1B"/>
                </a:solidFill>
                <a:effectLst/>
                <a:latin typeface="Calibri" panose="020F0502020204030204" pitchFamily="34" charset="0"/>
              </a:rPr>
              <a:t>Learn about the general principles governing the allocability, allowability, and reasonableness of costs to the federal award. New definitions, significant changes to selected items of cost, and DOL’s exceptions to the Uniform Guidance (2 CFR Part 2900) will be reviewed.</a:t>
            </a:r>
            <a:endParaRPr lang="en-US" sz="1800" b="0" i="0">
              <a:solidFill>
                <a:srgbClr val="212529"/>
              </a:solidFill>
              <a:effectLst/>
              <a:latin typeface="Calibri" panose="020F0502020204030204" pitchFamily="34" charset="0"/>
            </a:endParaRPr>
          </a:p>
        </p:txBody>
      </p:sp>
    </p:spTree>
    <p:extLst>
      <p:ext uri="{BB962C8B-B14F-4D97-AF65-F5344CB8AC3E}">
        <p14:creationId xmlns:p14="http://schemas.microsoft.com/office/powerpoint/2010/main" val="677008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842BD0-3043-4972-FB51-3129E3AC2EAF}"/>
              </a:ext>
            </a:extLst>
          </p:cNvPr>
          <p:cNvSpPr>
            <a:spLocks noGrp="1"/>
          </p:cNvSpPr>
          <p:nvPr>
            <p:ph type="sldNum" sz="quarter" idx="12"/>
          </p:nvPr>
        </p:nvSpPr>
        <p:spPr/>
        <p:txBody>
          <a:bodyPr/>
          <a:lstStyle/>
          <a:p>
            <a:fld id="{158B7785-F6D6-45F8-833E-07BD84680091}" type="slidenum">
              <a:rPr lang="en-US" smtClean="0"/>
              <a:t>13</a:t>
            </a:fld>
            <a:endParaRPr lang="en-US"/>
          </a:p>
        </p:txBody>
      </p:sp>
      <p:sp>
        <p:nvSpPr>
          <p:cNvPr id="3" name="Title 2">
            <a:extLst>
              <a:ext uri="{FF2B5EF4-FFF2-40B4-BE49-F238E27FC236}">
                <a16:creationId xmlns:a16="http://schemas.microsoft.com/office/drawing/2014/main" id="{37434A45-C245-26CF-ED47-B9987A476B05}"/>
              </a:ext>
            </a:extLst>
          </p:cNvPr>
          <p:cNvSpPr>
            <a:spLocks noGrp="1"/>
          </p:cNvSpPr>
          <p:nvPr>
            <p:ph type="title"/>
          </p:nvPr>
        </p:nvSpPr>
        <p:spPr/>
        <p:txBody>
          <a:bodyPr/>
          <a:lstStyle/>
          <a:p>
            <a:r>
              <a:rPr lang="en-US"/>
              <a:t>Application Components</a:t>
            </a:r>
          </a:p>
        </p:txBody>
      </p:sp>
      <p:sp>
        <p:nvSpPr>
          <p:cNvPr id="4" name="Content Placeholder 3">
            <a:extLst>
              <a:ext uri="{FF2B5EF4-FFF2-40B4-BE49-F238E27FC236}">
                <a16:creationId xmlns:a16="http://schemas.microsoft.com/office/drawing/2014/main" id="{446CC034-6EF7-7B1E-A65E-5E04D042AD48}"/>
              </a:ext>
            </a:extLst>
          </p:cNvPr>
          <p:cNvSpPr>
            <a:spLocks noGrp="1"/>
          </p:cNvSpPr>
          <p:nvPr>
            <p:ph idx="1"/>
          </p:nvPr>
        </p:nvSpPr>
        <p:spPr>
          <a:xfrm>
            <a:off x="805866" y="1137446"/>
            <a:ext cx="5290134" cy="5039517"/>
          </a:xfrm>
        </p:spPr>
        <p:txBody>
          <a:bodyPr>
            <a:normAutofit lnSpcReduction="10000"/>
          </a:bodyPr>
          <a:lstStyle/>
          <a:p>
            <a:r>
              <a:rPr lang="en-US"/>
              <a:t>SF-424: Application for Federal Assistance</a:t>
            </a:r>
          </a:p>
          <a:p>
            <a:r>
              <a:rPr lang="en-US"/>
              <a:t>SF-424a: Budget Form</a:t>
            </a:r>
          </a:p>
          <a:p>
            <a:r>
              <a:rPr lang="en-US"/>
              <a:t>Budget Narrative</a:t>
            </a:r>
          </a:p>
          <a:p>
            <a:r>
              <a:rPr lang="en-US"/>
              <a:t>Project Narrative</a:t>
            </a:r>
          </a:p>
          <a:p>
            <a:r>
              <a:rPr lang="en-US"/>
              <a:t>Abstract</a:t>
            </a:r>
          </a:p>
          <a:p>
            <a:r>
              <a:rPr lang="en-US"/>
              <a:t>Project Organizational Chart</a:t>
            </a:r>
          </a:p>
          <a:p>
            <a:r>
              <a:rPr lang="en-US"/>
              <a:t>Work Plan</a:t>
            </a:r>
          </a:p>
          <a:p>
            <a:r>
              <a:rPr lang="en-US"/>
              <a:t>Letters of Commitment</a:t>
            </a:r>
          </a:p>
        </p:txBody>
      </p:sp>
      <p:sp>
        <p:nvSpPr>
          <p:cNvPr id="8" name="Rectangle 7">
            <a:extLst>
              <a:ext uri="{FF2B5EF4-FFF2-40B4-BE49-F238E27FC236}">
                <a16:creationId xmlns:a16="http://schemas.microsoft.com/office/drawing/2014/main" id="{D42997CB-A1B2-0273-C046-849261F84CBC}"/>
              </a:ext>
            </a:extLst>
          </p:cNvPr>
          <p:cNvSpPr/>
          <p:nvPr/>
        </p:nvSpPr>
        <p:spPr>
          <a:xfrm>
            <a:off x="574705" y="3066434"/>
            <a:ext cx="4673700" cy="2294706"/>
          </a:xfrm>
          <a:prstGeom prst="rect">
            <a:avLst/>
          </a:prstGeom>
          <a:noFill/>
          <a:ln w="38100">
            <a:solidFill>
              <a:srgbClr val="2C5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45554B-D9B4-D6E3-D6CF-11E62ABEA19C}"/>
              </a:ext>
            </a:extLst>
          </p:cNvPr>
          <p:cNvSpPr txBox="1"/>
          <p:nvPr/>
        </p:nvSpPr>
        <p:spPr>
          <a:xfrm>
            <a:off x="6643576" y="4508033"/>
            <a:ext cx="4308346" cy="1200329"/>
          </a:xfrm>
          <a:prstGeom prst="rect">
            <a:avLst/>
          </a:prstGeom>
          <a:solidFill>
            <a:schemeClr val="tx2">
              <a:lumMod val="10000"/>
              <a:lumOff val="90000"/>
            </a:schemeClr>
          </a:solidFill>
        </p:spPr>
        <p:txBody>
          <a:bodyPr wrap="square">
            <a:spAutoFit/>
          </a:bodyPr>
          <a:lstStyle/>
          <a:p>
            <a:r>
              <a:rPr lang="en-US" sz="2400" b="1">
                <a:ln w="0"/>
                <a:solidFill>
                  <a:schemeClr val="tx1"/>
                </a:solidFill>
                <a:effectLst>
                  <a:outerShdw blurRad="38100" dist="19050" dir="2700000" algn="tl" rotWithShape="0">
                    <a:schemeClr val="dk1">
                      <a:alpha val="40000"/>
                    </a:schemeClr>
                  </a:outerShdw>
                </a:effectLst>
              </a:rPr>
              <a:t>TEGL 19-22: Appendix IV (pg. 25)</a:t>
            </a:r>
          </a:p>
          <a:p>
            <a:r>
              <a:rPr lang="en-US" sz="2400" b="1">
                <a:ln w="0"/>
                <a:solidFill>
                  <a:schemeClr val="tx1"/>
                </a:solidFill>
                <a:effectLst>
                  <a:outerShdw blurRad="38100" dist="19050" dir="2700000" algn="tl" rotWithShape="0">
                    <a:schemeClr val="dk1">
                      <a:alpha val="40000"/>
                    </a:schemeClr>
                  </a:outerShdw>
                </a:effectLst>
              </a:rPr>
              <a:t>Application Submission </a:t>
            </a:r>
          </a:p>
          <a:p>
            <a:r>
              <a:rPr lang="en-US" sz="2400" b="1">
                <a:ln w="0"/>
                <a:solidFill>
                  <a:schemeClr val="tx1"/>
                </a:solidFill>
                <a:effectLst>
                  <a:outerShdw blurRad="38100" dist="19050" dir="2700000" algn="tl" rotWithShape="0">
                    <a:schemeClr val="dk1">
                      <a:alpha val="40000"/>
                    </a:schemeClr>
                  </a:outerShdw>
                </a:effectLst>
              </a:rPr>
              <a:t>A. Required Documents </a:t>
            </a:r>
          </a:p>
        </p:txBody>
      </p:sp>
      <p:sp>
        <p:nvSpPr>
          <p:cNvPr id="9" name="Content Placeholder 3">
            <a:extLst>
              <a:ext uri="{FF2B5EF4-FFF2-40B4-BE49-F238E27FC236}">
                <a16:creationId xmlns:a16="http://schemas.microsoft.com/office/drawing/2014/main" id="{65BE580F-70AC-4B06-1650-E498ED678223}"/>
              </a:ext>
            </a:extLst>
          </p:cNvPr>
          <p:cNvSpPr txBox="1">
            <a:spLocks/>
          </p:cNvSpPr>
          <p:nvPr/>
        </p:nvSpPr>
        <p:spPr>
          <a:xfrm>
            <a:off x="6327161" y="1149638"/>
            <a:ext cx="5290134" cy="2896270"/>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Equipment Prior Approval Request, if Applicable</a:t>
            </a:r>
          </a:p>
          <a:p>
            <a:r>
              <a:rPr lang="en-US"/>
              <a:t>Negotiated Indirect Cost Rate Agreement, if applicable</a:t>
            </a:r>
          </a:p>
          <a:p>
            <a:r>
              <a:rPr lang="en-US"/>
              <a:t>Financial System Risk Assessment </a:t>
            </a:r>
          </a:p>
        </p:txBody>
      </p:sp>
    </p:spTree>
    <p:extLst>
      <p:ext uri="{BB962C8B-B14F-4D97-AF65-F5344CB8AC3E}">
        <p14:creationId xmlns:p14="http://schemas.microsoft.com/office/powerpoint/2010/main" val="1137935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lstStyle/>
          <a:p>
            <a:r>
              <a:rPr lang="en-US" dirty="0"/>
              <a:t>Polling Question: Are you ready?!</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p:txBody>
          <a:bodyPr/>
          <a:lstStyle/>
          <a:p>
            <a:r>
              <a:rPr lang="en-US" dirty="0"/>
              <a:t>Select the answer that most reflect the activities that you have completed. </a:t>
            </a:r>
          </a:p>
        </p:txBody>
      </p:sp>
      <p:sp>
        <p:nvSpPr>
          <p:cNvPr id="4" name="Text Placeholder 3">
            <a:extLst>
              <a:ext uri="{FF2B5EF4-FFF2-40B4-BE49-F238E27FC236}">
                <a16:creationId xmlns:a16="http://schemas.microsoft.com/office/drawing/2014/main" id="{7C4F72F3-DCD2-4D70-808D-A9265DB33125}"/>
              </a:ext>
            </a:extLst>
          </p:cNvPr>
          <p:cNvSpPr>
            <a:spLocks noGrp="1"/>
          </p:cNvSpPr>
          <p:nvPr>
            <p:ph type="body" sz="quarter" idx="13"/>
          </p:nvPr>
        </p:nvSpPr>
        <p:spPr/>
        <p:txBody>
          <a:bodyPr/>
          <a:lstStyle/>
          <a:p>
            <a:r>
              <a:rPr lang="en-US"/>
              <a:t>Multiple Choice </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p:txBody>
          <a:bodyPr/>
          <a:lstStyle/>
          <a:p>
            <a:r>
              <a:rPr lang="en-US" dirty="0"/>
              <a:t>I read the TEGL back-to-back. Hooray! </a:t>
            </a:r>
          </a:p>
          <a:p>
            <a:r>
              <a:rPr lang="en-US" dirty="0"/>
              <a:t>I watched the welcome webinar. It was informative! </a:t>
            </a:r>
          </a:p>
          <a:p>
            <a:r>
              <a:rPr lang="en-US" dirty="0"/>
              <a:t>I already reviewed all the training webinars. I'm a superstar! </a:t>
            </a:r>
          </a:p>
          <a:p>
            <a:r>
              <a:rPr lang="en-US" dirty="0"/>
              <a:t>I'm still not sure. What is a TEGL? </a:t>
            </a:r>
          </a:p>
        </p:txBody>
      </p:sp>
    </p:spTree>
    <p:extLst>
      <p:ext uri="{BB962C8B-B14F-4D97-AF65-F5344CB8AC3E}">
        <p14:creationId xmlns:p14="http://schemas.microsoft.com/office/powerpoint/2010/main" val="122066882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CD02B2-8E36-D706-0857-F6A5B7D1B457}"/>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B01B358F-0E69-1DD8-B86E-658DF6FA4CF0}"/>
              </a:ext>
            </a:extLst>
          </p:cNvPr>
          <p:cNvSpPr>
            <a:spLocks noGrp="1"/>
          </p:cNvSpPr>
          <p:nvPr>
            <p:ph type="title"/>
          </p:nvPr>
        </p:nvSpPr>
        <p:spPr/>
        <p:txBody>
          <a:bodyPr/>
          <a:lstStyle/>
          <a:p>
            <a:r>
              <a:rPr lang="en-US"/>
              <a:t>Technical Assistance</a:t>
            </a:r>
            <a:br>
              <a:rPr lang="en-US"/>
            </a:br>
            <a:r>
              <a:rPr lang="en-US" sz="3600"/>
              <a:t>Developing Quality Applications</a:t>
            </a:r>
            <a:endParaRPr lang="en-US"/>
          </a:p>
        </p:txBody>
      </p:sp>
      <p:sp>
        <p:nvSpPr>
          <p:cNvPr id="4" name="Text Placeholder 3">
            <a:extLst>
              <a:ext uri="{FF2B5EF4-FFF2-40B4-BE49-F238E27FC236}">
                <a16:creationId xmlns:a16="http://schemas.microsoft.com/office/drawing/2014/main" id="{9ABA8F52-E31C-81FC-D626-C064A4F75C35}"/>
              </a:ext>
            </a:extLst>
          </p:cNvPr>
          <p:cNvSpPr>
            <a:spLocks noGrp="1"/>
          </p:cNvSpPr>
          <p:nvPr>
            <p:ph type="body" idx="1"/>
          </p:nvPr>
        </p:nvSpPr>
        <p:spPr/>
        <p:txBody>
          <a:bodyPr/>
          <a:lstStyle/>
          <a:p>
            <a:r>
              <a:rPr lang="en-US" i="1"/>
              <a:t>Speaker: Ayreen Cadwallader, Program Manager </a:t>
            </a:r>
          </a:p>
        </p:txBody>
      </p:sp>
    </p:spTree>
    <p:extLst>
      <p:ext uri="{BB962C8B-B14F-4D97-AF65-F5344CB8AC3E}">
        <p14:creationId xmlns:p14="http://schemas.microsoft.com/office/powerpoint/2010/main" val="4007427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49D98D-B733-BE93-8B5D-E9258D53F355}"/>
              </a:ext>
            </a:extLst>
          </p:cNvPr>
          <p:cNvSpPr>
            <a:spLocks noGrp="1"/>
          </p:cNvSpPr>
          <p:nvPr>
            <p:ph type="sldNum" sz="quarter" idx="12"/>
          </p:nvPr>
        </p:nvSpPr>
        <p:spPr/>
        <p:txBody>
          <a:bodyPr/>
          <a:lstStyle/>
          <a:p>
            <a:fld id="{158B7785-F6D6-45F8-833E-07BD84680091}" type="slidenum">
              <a:rPr lang="en-US" smtClean="0"/>
              <a:t>16</a:t>
            </a:fld>
            <a:endParaRPr lang="en-US"/>
          </a:p>
        </p:txBody>
      </p:sp>
      <p:sp>
        <p:nvSpPr>
          <p:cNvPr id="3" name="Title 2">
            <a:extLst>
              <a:ext uri="{FF2B5EF4-FFF2-40B4-BE49-F238E27FC236}">
                <a16:creationId xmlns:a16="http://schemas.microsoft.com/office/drawing/2014/main" id="{4A73C443-57A1-4681-4673-D855474B38A0}"/>
              </a:ext>
            </a:extLst>
          </p:cNvPr>
          <p:cNvSpPr>
            <a:spLocks noGrp="1"/>
          </p:cNvSpPr>
          <p:nvPr>
            <p:ph type="title"/>
          </p:nvPr>
        </p:nvSpPr>
        <p:spPr/>
        <p:txBody>
          <a:bodyPr/>
          <a:lstStyle/>
          <a:p>
            <a:r>
              <a:rPr lang="en-US"/>
              <a:t>Purpose of Technical Assistance</a:t>
            </a:r>
          </a:p>
        </p:txBody>
      </p:sp>
      <p:sp>
        <p:nvSpPr>
          <p:cNvPr id="4" name="Content Placeholder 3">
            <a:extLst>
              <a:ext uri="{FF2B5EF4-FFF2-40B4-BE49-F238E27FC236}">
                <a16:creationId xmlns:a16="http://schemas.microsoft.com/office/drawing/2014/main" id="{090AFFC5-645A-F171-D476-0A2D1A07AC28}"/>
              </a:ext>
            </a:extLst>
          </p:cNvPr>
          <p:cNvSpPr>
            <a:spLocks noGrp="1"/>
          </p:cNvSpPr>
          <p:nvPr>
            <p:ph idx="1"/>
          </p:nvPr>
        </p:nvSpPr>
        <p:spPr>
          <a:xfrm>
            <a:off x="492716" y="1137446"/>
            <a:ext cx="6922693" cy="4812417"/>
          </a:xfrm>
        </p:spPr>
        <p:txBody>
          <a:bodyPr/>
          <a:lstStyle/>
          <a:p>
            <a:r>
              <a:rPr lang="en-US" sz="2800"/>
              <a:t>Community Project grantees will receive technical assistance during the pre award and post award of your grants </a:t>
            </a:r>
          </a:p>
          <a:p>
            <a:r>
              <a:rPr lang="en-US" sz="2800"/>
              <a:t>Pre-award TA is to support you in the development of your applications</a:t>
            </a:r>
          </a:p>
          <a:p>
            <a:r>
              <a:rPr lang="en-US" sz="2800"/>
              <a:t>Post-award TA is to support you in managing and implementing your grant programs</a:t>
            </a:r>
          </a:p>
          <a:p>
            <a:r>
              <a:rPr lang="en-US" sz="2800"/>
              <a:t>Led by the regions and supported by the national Grant office and program office </a:t>
            </a:r>
          </a:p>
          <a:p>
            <a:endParaRPr lang="en-US"/>
          </a:p>
        </p:txBody>
      </p:sp>
      <p:sp>
        <p:nvSpPr>
          <p:cNvPr id="5" name="Content Placeholder 3">
            <a:extLst>
              <a:ext uri="{FF2B5EF4-FFF2-40B4-BE49-F238E27FC236}">
                <a16:creationId xmlns:a16="http://schemas.microsoft.com/office/drawing/2014/main" id="{5BC24E27-19A9-1094-09D7-77D5F8237E62}"/>
              </a:ext>
            </a:extLst>
          </p:cNvPr>
          <p:cNvSpPr txBox="1">
            <a:spLocks/>
          </p:cNvSpPr>
          <p:nvPr/>
        </p:nvSpPr>
        <p:spPr>
          <a:xfrm>
            <a:off x="8007661" y="2056188"/>
            <a:ext cx="3703478" cy="2495102"/>
          </a:xfrm>
          <a:prstGeom prst="rect">
            <a:avLst/>
          </a:prstGeom>
          <a:solidFill>
            <a:schemeClr val="tx2">
              <a:lumMod val="10000"/>
              <a:lumOff val="90000"/>
            </a:schemeClr>
          </a:solidFill>
        </p:spPr>
        <p:txBody>
          <a:bodyPr vert="horz" lIns="91440" tIns="45720" rIns="91440" bIns="45720" rtlCol="0">
            <a:normAutofit lnSpcReduction="10000"/>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Project Narrative</a:t>
            </a:r>
          </a:p>
          <a:p>
            <a:r>
              <a:rPr lang="en-US"/>
              <a:t>Abstract</a:t>
            </a:r>
          </a:p>
          <a:p>
            <a:r>
              <a:rPr lang="en-US"/>
              <a:t>Project Organizational Chart</a:t>
            </a:r>
          </a:p>
          <a:p>
            <a:r>
              <a:rPr lang="en-US"/>
              <a:t>Work Plan</a:t>
            </a:r>
          </a:p>
        </p:txBody>
      </p:sp>
    </p:spTree>
    <p:extLst>
      <p:ext uri="{BB962C8B-B14F-4D97-AF65-F5344CB8AC3E}">
        <p14:creationId xmlns:p14="http://schemas.microsoft.com/office/powerpoint/2010/main" val="2989523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t>Application Component: Project Program Design Elements</a:t>
            </a:r>
          </a:p>
        </p:txBody>
      </p:sp>
      <p:sp>
        <p:nvSpPr>
          <p:cNvPr id="4" name="Text Placeholder 3">
            <a:extLst>
              <a:ext uri="{FF2B5EF4-FFF2-40B4-BE49-F238E27FC236}">
                <a16:creationId xmlns:a16="http://schemas.microsoft.com/office/drawing/2014/main" id="{8BA75C86-642C-45D0-BB7D-6E2B4D3AC17F}"/>
              </a:ext>
            </a:extLst>
          </p:cNvPr>
          <p:cNvSpPr>
            <a:spLocks noGrp="1"/>
          </p:cNvSpPr>
          <p:nvPr>
            <p:ph type="body" idx="1"/>
          </p:nvPr>
        </p:nvSpPr>
        <p:spPr/>
        <p:txBody>
          <a:bodyPr>
            <a:normAutofit/>
          </a:bodyPr>
          <a:lstStyle/>
          <a:p>
            <a:r>
              <a:rPr lang="en-US" b="1"/>
              <a:t>Project Narrative</a:t>
            </a:r>
          </a:p>
        </p:txBody>
      </p:sp>
      <p:sp>
        <p:nvSpPr>
          <p:cNvPr id="5" name="Content Placeholder 4">
            <a:extLst>
              <a:ext uri="{FF2B5EF4-FFF2-40B4-BE49-F238E27FC236}">
                <a16:creationId xmlns:a16="http://schemas.microsoft.com/office/drawing/2014/main" id="{05C808E6-CEDE-43DB-96F4-7F93D6E66EDC}"/>
              </a:ext>
            </a:extLst>
          </p:cNvPr>
          <p:cNvSpPr>
            <a:spLocks noGrp="1"/>
          </p:cNvSpPr>
          <p:nvPr>
            <p:ph sz="half" idx="2"/>
          </p:nvPr>
        </p:nvSpPr>
        <p:spPr/>
        <p:txBody>
          <a:bodyPr/>
          <a:lstStyle/>
          <a:p>
            <a:r>
              <a:rPr lang="en-US" sz="2200"/>
              <a:t>Comprehensive framework and description of the proposed project</a:t>
            </a:r>
          </a:p>
          <a:p>
            <a:r>
              <a:rPr lang="en-US" sz="2200"/>
              <a:t>Detailed description of the community issue or problem that the project will address</a:t>
            </a:r>
          </a:p>
          <a:p>
            <a:r>
              <a:rPr lang="en-US" sz="2200"/>
              <a:t>Demonstrate the organization’s capacity to implement the grant project</a:t>
            </a:r>
          </a:p>
          <a:p>
            <a:r>
              <a:rPr lang="en-US" sz="2200"/>
              <a:t>Limited to 10 double-spaced, single-sided, 8.5 x 11-inch pages with Times New Roman 12-point text font and 1-inch margins</a:t>
            </a:r>
          </a:p>
        </p:txBody>
      </p:sp>
      <p:sp>
        <p:nvSpPr>
          <p:cNvPr id="6" name="Text Placeholder 5">
            <a:extLst>
              <a:ext uri="{FF2B5EF4-FFF2-40B4-BE49-F238E27FC236}">
                <a16:creationId xmlns:a16="http://schemas.microsoft.com/office/drawing/2014/main" id="{A9C3C87C-DA27-4A41-A0D5-D5D724D8BA35}"/>
              </a:ext>
            </a:extLst>
          </p:cNvPr>
          <p:cNvSpPr>
            <a:spLocks noGrp="1"/>
          </p:cNvSpPr>
          <p:nvPr>
            <p:ph type="body" sz="quarter" idx="3"/>
          </p:nvPr>
        </p:nvSpPr>
        <p:spPr/>
        <p:txBody>
          <a:bodyPr/>
          <a:lstStyle/>
          <a:p>
            <a:r>
              <a:rPr lang="en-US" b="1"/>
              <a:t>Abstract, Work Plan, Org Chart</a:t>
            </a:r>
          </a:p>
        </p:txBody>
      </p:sp>
      <p:sp>
        <p:nvSpPr>
          <p:cNvPr id="8" name="Content Placeholder 7">
            <a:extLst>
              <a:ext uri="{FF2B5EF4-FFF2-40B4-BE49-F238E27FC236}">
                <a16:creationId xmlns:a16="http://schemas.microsoft.com/office/drawing/2014/main" id="{98B54F96-2085-4B1A-9B67-FEEDC23EF0B1}"/>
              </a:ext>
            </a:extLst>
          </p:cNvPr>
          <p:cNvSpPr>
            <a:spLocks noGrp="1"/>
          </p:cNvSpPr>
          <p:nvPr>
            <p:ph sz="quarter" idx="4"/>
          </p:nvPr>
        </p:nvSpPr>
        <p:spPr/>
        <p:txBody>
          <a:bodyPr/>
          <a:lstStyle/>
          <a:p>
            <a:r>
              <a:rPr lang="en-US"/>
              <a:t>Submitted as a separate document </a:t>
            </a:r>
          </a:p>
          <a:p>
            <a:r>
              <a:rPr lang="en-US"/>
              <a:t>The abstract a snapshot of your project</a:t>
            </a:r>
          </a:p>
          <a:p>
            <a:r>
              <a:rPr lang="en-US"/>
              <a:t>The work plan is used to track your grant funded activities throughout your period of performance </a:t>
            </a:r>
          </a:p>
          <a:p>
            <a:r>
              <a:rPr lang="en-US"/>
              <a:t>The org chart shows the grant’s projects management team, including any potential partners that are working on the project </a:t>
            </a:r>
          </a:p>
        </p:txBody>
      </p:sp>
    </p:spTree>
    <p:extLst>
      <p:ext uri="{BB962C8B-B14F-4D97-AF65-F5344CB8AC3E}">
        <p14:creationId xmlns:p14="http://schemas.microsoft.com/office/powerpoint/2010/main" val="2848932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29E35-5588-4537-841D-E5B84A894D76}"/>
              </a:ext>
            </a:extLst>
          </p:cNvPr>
          <p:cNvSpPr>
            <a:spLocks noGrp="1"/>
          </p:cNvSpPr>
          <p:nvPr>
            <p:ph type="sldNum" sz="quarter" idx="12"/>
            <p:custDataLst>
              <p:tags r:id="rId2"/>
            </p:custDataLst>
          </p:nvPr>
        </p:nvSpPr>
        <p:spPr/>
        <p:txBody>
          <a:bodyPr/>
          <a:lstStyle/>
          <a:p>
            <a:fld id="{158B7785-F6D6-45F8-833E-07BD84680091}" type="slidenum">
              <a:rPr lang="en-US" smtClean="0"/>
              <a:t>18</a:t>
            </a:fld>
            <a:endParaRPr lang="en-US"/>
          </a:p>
        </p:txBody>
      </p:sp>
      <p:sp>
        <p:nvSpPr>
          <p:cNvPr id="3" name="Title 2">
            <a:extLst>
              <a:ext uri="{FF2B5EF4-FFF2-40B4-BE49-F238E27FC236}">
                <a16:creationId xmlns:a16="http://schemas.microsoft.com/office/drawing/2014/main" id="{1D6B4DE0-0718-42A8-8EB6-0724D02D6421}"/>
              </a:ext>
            </a:extLst>
          </p:cNvPr>
          <p:cNvSpPr>
            <a:spLocks noGrp="1"/>
          </p:cNvSpPr>
          <p:nvPr>
            <p:ph type="title"/>
            <p:custDataLst>
              <p:tags r:id="rId3"/>
            </p:custDataLst>
          </p:nvPr>
        </p:nvSpPr>
        <p:spPr/>
        <p:txBody>
          <a:bodyPr/>
          <a:lstStyle/>
          <a:p>
            <a:r>
              <a:rPr lang="en-US"/>
              <a:t>Poll Question</a:t>
            </a:r>
          </a:p>
        </p:txBody>
      </p:sp>
      <p:sp>
        <p:nvSpPr>
          <p:cNvPr id="6" name="Content Placeholder 5">
            <a:extLst>
              <a:ext uri="{FF2B5EF4-FFF2-40B4-BE49-F238E27FC236}">
                <a16:creationId xmlns:a16="http://schemas.microsoft.com/office/drawing/2014/main" id="{D138364E-DF39-40BA-832B-044698301597}"/>
              </a:ext>
            </a:extLst>
          </p:cNvPr>
          <p:cNvSpPr>
            <a:spLocks noGrp="1"/>
          </p:cNvSpPr>
          <p:nvPr>
            <p:ph idx="1"/>
            <p:custDataLst>
              <p:tags r:id="rId4"/>
            </p:custDataLst>
          </p:nvPr>
        </p:nvSpPr>
        <p:spPr>
          <a:xfrm>
            <a:off x="5786005" y="1137446"/>
            <a:ext cx="6101195" cy="4906045"/>
          </a:xfrm>
        </p:spPr>
        <p:txBody>
          <a:bodyPr>
            <a:normAutofit fontScale="92500"/>
          </a:bodyPr>
          <a:lstStyle/>
          <a:p>
            <a:pPr>
              <a:spcBef>
                <a:spcPts val="1200"/>
              </a:spcBef>
              <a:buSzPct val="100000"/>
            </a:pPr>
            <a:r>
              <a:rPr lang="en-US" sz="2600" dirty="0"/>
              <a:t>WIOA Formula - Adult and Youth Programs</a:t>
            </a:r>
          </a:p>
          <a:p>
            <a:pPr>
              <a:spcBef>
                <a:spcPts val="1200"/>
              </a:spcBef>
              <a:buSzPct val="100000"/>
            </a:pPr>
            <a:r>
              <a:rPr lang="en-US" sz="2600" dirty="0"/>
              <a:t>Apprenticeship Grants</a:t>
            </a:r>
          </a:p>
          <a:p>
            <a:pPr>
              <a:spcBef>
                <a:spcPts val="1200"/>
              </a:spcBef>
              <a:buSzPct val="100000"/>
            </a:pPr>
            <a:r>
              <a:rPr lang="en-US" sz="2600" dirty="0"/>
              <a:t>YouthBuild Grants</a:t>
            </a:r>
          </a:p>
          <a:p>
            <a:pPr>
              <a:spcBef>
                <a:spcPts val="1200"/>
              </a:spcBef>
              <a:buSzPct val="100000"/>
            </a:pPr>
            <a:r>
              <a:rPr lang="en-US" sz="2600" dirty="0"/>
              <a:t>Reentry Employment Opportunities Grants</a:t>
            </a:r>
          </a:p>
          <a:p>
            <a:pPr>
              <a:spcBef>
                <a:spcPts val="1200"/>
              </a:spcBef>
              <a:buSzPct val="100000"/>
            </a:pPr>
            <a:r>
              <a:rPr lang="en-US" sz="2600" dirty="0"/>
              <a:t>H-1B Technical Skills Training Grants</a:t>
            </a:r>
          </a:p>
          <a:p>
            <a:pPr>
              <a:spcBef>
                <a:spcPts val="1200"/>
              </a:spcBef>
              <a:buSzPct val="100000"/>
            </a:pPr>
            <a:r>
              <a:rPr lang="en-US" sz="2600" dirty="0"/>
              <a:t>Dept. of Health and Human Services Grants</a:t>
            </a:r>
          </a:p>
          <a:p>
            <a:pPr>
              <a:spcBef>
                <a:spcPts val="1200"/>
              </a:spcBef>
              <a:buSzPct val="100000"/>
            </a:pPr>
            <a:r>
              <a:rPr lang="en-US" sz="2600" dirty="0"/>
              <a:t>Dept. of Education Grants</a:t>
            </a:r>
          </a:p>
          <a:p>
            <a:pPr>
              <a:spcBef>
                <a:spcPts val="1200"/>
              </a:spcBef>
              <a:buSzPct val="100000"/>
            </a:pPr>
            <a:r>
              <a:rPr lang="en-US" sz="2600" dirty="0"/>
              <a:t>Other Federal or State Agencies, philanthropic organizations, local grants  </a:t>
            </a:r>
            <a:endParaRPr lang="en-US" sz="2000" dirty="0"/>
          </a:p>
        </p:txBody>
      </p:sp>
      <p:sp>
        <p:nvSpPr>
          <p:cNvPr id="4" name="Text Placeholder 3">
            <a:extLst>
              <a:ext uri="{FF2B5EF4-FFF2-40B4-BE49-F238E27FC236}">
                <a16:creationId xmlns:a16="http://schemas.microsoft.com/office/drawing/2014/main" id="{150EA61B-30EF-4EFB-8595-F9021AF06FD7}"/>
              </a:ext>
            </a:extLst>
          </p:cNvPr>
          <p:cNvSpPr>
            <a:spLocks noGrp="1"/>
          </p:cNvSpPr>
          <p:nvPr>
            <p:ph type="body" idx="14"/>
            <p:custDataLst>
              <p:tags r:id="rId5"/>
            </p:custDataLst>
          </p:nvPr>
        </p:nvSpPr>
        <p:spPr/>
        <p:txBody>
          <a:bodyPr/>
          <a:lstStyle/>
          <a:p>
            <a:r>
              <a:rPr lang="en-US" dirty="0"/>
              <a:t>Using the poll, select all of the other grants on which you have worked in the past or on which you currently work. </a:t>
            </a:r>
          </a:p>
          <a:p>
            <a:endParaRPr lang="en-US" dirty="0"/>
          </a:p>
        </p:txBody>
      </p:sp>
      <p:sp>
        <p:nvSpPr>
          <p:cNvPr id="5" name="Text Placeholder 4">
            <a:extLst>
              <a:ext uri="{FF2B5EF4-FFF2-40B4-BE49-F238E27FC236}">
                <a16:creationId xmlns:a16="http://schemas.microsoft.com/office/drawing/2014/main" id="{53E1F408-FA2B-46B9-8DC0-066F5886EAD3}"/>
              </a:ext>
            </a:extLst>
          </p:cNvPr>
          <p:cNvSpPr>
            <a:spLocks noGrp="1"/>
          </p:cNvSpPr>
          <p:nvPr>
            <p:ph type="body" sz="quarter" idx="13"/>
            <p:custDataLst>
              <p:tags r:id="rId6"/>
            </p:custDataLst>
          </p:nvPr>
        </p:nvSpPr>
        <p:spPr/>
        <p:txBody>
          <a:bodyPr/>
          <a:lstStyle/>
          <a:p>
            <a:r>
              <a:rPr lang="en-US"/>
              <a:t>Choose the best answer(s) that reflect your work with the Department</a:t>
            </a:r>
          </a:p>
        </p:txBody>
      </p:sp>
    </p:spTree>
    <p:custDataLst>
      <p:tags r:id="rId1"/>
    </p:custDataLst>
    <p:extLst>
      <p:ext uri="{BB962C8B-B14F-4D97-AF65-F5344CB8AC3E}">
        <p14:creationId xmlns:p14="http://schemas.microsoft.com/office/powerpoint/2010/main" val="303980723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640B76-4032-A903-E622-1FB1C9CB52A9}"/>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A7567C8D-6E74-9BF8-D137-ABC6A6577D00}"/>
              </a:ext>
            </a:extLst>
          </p:cNvPr>
          <p:cNvSpPr>
            <a:spLocks noGrp="1"/>
          </p:cNvSpPr>
          <p:nvPr>
            <p:ph type="title"/>
          </p:nvPr>
        </p:nvSpPr>
        <p:spPr/>
        <p:txBody>
          <a:bodyPr/>
          <a:lstStyle/>
          <a:p>
            <a:r>
              <a:rPr lang="en-US"/>
              <a:t>Technical Assistance: Abstract Review</a:t>
            </a:r>
          </a:p>
        </p:txBody>
      </p:sp>
      <p:sp>
        <p:nvSpPr>
          <p:cNvPr id="4" name="Text Placeholder 3">
            <a:extLst>
              <a:ext uri="{FF2B5EF4-FFF2-40B4-BE49-F238E27FC236}">
                <a16:creationId xmlns:a16="http://schemas.microsoft.com/office/drawing/2014/main" id="{ED068560-D866-C25F-8446-CE342EDEF809}"/>
              </a:ext>
            </a:extLst>
          </p:cNvPr>
          <p:cNvSpPr>
            <a:spLocks noGrp="1"/>
          </p:cNvSpPr>
          <p:nvPr>
            <p:ph type="body" idx="1"/>
          </p:nvPr>
        </p:nvSpPr>
        <p:spPr/>
        <p:txBody>
          <a:bodyPr/>
          <a:lstStyle/>
          <a:p>
            <a:r>
              <a:rPr lang="en-US" i="1"/>
              <a:t>Speaker: Ayreen Cadwallader, Program Manager </a:t>
            </a:r>
          </a:p>
        </p:txBody>
      </p:sp>
    </p:spTree>
    <p:extLst>
      <p:ext uri="{BB962C8B-B14F-4D97-AF65-F5344CB8AC3E}">
        <p14:creationId xmlns:p14="http://schemas.microsoft.com/office/powerpoint/2010/main" val="1100803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a:xfrm>
            <a:off x="805865" y="46208"/>
            <a:ext cx="4192019" cy="786384"/>
          </a:xfrm>
        </p:spPr>
        <p:txBody>
          <a:bodyPr>
            <a:normAutofit fontScale="90000"/>
          </a:bodyPr>
          <a:lstStyle/>
          <a:p>
            <a:r>
              <a:rPr lang="en-US"/>
              <a:t>Technical Assistance Abstracts Review</a:t>
            </a:r>
          </a:p>
        </p:txBody>
      </p:sp>
      <p:sp>
        <p:nvSpPr>
          <p:cNvPr id="8" name="Content Placeholder 7">
            <a:extLst>
              <a:ext uri="{FF2B5EF4-FFF2-40B4-BE49-F238E27FC236}">
                <a16:creationId xmlns:a16="http://schemas.microsoft.com/office/drawing/2014/main" id="{7D6F6FC4-7D93-540E-3C0D-61E26C9565CC}"/>
              </a:ext>
            </a:extLst>
          </p:cNvPr>
          <p:cNvSpPr>
            <a:spLocks noGrp="1"/>
          </p:cNvSpPr>
          <p:nvPr>
            <p:ph idx="1"/>
          </p:nvPr>
        </p:nvSpPr>
        <p:spPr>
          <a:xfrm>
            <a:off x="366713" y="1454620"/>
            <a:ext cx="5070322" cy="4319879"/>
          </a:xfrm>
        </p:spPr>
        <p:txBody>
          <a:bodyPr>
            <a:normAutofit/>
          </a:bodyPr>
          <a:lstStyle/>
          <a:p>
            <a:r>
              <a:rPr lang="en-US"/>
              <a:t>Abstracts are an overview of your program design</a:t>
            </a:r>
          </a:p>
          <a:p>
            <a:r>
              <a:rPr lang="en-US"/>
              <a:t>Submit abstract by </a:t>
            </a:r>
            <a:r>
              <a:rPr lang="en-US" b="1"/>
              <a:t>July 31, 2023</a:t>
            </a:r>
          </a:p>
          <a:p>
            <a:r>
              <a:rPr lang="en-US"/>
              <a:t>Excel spreadsheet with all the required sections from the “Suggested Project Abstract” Template (Attachment E) </a:t>
            </a:r>
          </a:p>
          <a:p>
            <a:r>
              <a:rPr lang="en-US"/>
              <a:t>Email to: </a:t>
            </a:r>
            <a:r>
              <a:rPr lang="en-US">
                <a:hlinkClick r:id="rId3"/>
              </a:rPr>
              <a:t>CPGrants.ProgramOffice@dol.gov</a:t>
            </a:r>
            <a:r>
              <a:rPr lang="en-US"/>
              <a:t> </a:t>
            </a:r>
          </a:p>
        </p:txBody>
      </p:sp>
      <p:pic>
        <p:nvPicPr>
          <p:cNvPr id="10" name="Picture 9">
            <a:extLst>
              <a:ext uri="{FF2B5EF4-FFF2-40B4-BE49-F238E27FC236}">
                <a16:creationId xmlns:a16="http://schemas.microsoft.com/office/drawing/2014/main" id="{3C0C61D5-3B52-876D-E64F-36007E3A2DD9}"/>
              </a:ext>
            </a:extLst>
          </p:cNvPr>
          <p:cNvPicPr>
            <a:picLocks noChangeAspect="1"/>
          </p:cNvPicPr>
          <p:nvPr/>
        </p:nvPicPr>
        <p:blipFill rotWithShape="1">
          <a:blip r:embed="rId4"/>
          <a:srcRect l="8676" r="10500"/>
          <a:stretch/>
        </p:blipFill>
        <p:spPr>
          <a:xfrm>
            <a:off x="5674290" y="242326"/>
            <a:ext cx="6363310" cy="5983110"/>
          </a:xfrm>
          <a:prstGeom prst="rect">
            <a:avLst/>
          </a:prstGeom>
          <a:ln w="38100">
            <a:solidFill>
              <a:schemeClr val="tx2">
                <a:lumMod val="75000"/>
                <a:lumOff val="25000"/>
              </a:schemeClr>
            </a:solidFill>
          </a:ln>
        </p:spPr>
      </p:pic>
    </p:spTree>
    <p:extLst>
      <p:ext uri="{BB962C8B-B14F-4D97-AF65-F5344CB8AC3E}">
        <p14:creationId xmlns:p14="http://schemas.microsoft.com/office/powerpoint/2010/main" val="3540547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DDBCBAAF-2379-B099-56EA-616667275659}"/>
              </a:ext>
            </a:extLst>
          </p:cNvPr>
          <p:cNvSpPr>
            <a:spLocks noGrp="1"/>
          </p:cNvSpPr>
          <p:nvPr>
            <p:ph type="title"/>
          </p:nvPr>
        </p:nvSpPr>
        <p:spPr/>
        <p:txBody>
          <a:bodyPr/>
          <a:lstStyle/>
          <a:p>
            <a:r>
              <a:rPr lang="en-US"/>
              <a:t>Abstract Template – Key Information </a:t>
            </a:r>
          </a:p>
        </p:txBody>
      </p:sp>
      <p:sp>
        <p:nvSpPr>
          <p:cNvPr id="6" name="Content Placeholder 5">
            <a:extLst>
              <a:ext uri="{FF2B5EF4-FFF2-40B4-BE49-F238E27FC236}">
                <a16:creationId xmlns:a16="http://schemas.microsoft.com/office/drawing/2014/main" id="{6DD9FC27-B81F-1C83-B376-7D77B864DEAB}"/>
              </a:ext>
            </a:extLst>
          </p:cNvPr>
          <p:cNvSpPr>
            <a:spLocks noGrp="1"/>
          </p:cNvSpPr>
          <p:nvPr>
            <p:ph sz="half" idx="2"/>
          </p:nvPr>
        </p:nvSpPr>
        <p:spPr>
          <a:xfrm>
            <a:off x="6705600" y="1086561"/>
            <a:ext cx="5181600" cy="5015820"/>
          </a:xfrm>
        </p:spPr>
        <p:txBody>
          <a:bodyPr/>
          <a:lstStyle/>
          <a:p>
            <a:r>
              <a:rPr lang="en-US"/>
              <a:t>Exact language specified in the FY 23 Appropriation.</a:t>
            </a:r>
          </a:p>
          <a:p>
            <a:pPr lvl="1"/>
            <a:r>
              <a:rPr lang="en-US"/>
              <a:t>Recipient Name</a:t>
            </a:r>
          </a:p>
          <a:p>
            <a:pPr lvl="1"/>
            <a:r>
              <a:rPr lang="en-US"/>
              <a:t>Funding Requested</a:t>
            </a:r>
          </a:p>
          <a:p>
            <a:pPr lvl="1"/>
            <a:r>
              <a:rPr lang="en-US"/>
              <a:t>Project Description</a:t>
            </a:r>
          </a:p>
          <a:p>
            <a:pPr lvl="1"/>
            <a:r>
              <a:rPr lang="en-US"/>
              <a:t>Congressional Sponsor</a:t>
            </a:r>
          </a:p>
          <a:p>
            <a:r>
              <a:rPr lang="en-US"/>
              <a:t>Project Title</a:t>
            </a:r>
          </a:p>
          <a:p>
            <a:pPr lvl="1"/>
            <a:r>
              <a:rPr lang="en-US"/>
              <a:t>Name of the Community Project</a:t>
            </a:r>
          </a:p>
        </p:txBody>
      </p:sp>
      <p:pic>
        <p:nvPicPr>
          <p:cNvPr id="7" name="Content Placeholder 6">
            <a:extLst>
              <a:ext uri="{FF2B5EF4-FFF2-40B4-BE49-F238E27FC236}">
                <a16:creationId xmlns:a16="http://schemas.microsoft.com/office/drawing/2014/main" id="{7336BF21-9CF7-A115-1BCE-EC0B444F9726}"/>
              </a:ext>
            </a:extLst>
          </p:cNvPr>
          <p:cNvPicPr>
            <a:picLocks noGrp="1" noChangeAspect="1"/>
          </p:cNvPicPr>
          <p:nvPr>
            <p:ph sz="half" idx="1"/>
          </p:nvPr>
        </p:nvPicPr>
        <p:blipFill rotWithShape="1">
          <a:blip r:embed="rId3"/>
          <a:srcRect l="8856" r="6649" b="41683"/>
          <a:stretch/>
        </p:blipFill>
        <p:spPr>
          <a:xfrm>
            <a:off x="539987" y="1641945"/>
            <a:ext cx="5956845" cy="3574110"/>
          </a:xfrm>
          <a:prstGeom prst="rect">
            <a:avLst/>
          </a:prstGeom>
          <a:ln w="38100">
            <a:solidFill>
              <a:schemeClr val="tx2">
                <a:lumMod val="75000"/>
                <a:lumOff val="25000"/>
              </a:schemeClr>
            </a:solidFill>
          </a:ln>
        </p:spPr>
      </p:pic>
    </p:spTree>
    <p:extLst>
      <p:ext uri="{BB962C8B-B14F-4D97-AF65-F5344CB8AC3E}">
        <p14:creationId xmlns:p14="http://schemas.microsoft.com/office/powerpoint/2010/main" val="2471411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DDBCBAAF-2379-B099-56EA-616667275659}"/>
              </a:ext>
            </a:extLst>
          </p:cNvPr>
          <p:cNvSpPr>
            <a:spLocks noGrp="1"/>
          </p:cNvSpPr>
          <p:nvPr>
            <p:ph type="title"/>
          </p:nvPr>
        </p:nvSpPr>
        <p:spPr/>
        <p:txBody>
          <a:bodyPr>
            <a:normAutofit/>
          </a:bodyPr>
          <a:lstStyle/>
          <a:p>
            <a:r>
              <a:rPr lang="en-US"/>
              <a:t>Abstract Template – Workforce System Priorities </a:t>
            </a:r>
          </a:p>
        </p:txBody>
      </p:sp>
      <p:sp>
        <p:nvSpPr>
          <p:cNvPr id="6" name="Content Placeholder 5">
            <a:extLst>
              <a:ext uri="{FF2B5EF4-FFF2-40B4-BE49-F238E27FC236}">
                <a16:creationId xmlns:a16="http://schemas.microsoft.com/office/drawing/2014/main" id="{6DD9FC27-B81F-1C83-B376-7D77B864DEAB}"/>
              </a:ext>
            </a:extLst>
          </p:cNvPr>
          <p:cNvSpPr>
            <a:spLocks noGrp="1"/>
          </p:cNvSpPr>
          <p:nvPr>
            <p:ph sz="half" idx="2"/>
          </p:nvPr>
        </p:nvSpPr>
        <p:spPr>
          <a:xfrm>
            <a:off x="6357306" y="1958271"/>
            <a:ext cx="5353833" cy="1311468"/>
          </a:xfrm>
        </p:spPr>
        <p:txBody>
          <a:bodyPr/>
          <a:lstStyle/>
          <a:p>
            <a:r>
              <a:rPr lang="en-US"/>
              <a:t>Select which of these workforce pillars align the most with your proposed project.</a:t>
            </a:r>
          </a:p>
        </p:txBody>
      </p:sp>
      <p:pic>
        <p:nvPicPr>
          <p:cNvPr id="8" name="Content Placeholder 7">
            <a:extLst>
              <a:ext uri="{FF2B5EF4-FFF2-40B4-BE49-F238E27FC236}">
                <a16:creationId xmlns:a16="http://schemas.microsoft.com/office/drawing/2014/main" id="{4AC241CA-6C44-7496-1DA6-8C9A105AF6D0}"/>
              </a:ext>
            </a:extLst>
          </p:cNvPr>
          <p:cNvPicPr>
            <a:picLocks noGrp="1" noChangeAspect="1"/>
          </p:cNvPicPr>
          <p:nvPr>
            <p:ph sz="half" idx="1"/>
          </p:nvPr>
        </p:nvPicPr>
        <p:blipFill rotWithShape="1">
          <a:blip r:embed="rId3"/>
          <a:srcRect l="8856" r="6649" b="76647"/>
          <a:stretch/>
        </p:blipFill>
        <p:spPr>
          <a:xfrm>
            <a:off x="914400" y="2049274"/>
            <a:ext cx="5181600" cy="1129462"/>
          </a:xfrm>
          <a:prstGeom prst="rect">
            <a:avLst/>
          </a:prstGeom>
          <a:ln w="38100">
            <a:solidFill>
              <a:schemeClr val="tx2">
                <a:lumMod val="75000"/>
                <a:lumOff val="25000"/>
              </a:schemeClr>
            </a:solidFill>
          </a:ln>
        </p:spPr>
      </p:pic>
      <p:pic>
        <p:nvPicPr>
          <p:cNvPr id="9" name="Picture 8">
            <a:extLst>
              <a:ext uri="{FF2B5EF4-FFF2-40B4-BE49-F238E27FC236}">
                <a16:creationId xmlns:a16="http://schemas.microsoft.com/office/drawing/2014/main" id="{CF688E3E-5144-C764-8133-945BA91D6A35}"/>
              </a:ext>
            </a:extLst>
          </p:cNvPr>
          <p:cNvPicPr>
            <a:picLocks noChangeAspect="1"/>
          </p:cNvPicPr>
          <p:nvPr/>
        </p:nvPicPr>
        <p:blipFill rotWithShape="1">
          <a:blip r:embed="rId3"/>
          <a:srcRect l="9805" t="58487" r="10114" b="12760"/>
          <a:stretch/>
        </p:blipFill>
        <p:spPr>
          <a:xfrm>
            <a:off x="2128381" y="3679264"/>
            <a:ext cx="7387875" cy="2091848"/>
          </a:xfrm>
          <a:prstGeom prst="rect">
            <a:avLst/>
          </a:prstGeom>
          <a:ln w="38100">
            <a:solidFill>
              <a:schemeClr val="tx2">
                <a:lumMod val="75000"/>
                <a:lumOff val="25000"/>
              </a:schemeClr>
            </a:solidFill>
          </a:ln>
        </p:spPr>
      </p:pic>
    </p:spTree>
    <p:extLst>
      <p:ext uri="{BB962C8B-B14F-4D97-AF65-F5344CB8AC3E}">
        <p14:creationId xmlns:p14="http://schemas.microsoft.com/office/powerpoint/2010/main" val="1756878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DDBCBAAF-2379-B099-56EA-616667275659}"/>
              </a:ext>
            </a:extLst>
          </p:cNvPr>
          <p:cNvSpPr>
            <a:spLocks noGrp="1"/>
          </p:cNvSpPr>
          <p:nvPr>
            <p:ph type="title"/>
          </p:nvPr>
        </p:nvSpPr>
        <p:spPr/>
        <p:txBody>
          <a:bodyPr>
            <a:normAutofit/>
          </a:bodyPr>
          <a:lstStyle/>
          <a:p>
            <a:r>
              <a:rPr lang="en-US"/>
              <a:t>Abstract Template – Project Purpose and Goals</a:t>
            </a:r>
          </a:p>
        </p:txBody>
      </p:sp>
      <p:sp>
        <p:nvSpPr>
          <p:cNvPr id="6" name="Content Placeholder 5">
            <a:extLst>
              <a:ext uri="{FF2B5EF4-FFF2-40B4-BE49-F238E27FC236}">
                <a16:creationId xmlns:a16="http://schemas.microsoft.com/office/drawing/2014/main" id="{6DD9FC27-B81F-1C83-B376-7D77B864DEAB}"/>
              </a:ext>
            </a:extLst>
          </p:cNvPr>
          <p:cNvSpPr>
            <a:spLocks noGrp="1"/>
          </p:cNvSpPr>
          <p:nvPr>
            <p:ph sz="half" idx="2"/>
          </p:nvPr>
        </p:nvSpPr>
        <p:spPr>
          <a:xfrm>
            <a:off x="636739" y="2883651"/>
            <a:ext cx="5269258" cy="2537986"/>
          </a:xfrm>
          <a:noFill/>
        </p:spPr>
        <p:txBody>
          <a:bodyPr/>
          <a:lstStyle/>
          <a:p>
            <a:r>
              <a:rPr lang="en-US" b="1"/>
              <a:t>Project Purpose and Goals</a:t>
            </a:r>
          </a:p>
          <a:p>
            <a:pPr lvl="1"/>
            <a:r>
              <a:rPr lang="en-US"/>
              <a:t>Overarching purpose of your project</a:t>
            </a:r>
          </a:p>
          <a:p>
            <a:pPr lvl="1"/>
            <a:r>
              <a:rPr lang="en-US"/>
              <a:t>specific goals that the project will achieve</a:t>
            </a:r>
          </a:p>
          <a:p>
            <a:pPr lvl="1"/>
            <a:r>
              <a:rPr lang="en-US"/>
              <a:t>how it will serve the public good</a:t>
            </a:r>
          </a:p>
        </p:txBody>
      </p:sp>
      <p:pic>
        <p:nvPicPr>
          <p:cNvPr id="11" name="Content Placeholder 10">
            <a:extLst>
              <a:ext uri="{FF2B5EF4-FFF2-40B4-BE49-F238E27FC236}">
                <a16:creationId xmlns:a16="http://schemas.microsoft.com/office/drawing/2014/main" id="{94875586-0DAB-10C4-00EB-9E3670FC277F}"/>
              </a:ext>
            </a:extLst>
          </p:cNvPr>
          <p:cNvPicPr>
            <a:picLocks noGrp="1" noChangeAspect="1"/>
          </p:cNvPicPr>
          <p:nvPr>
            <p:ph sz="half" idx="1"/>
          </p:nvPr>
        </p:nvPicPr>
        <p:blipFill rotWithShape="1">
          <a:blip r:embed="rId3"/>
          <a:srcRect l="2107" t="5076" r="2003" b="7649"/>
          <a:stretch/>
        </p:blipFill>
        <p:spPr>
          <a:xfrm>
            <a:off x="636739" y="1137875"/>
            <a:ext cx="5933136" cy="1440493"/>
          </a:xfrm>
          <a:ln w="38100">
            <a:solidFill>
              <a:schemeClr val="tx2">
                <a:lumMod val="75000"/>
                <a:lumOff val="25000"/>
              </a:schemeClr>
            </a:solidFill>
          </a:ln>
        </p:spPr>
      </p:pic>
      <p:sp>
        <p:nvSpPr>
          <p:cNvPr id="12" name="Content Placeholder 5">
            <a:extLst>
              <a:ext uri="{FF2B5EF4-FFF2-40B4-BE49-F238E27FC236}">
                <a16:creationId xmlns:a16="http://schemas.microsoft.com/office/drawing/2014/main" id="{EAD4F2E1-00B0-9C41-5174-EB1F9B510D58}"/>
              </a:ext>
            </a:extLst>
          </p:cNvPr>
          <p:cNvSpPr txBox="1">
            <a:spLocks/>
          </p:cNvSpPr>
          <p:nvPr/>
        </p:nvSpPr>
        <p:spPr>
          <a:xfrm>
            <a:off x="6708731" y="1423567"/>
            <a:ext cx="5178469" cy="4271640"/>
          </a:xfrm>
          <a:prstGeom prst="rect">
            <a:avLst/>
          </a:prstGeom>
          <a:solidFill>
            <a:schemeClr val="bg1">
              <a:lumMod val="95000"/>
            </a:schemeClr>
          </a:solidFill>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t>The </a:t>
            </a:r>
            <a:r>
              <a:rPr lang="en-US">
                <a:solidFill>
                  <a:srgbClr val="FF0000"/>
                </a:solidFill>
              </a:rPr>
              <a:t>[insert name of the project] </a:t>
            </a:r>
          </a:p>
          <a:p>
            <a:r>
              <a:rPr lang="en-US" i="1"/>
              <a:t>will empower youth and young adults </a:t>
            </a:r>
            <a:r>
              <a:rPr lang="en-US">
                <a:solidFill>
                  <a:srgbClr val="FF0000"/>
                </a:solidFill>
              </a:rPr>
              <a:t>[project purpose]</a:t>
            </a:r>
            <a:r>
              <a:rPr lang="en-US"/>
              <a:t> </a:t>
            </a:r>
            <a:r>
              <a:rPr lang="en-US" i="1"/>
              <a:t>to</a:t>
            </a:r>
          </a:p>
          <a:p>
            <a:r>
              <a:rPr lang="en-US">
                <a:solidFill>
                  <a:srgbClr val="FF0000"/>
                </a:solidFill>
              </a:rPr>
              <a:t>[project goals] </a:t>
            </a:r>
            <a:r>
              <a:rPr lang="en-US" i="1"/>
              <a:t>prepare them for achieve their full potential through career exploration , job training, and paid work experiences </a:t>
            </a:r>
          </a:p>
          <a:p>
            <a:r>
              <a:rPr lang="en-US" i="1"/>
              <a:t>to become productive members of our community. </a:t>
            </a:r>
            <a:r>
              <a:rPr lang="en-US">
                <a:solidFill>
                  <a:srgbClr val="FF0000"/>
                </a:solidFill>
              </a:rPr>
              <a:t>[public good]</a:t>
            </a:r>
          </a:p>
        </p:txBody>
      </p:sp>
      <p:sp>
        <p:nvSpPr>
          <p:cNvPr id="14" name="Speech Bubble: Rectangle 13">
            <a:extLst>
              <a:ext uri="{FF2B5EF4-FFF2-40B4-BE49-F238E27FC236}">
                <a16:creationId xmlns:a16="http://schemas.microsoft.com/office/drawing/2014/main" id="{8EF2DA7F-9DCC-AAE8-1F3A-20DB4F483408}"/>
              </a:ext>
            </a:extLst>
          </p:cNvPr>
          <p:cNvSpPr/>
          <p:nvPr/>
        </p:nvSpPr>
        <p:spPr>
          <a:xfrm>
            <a:off x="2724385" y="5968776"/>
            <a:ext cx="5178469" cy="786384"/>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Project Narrative (pg. 48)</a:t>
            </a:r>
          </a:p>
          <a:p>
            <a:r>
              <a:rPr lang="en-US" sz="1600">
                <a:ln w="0"/>
                <a:solidFill>
                  <a:schemeClr val="tx1"/>
                </a:solidFill>
                <a:effectLst>
                  <a:outerShdw blurRad="38100" dist="19050" dir="2700000" algn="tl" rotWithShape="0">
                    <a:schemeClr val="dk1">
                      <a:alpha val="40000"/>
                    </a:schemeClr>
                  </a:outerShdw>
                </a:effectLst>
              </a:rPr>
              <a:t>Section A. Community Project Workforce Program</a:t>
            </a:r>
          </a:p>
          <a:p>
            <a:r>
              <a:rPr lang="en-US" sz="1600">
                <a:ln w="0"/>
                <a:solidFill>
                  <a:schemeClr val="tx1"/>
                </a:solidFill>
                <a:effectLst>
                  <a:outerShdw blurRad="38100" dist="19050" dir="2700000" algn="tl" rotWithShape="0">
                    <a:schemeClr val="dk1">
                      <a:alpha val="40000"/>
                    </a:schemeClr>
                  </a:outerShdw>
                </a:effectLst>
              </a:rPr>
              <a:t>1) Statement of Need and Project Purpose for Public Benefit</a:t>
            </a:r>
          </a:p>
        </p:txBody>
      </p:sp>
      <p:pic>
        <p:nvPicPr>
          <p:cNvPr id="15" name="Picture 14">
            <a:extLst>
              <a:ext uri="{FF2B5EF4-FFF2-40B4-BE49-F238E27FC236}">
                <a16:creationId xmlns:a16="http://schemas.microsoft.com/office/drawing/2014/main" id="{EDCAED88-2DCB-F293-5377-68846B79274B}"/>
              </a:ext>
            </a:extLst>
          </p:cNvPr>
          <p:cNvPicPr>
            <a:picLocks noChangeAspect="1"/>
          </p:cNvPicPr>
          <p:nvPr/>
        </p:nvPicPr>
        <p:blipFill>
          <a:blip r:embed="rId4"/>
          <a:stretch>
            <a:fillRect/>
          </a:stretch>
        </p:blipFill>
        <p:spPr>
          <a:xfrm>
            <a:off x="165944" y="1090714"/>
            <a:ext cx="331939" cy="348299"/>
          </a:xfrm>
          <a:prstGeom prst="rect">
            <a:avLst/>
          </a:prstGeom>
        </p:spPr>
      </p:pic>
    </p:spTree>
    <p:extLst>
      <p:ext uri="{BB962C8B-B14F-4D97-AF65-F5344CB8AC3E}">
        <p14:creationId xmlns:p14="http://schemas.microsoft.com/office/powerpoint/2010/main" val="2227496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24</a:t>
            </a:fld>
            <a:endParaRPr lang="en-US"/>
          </a:p>
        </p:txBody>
      </p:sp>
      <p:sp>
        <p:nvSpPr>
          <p:cNvPr id="3" name="Title 2">
            <a:extLst>
              <a:ext uri="{FF2B5EF4-FFF2-40B4-BE49-F238E27FC236}">
                <a16:creationId xmlns:a16="http://schemas.microsoft.com/office/drawing/2014/main" id="{DDBCBAAF-2379-B099-56EA-616667275659}"/>
              </a:ext>
            </a:extLst>
          </p:cNvPr>
          <p:cNvSpPr>
            <a:spLocks noGrp="1"/>
          </p:cNvSpPr>
          <p:nvPr>
            <p:ph type="title"/>
          </p:nvPr>
        </p:nvSpPr>
        <p:spPr/>
        <p:txBody>
          <a:bodyPr/>
          <a:lstStyle/>
          <a:p>
            <a:r>
              <a:rPr lang="en-US"/>
              <a:t>Abstract Template – Project Design</a:t>
            </a:r>
          </a:p>
        </p:txBody>
      </p:sp>
      <p:sp>
        <p:nvSpPr>
          <p:cNvPr id="6" name="Content Placeholder 5">
            <a:extLst>
              <a:ext uri="{FF2B5EF4-FFF2-40B4-BE49-F238E27FC236}">
                <a16:creationId xmlns:a16="http://schemas.microsoft.com/office/drawing/2014/main" id="{6DD9FC27-B81F-1C83-B376-7D77B864DEAB}"/>
              </a:ext>
            </a:extLst>
          </p:cNvPr>
          <p:cNvSpPr>
            <a:spLocks noGrp="1"/>
          </p:cNvSpPr>
          <p:nvPr>
            <p:ph sz="half" idx="2"/>
          </p:nvPr>
        </p:nvSpPr>
        <p:spPr>
          <a:xfrm>
            <a:off x="580397" y="2835680"/>
            <a:ext cx="5269258" cy="2851136"/>
          </a:xfrm>
        </p:spPr>
        <p:txBody>
          <a:bodyPr/>
          <a:lstStyle/>
          <a:p>
            <a:pPr marL="0" indent="0">
              <a:spcBef>
                <a:spcPts val="1200"/>
              </a:spcBef>
              <a:buNone/>
            </a:pPr>
            <a:r>
              <a:rPr lang="en-US" sz="2400" b="1"/>
              <a:t>Direct Training and Employment Project</a:t>
            </a:r>
          </a:p>
          <a:p>
            <a:pPr>
              <a:spcBef>
                <a:spcPts val="1200"/>
              </a:spcBef>
            </a:pPr>
            <a:r>
              <a:rPr lang="en-US" sz="2400">
                <a:solidFill>
                  <a:srgbClr val="000000"/>
                </a:solidFill>
              </a:rPr>
              <a:t>Target population directly receives grant-funded services </a:t>
            </a:r>
            <a:endParaRPr lang="en-US" sz="2400"/>
          </a:p>
          <a:p>
            <a:pPr>
              <a:spcBef>
                <a:spcPts val="1200"/>
              </a:spcBef>
            </a:pPr>
            <a:r>
              <a:rPr lang="en-US" sz="2400" b="0" i="0" u="none" strike="noStrike" baseline="0">
                <a:solidFill>
                  <a:srgbClr val="000000"/>
                </a:solidFill>
              </a:rPr>
              <a:t>Training activities</a:t>
            </a:r>
          </a:p>
          <a:p>
            <a:pPr>
              <a:spcBef>
                <a:spcPts val="1200"/>
              </a:spcBef>
            </a:pPr>
            <a:r>
              <a:rPr lang="en-US" sz="2400" b="0" i="0" u="none" strike="noStrike" baseline="0">
                <a:solidFill>
                  <a:srgbClr val="000000"/>
                </a:solidFill>
              </a:rPr>
              <a:t>Employment, and supportive services </a:t>
            </a:r>
          </a:p>
          <a:p>
            <a:endParaRPr lang="en-US"/>
          </a:p>
        </p:txBody>
      </p:sp>
      <p:pic>
        <p:nvPicPr>
          <p:cNvPr id="11" name="Content Placeholder 10">
            <a:extLst>
              <a:ext uri="{FF2B5EF4-FFF2-40B4-BE49-F238E27FC236}">
                <a16:creationId xmlns:a16="http://schemas.microsoft.com/office/drawing/2014/main" id="{94875586-0DAB-10C4-00EB-9E3670FC277F}"/>
              </a:ext>
            </a:extLst>
          </p:cNvPr>
          <p:cNvPicPr>
            <a:picLocks noGrp="1" noChangeAspect="1"/>
          </p:cNvPicPr>
          <p:nvPr>
            <p:ph sz="half" idx="1"/>
          </p:nvPr>
        </p:nvPicPr>
        <p:blipFill rotWithShape="1">
          <a:blip r:embed="rId3"/>
          <a:srcRect l="2107" t="5076" r="2003" b="7649"/>
          <a:stretch/>
        </p:blipFill>
        <p:spPr>
          <a:xfrm>
            <a:off x="2404997" y="1080745"/>
            <a:ext cx="6889315" cy="1440493"/>
          </a:xfrm>
          <a:ln w="38100">
            <a:solidFill>
              <a:schemeClr val="tx2">
                <a:lumMod val="75000"/>
                <a:lumOff val="25000"/>
              </a:schemeClr>
            </a:solidFill>
          </a:ln>
        </p:spPr>
      </p:pic>
      <p:sp>
        <p:nvSpPr>
          <p:cNvPr id="12" name="Content Placeholder 5">
            <a:extLst>
              <a:ext uri="{FF2B5EF4-FFF2-40B4-BE49-F238E27FC236}">
                <a16:creationId xmlns:a16="http://schemas.microsoft.com/office/drawing/2014/main" id="{EAD4F2E1-00B0-9C41-5174-EB1F9B510D58}"/>
              </a:ext>
            </a:extLst>
          </p:cNvPr>
          <p:cNvSpPr txBox="1">
            <a:spLocks/>
          </p:cNvSpPr>
          <p:nvPr/>
        </p:nvSpPr>
        <p:spPr>
          <a:xfrm>
            <a:off x="6096001" y="2816503"/>
            <a:ext cx="5791200" cy="3152273"/>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Single- or Limited-action Project</a:t>
            </a:r>
          </a:p>
          <a:p>
            <a:pPr>
              <a:spcBef>
                <a:spcPts val="1200"/>
              </a:spcBef>
            </a:pPr>
            <a:r>
              <a:rPr lang="en-US" sz="2400">
                <a:solidFill>
                  <a:srgbClr val="000000"/>
                </a:solidFill>
              </a:rPr>
              <a:t>Capacity-building projects</a:t>
            </a:r>
          </a:p>
          <a:p>
            <a:pPr lvl="1">
              <a:spcBef>
                <a:spcPts val="1200"/>
              </a:spcBef>
            </a:pPr>
            <a:r>
              <a:rPr lang="en-US" sz="2200">
                <a:solidFill>
                  <a:srgbClr val="000000"/>
                </a:solidFill>
              </a:rPr>
              <a:t>designing a new training and employment program and developing curriculum</a:t>
            </a:r>
          </a:p>
          <a:p>
            <a:pPr lvl="1">
              <a:spcBef>
                <a:spcPts val="1200"/>
              </a:spcBef>
            </a:pPr>
            <a:r>
              <a:rPr lang="en-US" sz="2200">
                <a:solidFill>
                  <a:srgbClr val="000000"/>
                </a:solidFill>
              </a:rPr>
              <a:t>establishing sector strategies</a:t>
            </a:r>
          </a:p>
          <a:p>
            <a:pPr>
              <a:spcBef>
                <a:spcPts val="1200"/>
              </a:spcBef>
            </a:pPr>
            <a:r>
              <a:rPr lang="en-US" sz="2400">
                <a:solidFill>
                  <a:srgbClr val="000000"/>
                </a:solidFill>
              </a:rPr>
              <a:t>Target population does not receive direct grant-funded services </a:t>
            </a:r>
          </a:p>
        </p:txBody>
      </p:sp>
      <p:sp>
        <p:nvSpPr>
          <p:cNvPr id="5" name="Speech Bubble: Rectangle 4">
            <a:extLst>
              <a:ext uri="{FF2B5EF4-FFF2-40B4-BE49-F238E27FC236}">
                <a16:creationId xmlns:a16="http://schemas.microsoft.com/office/drawing/2014/main" id="{F0ACFFD8-FE14-8265-6133-2152BB8B1295}"/>
              </a:ext>
            </a:extLst>
          </p:cNvPr>
          <p:cNvSpPr/>
          <p:nvPr/>
        </p:nvSpPr>
        <p:spPr>
          <a:xfrm>
            <a:off x="2749437" y="5968776"/>
            <a:ext cx="3789149" cy="786384"/>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Project Narrative (pg. 49)</a:t>
            </a:r>
          </a:p>
          <a:p>
            <a:r>
              <a:rPr lang="en-US" sz="1600">
                <a:ln w="0"/>
                <a:solidFill>
                  <a:schemeClr val="tx1"/>
                </a:solidFill>
                <a:effectLst>
                  <a:outerShdw blurRad="38100" dist="19050" dir="2700000" algn="tl" rotWithShape="0">
                    <a:schemeClr val="dk1">
                      <a:alpha val="40000"/>
                    </a:schemeClr>
                  </a:outerShdw>
                </a:effectLst>
              </a:rPr>
              <a:t>Section B. Project Design</a:t>
            </a:r>
          </a:p>
          <a:p>
            <a:r>
              <a:rPr lang="en-US" sz="1600">
                <a:ln w="0"/>
                <a:solidFill>
                  <a:schemeClr val="tx1"/>
                </a:solidFill>
                <a:effectLst>
                  <a:outerShdw blurRad="38100" dist="19050" dir="2700000" algn="tl" rotWithShape="0">
                    <a:schemeClr val="dk1">
                      <a:alpha val="40000"/>
                    </a:schemeClr>
                  </a:outerShdw>
                </a:effectLst>
              </a:rPr>
              <a:t>(1) Description of Activities</a:t>
            </a:r>
          </a:p>
        </p:txBody>
      </p:sp>
      <p:sp>
        <p:nvSpPr>
          <p:cNvPr id="7" name="Arrow: Right 6">
            <a:extLst>
              <a:ext uri="{FF2B5EF4-FFF2-40B4-BE49-F238E27FC236}">
                <a16:creationId xmlns:a16="http://schemas.microsoft.com/office/drawing/2014/main" id="{750615FF-0B95-45A3-7EFC-68E9DE577BA1}"/>
              </a:ext>
            </a:extLst>
          </p:cNvPr>
          <p:cNvSpPr/>
          <p:nvPr/>
        </p:nvSpPr>
        <p:spPr>
          <a:xfrm>
            <a:off x="1659698" y="1500366"/>
            <a:ext cx="576198" cy="300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00B277FB-78E0-73DC-3D32-96CDDBDA6FAA}"/>
              </a:ext>
            </a:extLst>
          </p:cNvPr>
          <p:cNvSpPr/>
          <p:nvPr/>
        </p:nvSpPr>
        <p:spPr>
          <a:xfrm>
            <a:off x="9610942" y="926256"/>
            <a:ext cx="2100197" cy="181575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22BE988-B008-038A-9B85-B9275CF2A05E}"/>
              </a:ext>
            </a:extLst>
          </p:cNvPr>
          <p:cNvSpPr txBox="1"/>
          <p:nvPr/>
        </p:nvSpPr>
        <p:spPr>
          <a:xfrm>
            <a:off x="10050656" y="1500366"/>
            <a:ext cx="1334022" cy="92333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spcBef>
                <a:spcPts val="1200"/>
              </a:spcBef>
            </a:pPr>
            <a:r>
              <a:rPr lang="en-US" sz="1800" b="1">
                <a:solidFill>
                  <a:schemeClr val="tx1"/>
                </a:solidFill>
                <a:latin typeface="Bierstadt" panose="020B0004020202020204" pitchFamily="34" charset="0"/>
                <a:cs typeface="Biome" panose="020B0502040204020203" pitchFamily="34" charset="0"/>
              </a:rPr>
              <a:t>Serves a public purpose</a:t>
            </a:r>
          </a:p>
        </p:txBody>
      </p:sp>
    </p:spTree>
    <p:extLst>
      <p:ext uri="{BB962C8B-B14F-4D97-AF65-F5344CB8AC3E}">
        <p14:creationId xmlns:p14="http://schemas.microsoft.com/office/powerpoint/2010/main" val="1650616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3" name="Title 2">
            <a:extLst>
              <a:ext uri="{FF2B5EF4-FFF2-40B4-BE49-F238E27FC236}">
                <a16:creationId xmlns:a16="http://schemas.microsoft.com/office/drawing/2014/main" id="{DDBCBAAF-2379-B099-56EA-616667275659}"/>
              </a:ext>
            </a:extLst>
          </p:cNvPr>
          <p:cNvSpPr>
            <a:spLocks noGrp="1"/>
          </p:cNvSpPr>
          <p:nvPr>
            <p:ph type="title"/>
          </p:nvPr>
        </p:nvSpPr>
        <p:spPr/>
        <p:txBody>
          <a:bodyPr>
            <a:normAutofit/>
          </a:bodyPr>
          <a:lstStyle/>
          <a:p>
            <a:r>
              <a:rPr lang="en-US"/>
              <a:t>Abstract Template – Project Activities</a:t>
            </a:r>
          </a:p>
        </p:txBody>
      </p:sp>
      <p:sp>
        <p:nvSpPr>
          <p:cNvPr id="6" name="Content Placeholder 5">
            <a:extLst>
              <a:ext uri="{FF2B5EF4-FFF2-40B4-BE49-F238E27FC236}">
                <a16:creationId xmlns:a16="http://schemas.microsoft.com/office/drawing/2014/main" id="{6DD9FC27-B81F-1C83-B376-7D77B864DEAB}"/>
              </a:ext>
            </a:extLst>
          </p:cNvPr>
          <p:cNvSpPr>
            <a:spLocks noGrp="1"/>
          </p:cNvSpPr>
          <p:nvPr>
            <p:ph sz="half" idx="2"/>
          </p:nvPr>
        </p:nvSpPr>
        <p:spPr>
          <a:xfrm>
            <a:off x="580397" y="2835680"/>
            <a:ext cx="5269258" cy="2537986"/>
          </a:xfrm>
        </p:spPr>
        <p:txBody>
          <a:bodyPr/>
          <a:lstStyle/>
          <a:p>
            <a:r>
              <a:rPr lang="en-US" sz="2400">
                <a:solidFill>
                  <a:srgbClr val="000000"/>
                </a:solidFill>
              </a:rPr>
              <a:t>How the project will achieve the intended public benefit based on the program design </a:t>
            </a:r>
            <a:endParaRPr lang="en-US" sz="2400"/>
          </a:p>
          <a:p>
            <a:r>
              <a:rPr lang="en-US" sz="2400" b="0" i="0" u="none" strike="noStrike" baseline="0">
                <a:solidFill>
                  <a:srgbClr val="000000"/>
                </a:solidFill>
              </a:rPr>
              <a:t>Specific activities and services that will address the project’s workforce challenges </a:t>
            </a:r>
          </a:p>
          <a:p>
            <a:endParaRPr lang="en-US"/>
          </a:p>
        </p:txBody>
      </p:sp>
      <p:pic>
        <p:nvPicPr>
          <p:cNvPr id="11" name="Content Placeholder 10">
            <a:extLst>
              <a:ext uri="{FF2B5EF4-FFF2-40B4-BE49-F238E27FC236}">
                <a16:creationId xmlns:a16="http://schemas.microsoft.com/office/drawing/2014/main" id="{94875586-0DAB-10C4-00EB-9E3670FC277F}"/>
              </a:ext>
            </a:extLst>
          </p:cNvPr>
          <p:cNvPicPr>
            <a:picLocks noGrp="1" noChangeAspect="1"/>
          </p:cNvPicPr>
          <p:nvPr>
            <p:ph sz="half" idx="1"/>
          </p:nvPr>
        </p:nvPicPr>
        <p:blipFill rotWithShape="1">
          <a:blip r:embed="rId3"/>
          <a:srcRect l="2107" t="5076" r="2003" b="7649"/>
          <a:stretch/>
        </p:blipFill>
        <p:spPr>
          <a:xfrm>
            <a:off x="989557" y="1104301"/>
            <a:ext cx="5106444" cy="1440493"/>
          </a:xfrm>
          <a:ln w="38100">
            <a:solidFill>
              <a:schemeClr val="tx2">
                <a:lumMod val="75000"/>
                <a:lumOff val="25000"/>
              </a:schemeClr>
            </a:solidFill>
          </a:ln>
        </p:spPr>
      </p:pic>
      <p:pic>
        <p:nvPicPr>
          <p:cNvPr id="4" name="Picture 3">
            <a:extLst>
              <a:ext uri="{FF2B5EF4-FFF2-40B4-BE49-F238E27FC236}">
                <a16:creationId xmlns:a16="http://schemas.microsoft.com/office/drawing/2014/main" id="{655FC2F2-22C8-455B-736C-BBF6177A1E63}"/>
              </a:ext>
            </a:extLst>
          </p:cNvPr>
          <p:cNvPicPr>
            <a:picLocks noChangeAspect="1"/>
          </p:cNvPicPr>
          <p:nvPr/>
        </p:nvPicPr>
        <p:blipFill>
          <a:blip r:embed="rId4"/>
          <a:stretch>
            <a:fillRect/>
          </a:stretch>
        </p:blipFill>
        <p:spPr>
          <a:xfrm>
            <a:off x="202310" y="2126928"/>
            <a:ext cx="603556" cy="353599"/>
          </a:xfrm>
          <a:prstGeom prst="rect">
            <a:avLst/>
          </a:prstGeom>
        </p:spPr>
      </p:pic>
      <p:sp>
        <p:nvSpPr>
          <p:cNvPr id="5" name="Content Placeholder 5">
            <a:extLst>
              <a:ext uri="{FF2B5EF4-FFF2-40B4-BE49-F238E27FC236}">
                <a16:creationId xmlns:a16="http://schemas.microsoft.com/office/drawing/2014/main" id="{A5F15191-C625-A0BE-489F-BE4E798407B6}"/>
              </a:ext>
            </a:extLst>
          </p:cNvPr>
          <p:cNvSpPr txBox="1">
            <a:spLocks/>
          </p:cNvSpPr>
          <p:nvPr/>
        </p:nvSpPr>
        <p:spPr>
          <a:xfrm>
            <a:off x="6342347" y="1458651"/>
            <a:ext cx="5604466" cy="4271640"/>
          </a:xfrm>
          <a:prstGeom prst="rect">
            <a:avLst/>
          </a:prstGeom>
          <a:solidFill>
            <a:schemeClr val="bg1">
              <a:lumMod val="95000"/>
            </a:schemeClr>
          </a:solidFill>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i="1"/>
              <a:t>The </a:t>
            </a:r>
            <a:r>
              <a:rPr lang="en-US" sz="2000">
                <a:solidFill>
                  <a:srgbClr val="FF0000"/>
                </a:solidFill>
              </a:rPr>
              <a:t>[insert name of the project] </a:t>
            </a:r>
            <a:r>
              <a:rPr lang="en-US" sz="2000" i="1"/>
              <a:t>will accomplish the following key activities:</a:t>
            </a:r>
          </a:p>
          <a:p>
            <a:pPr lvl="1"/>
            <a:r>
              <a:rPr lang="en-US" sz="2000" i="1"/>
              <a:t>Provide professional development, career exploration, and other services</a:t>
            </a:r>
          </a:p>
          <a:p>
            <a:pPr lvl="1"/>
            <a:r>
              <a:rPr lang="en-US" sz="2000" i="1"/>
              <a:t>Help youth complete their secondary education and prepare them for entry to apprenticeship programs, technical colleges, community-colleges, or four-year colleges. </a:t>
            </a:r>
          </a:p>
          <a:p>
            <a:pPr lvl="1"/>
            <a:r>
              <a:rPr lang="en-US" sz="2000" i="1"/>
              <a:t>Provide pre-apprenticeship and apprenticeship training, including mentorship and paid work experiences. </a:t>
            </a:r>
          </a:p>
          <a:p>
            <a:pPr lvl="1"/>
            <a:r>
              <a:rPr lang="en-US" sz="2000" i="1"/>
              <a:t>Engage local leadership, employer partners, and other community-based organizations. </a:t>
            </a:r>
            <a:endParaRPr lang="en-US" sz="2800" i="1"/>
          </a:p>
        </p:txBody>
      </p:sp>
      <p:sp>
        <p:nvSpPr>
          <p:cNvPr id="7" name="Speech Bubble: Rectangle 6">
            <a:extLst>
              <a:ext uri="{FF2B5EF4-FFF2-40B4-BE49-F238E27FC236}">
                <a16:creationId xmlns:a16="http://schemas.microsoft.com/office/drawing/2014/main" id="{F08E90F0-D10F-2812-40C0-F43FF1EFE588}"/>
              </a:ext>
            </a:extLst>
          </p:cNvPr>
          <p:cNvSpPr/>
          <p:nvPr/>
        </p:nvSpPr>
        <p:spPr>
          <a:xfrm>
            <a:off x="2724385" y="5968776"/>
            <a:ext cx="3864305" cy="786384"/>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Project Narrative (pg. 49)</a:t>
            </a:r>
          </a:p>
          <a:p>
            <a:r>
              <a:rPr lang="en-US" sz="1600">
                <a:ln w="0"/>
                <a:solidFill>
                  <a:schemeClr val="tx1"/>
                </a:solidFill>
                <a:effectLst>
                  <a:outerShdw blurRad="38100" dist="19050" dir="2700000" algn="tl" rotWithShape="0">
                    <a:schemeClr val="dk1">
                      <a:alpha val="40000"/>
                    </a:schemeClr>
                  </a:outerShdw>
                </a:effectLst>
              </a:rPr>
              <a:t>Section B. Project Design</a:t>
            </a:r>
          </a:p>
          <a:p>
            <a:r>
              <a:rPr lang="en-US" sz="1600">
                <a:ln w="0"/>
                <a:solidFill>
                  <a:schemeClr val="tx1"/>
                </a:solidFill>
                <a:effectLst>
                  <a:outerShdw blurRad="38100" dist="19050" dir="2700000" algn="tl" rotWithShape="0">
                    <a:schemeClr val="dk1">
                      <a:alpha val="40000"/>
                    </a:schemeClr>
                  </a:outerShdw>
                </a:effectLst>
              </a:rPr>
              <a:t>(1) Description of Activities</a:t>
            </a:r>
          </a:p>
        </p:txBody>
      </p:sp>
    </p:spTree>
    <p:extLst>
      <p:ext uri="{BB962C8B-B14F-4D97-AF65-F5344CB8AC3E}">
        <p14:creationId xmlns:p14="http://schemas.microsoft.com/office/powerpoint/2010/main" val="451023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3" name="Title 2">
            <a:extLst>
              <a:ext uri="{FF2B5EF4-FFF2-40B4-BE49-F238E27FC236}">
                <a16:creationId xmlns:a16="http://schemas.microsoft.com/office/drawing/2014/main" id="{DDBCBAAF-2379-B099-56EA-616667275659}"/>
              </a:ext>
            </a:extLst>
          </p:cNvPr>
          <p:cNvSpPr>
            <a:spLocks noGrp="1"/>
          </p:cNvSpPr>
          <p:nvPr>
            <p:ph type="title"/>
          </p:nvPr>
        </p:nvSpPr>
        <p:spPr/>
        <p:txBody>
          <a:bodyPr>
            <a:normAutofit/>
          </a:bodyPr>
          <a:lstStyle/>
          <a:p>
            <a:r>
              <a:rPr lang="en-US"/>
              <a:t>Abstract Template – Proposed Period of Performance Duration </a:t>
            </a:r>
          </a:p>
        </p:txBody>
      </p:sp>
      <p:sp>
        <p:nvSpPr>
          <p:cNvPr id="6" name="Content Placeholder 5">
            <a:extLst>
              <a:ext uri="{FF2B5EF4-FFF2-40B4-BE49-F238E27FC236}">
                <a16:creationId xmlns:a16="http://schemas.microsoft.com/office/drawing/2014/main" id="{6DD9FC27-B81F-1C83-B376-7D77B864DEAB}"/>
              </a:ext>
            </a:extLst>
          </p:cNvPr>
          <p:cNvSpPr>
            <a:spLocks noGrp="1"/>
          </p:cNvSpPr>
          <p:nvPr>
            <p:ph sz="half" idx="2"/>
          </p:nvPr>
        </p:nvSpPr>
        <p:spPr>
          <a:xfrm>
            <a:off x="6499527" y="1080971"/>
            <a:ext cx="4885151" cy="2857894"/>
          </a:xfrm>
        </p:spPr>
        <p:txBody>
          <a:bodyPr/>
          <a:lstStyle/>
          <a:p>
            <a:r>
              <a:rPr lang="en-US" sz="2400" b="1"/>
              <a:t>Direct training and employment service program </a:t>
            </a:r>
          </a:p>
          <a:p>
            <a:pPr lvl="1"/>
            <a:r>
              <a:rPr lang="en-US" sz="2000"/>
              <a:t>One-, two-, or three-year period of performance</a:t>
            </a:r>
          </a:p>
          <a:p>
            <a:pPr lvl="1"/>
            <a:r>
              <a:rPr lang="en-US" sz="2000"/>
              <a:t>Appropriate to the amount of grant funds awarded and </a:t>
            </a:r>
          </a:p>
          <a:p>
            <a:pPr lvl="1"/>
            <a:r>
              <a:rPr lang="en-US" sz="2000"/>
              <a:t>The number of projected individuals that will receive grant-funded services.</a:t>
            </a:r>
          </a:p>
        </p:txBody>
      </p:sp>
      <p:pic>
        <p:nvPicPr>
          <p:cNvPr id="4" name="Picture 3">
            <a:extLst>
              <a:ext uri="{FF2B5EF4-FFF2-40B4-BE49-F238E27FC236}">
                <a16:creationId xmlns:a16="http://schemas.microsoft.com/office/drawing/2014/main" id="{655FC2F2-22C8-455B-736C-BBF6177A1E63}"/>
              </a:ext>
            </a:extLst>
          </p:cNvPr>
          <p:cNvPicPr>
            <a:picLocks noChangeAspect="1"/>
          </p:cNvPicPr>
          <p:nvPr/>
        </p:nvPicPr>
        <p:blipFill>
          <a:blip r:embed="rId3"/>
          <a:stretch>
            <a:fillRect/>
          </a:stretch>
        </p:blipFill>
        <p:spPr>
          <a:xfrm>
            <a:off x="305820" y="1080971"/>
            <a:ext cx="603556" cy="353599"/>
          </a:xfrm>
          <a:prstGeom prst="rect">
            <a:avLst/>
          </a:prstGeom>
        </p:spPr>
      </p:pic>
      <p:sp>
        <p:nvSpPr>
          <p:cNvPr id="7" name="Speech Bubble: Rectangle 6">
            <a:extLst>
              <a:ext uri="{FF2B5EF4-FFF2-40B4-BE49-F238E27FC236}">
                <a16:creationId xmlns:a16="http://schemas.microsoft.com/office/drawing/2014/main" id="{F08E90F0-D10F-2812-40C0-F43FF1EFE588}"/>
              </a:ext>
            </a:extLst>
          </p:cNvPr>
          <p:cNvSpPr/>
          <p:nvPr/>
        </p:nvSpPr>
        <p:spPr>
          <a:xfrm>
            <a:off x="5668138" y="5823494"/>
            <a:ext cx="3889221" cy="786384"/>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Project Narrative (pg. 49)</a:t>
            </a:r>
          </a:p>
          <a:p>
            <a:r>
              <a:rPr lang="en-US" sz="1600">
                <a:ln w="0"/>
                <a:solidFill>
                  <a:schemeClr val="tx1"/>
                </a:solidFill>
                <a:effectLst>
                  <a:outerShdw blurRad="38100" dist="19050" dir="2700000" algn="tl" rotWithShape="0">
                    <a:schemeClr val="dk1">
                      <a:alpha val="40000"/>
                    </a:schemeClr>
                  </a:outerShdw>
                </a:effectLst>
              </a:rPr>
              <a:t>Section B. Project Design</a:t>
            </a:r>
          </a:p>
          <a:p>
            <a:r>
              <a:rPr lang="en-US" sz="1600">
                <a:ln w="0"/>
                <a:solidFill>
                  <a:schemeClr val="tx1"/>
                </a:solidFill>
                <a:effectLst>
                  <a:outerShdw blurRad="38100" dist="19050" dir="2700000" algn="tl" rotWithShape="0">
                    <a:schemeClr val="dk1">
                      <a:alpha val="40000"/>
                    </a:schemeClr>
                  </a:outerShdw>
                </a:effectLst>
              </a:rPr>
              <a:t>(2) Proposed Period of Performance</a:t>
            </a:r>
          </a:p>
        </p:txBody>
      </p:sp>
      <p:pic>
        <p:nvPicPr>
          <p:cNvPr id="5" name="Content Placeholder 5">
            <a:extLst>
              <a:ext uri="{FF2B5EF4-FFF2-40B4-BE49-F238E27FC236}">
                <a16:creationId xmlns:a16="http://schemas.microsoft.com/office/drawing/2014/main" id="{E21E2511-151F-09C7-D168-33CAA94BD0BB}"/>
              </a:ext>
            </a:extLst>
          </p:cNvPr>
          <p:cNvPicPr>
            <a:picLocks noChangeAspect="1"/>
          </p:cNvPicPr>
          <p:nvPr/>
        </p:nvPicPr>
        <p:blipFill rotWithShape="1">
          <a:blip r:embed="rId4"/>
          <a:srcRect l="1383" r="36320"/>
          <a:stretch/>
        </p:blipFill>
        <p:spPr>
          <a:xfrm>
            <a:off x="1020585" y="1080971"/>
            <a:ext cx="5065955" cy="1352540"/>
          </a:xfrm>
          <a:prstGeom prst="rect">
            <a:avLst/>
          </a:prstGeom>
          <a:ln w="38100">
            <a:solidFill>
              <a:srgbClr val="2C5261"/>
            </a:solidFill>
          </a:ln>
        </p:spPr>
      </p:pic>
      <p:sp>
        <p:nvSpPr>
          <p:cNvPr id="9" name="Content Placeholder 8">
            <a:extLst>
              <a:ext uri="{FF2B5EF4-FFF2-40B4-BE49-F238E27FC236}">
                <a16:creationId xmlns:a16="http://schemas.microsoft.com/office/drawing/2014/main" id="{C00A3777-DEF8-6E04-0226-03C3221F8F5C}"/>
              </a:ext>
            </a:extLst>
          </p:cNvPr>
          <p:cNvSpPr>
            <a:spLocks noGrp="1"/>
          </p:cNvSpPr>
          <p:nvPr>
            <p:ph sz="half" idx="1"/>
          </p:nvPr>
        </p:nvSpPr>
        <p:spPr>
          <a:xfrm>
            <a:off x="480858" y="2601709"/>
            <a:ext cx="6145407" cy="3435836"/>
          </a:xfrm>
        </p:spPr>
        <p:txBody>
          <a:bodyPr/>
          <a:lstStyle/>
          <a:p>
            <a:r>
              <a:rPr lang="en-US" sz="2400"/>
              <a:t>Period of performance will vary</a:t>
            </a:r>
          </a:p>
          <a:p>
            <a:pPr lvl="1"/>
            <a:r>
              <a:rPr lang="en-US" sz="2000"/>
              <a:t>Amount of grant funds awarded</a:t>
            </a:r>
          </a:p>
          <a:p>
            <a:pPr lvl="1"/>
            <a:r>
              <a:rPr lang="en-US" sz="2000"/>
              <a:t>Number of individuals receiving services</a:t>
            </a:r>
          </a:p>
          <a:p>
            <a:r>
              <a:rPr lang="en-US" sz="2400"/>
              <a:t>Grant start dates depend on when applications are submitted, reviewed by ETA and awarded</a:t>
            </a:r>
          </a:p>
          <a:p>
            <a:r>
              <a:rPr lang="en-US" sz="2400"/>
              <a:t>Grant agreement will specify the grant start and end dates</a:t>
            </a:r>
          </a:p>
        </p:txBody>
      </p:sp>
      <p:sp>
        <p:nvSpPr>
          <p:cNvPr id="8" name="Content Placeholder 8">
            <a:extLst>
              <a:ext uri="{FF2B5EF4-FFF2-40B4-BE49-F238E27FC236}">
                <a16:creationId xmlns:a16="http://schemas.microsoft.com/office/drawing/2014/main" id="{AFC8CD8E-2848-9491-E60B-325992819A1A}"/>
              </a:ext>
            </a:extLst>
          </p:cNvPr>
          <p:cNvSpPr txBox="1">
            <a:spLocks/>
          </p:cNvSpPr>
          <p:nvPr/>
        </p:nvSpPr>
        <p:spPr>
          <a:xfrm>
            <a:off x="6705600" y="4228373"/>
            <a:ext cx="5181600" cy="118388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Single- or limited-action activity</a:t>
            </a:r>
          </a:p>
          <a:p>
            <a:pPr lvl="1"/>
            <a:r>
              <a:rPr lang="en-US" sz="2000"/>
              <a:t>Shortest allowable timeframe for a Community Project is 12 months. </a:t>
            </a:r>
          </a:p>
        </p:txBody>
      </p:sp>
    </p:spTree>
    <p:extLst>
      <p:ext uri="{BB962C8B-B14F-4D97-AF65-F5344CB8AC3E}">
        <p14:creationId xmlns:p14="http://schemas.microsoft.com/office/powerpoint/2010/main" val="1630243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7EA693-DFAD-6B42-A071-FDA4854B9A43}"/>
              </a:ext>
            </a:extLst>
          </p:cNvPr>
          <p:cNvSpPr>
            <a:spLocks noGrp="1"/>
          </p:cNvSpPr>
          <p:nvPr>
            <p:ph type="sldNum" sz="quarter" idx="12"/>
          </p:nvPr>
        </p:nvSpPr>
        <p:spPr/>
        <p:txBody>
          <a:bodyPr/>
          <a:lstStyle/>
          <a:p>
            <a:fld id="{158B7785-F6D6-45F8-833E-07BD84680091}" type="slidenum">
              <a:rPr lang="en-US" smtClean="0"/>
              <a:t>27</a:t>
            </a:fld>
            <a:endParaRPr lang="en-US"/>
          </a:p>
        </p:txBody>
      </p:sp>
      <p:sp>
        <p:nvSpPr>
          <p:cNvPr id="3" name="Title 2">
            <a:extLst>
              <a:ext uri="{FF2B5EF4-FFF2-40B4-BE49-F238E27FC236}">
                <a16:creationId xmlns:a16="http://schemas.microsoft.com/office/drawing/2014/main" id="{D77DA284-21CA-071B-3789-0AB9B55B8667}"/>
              </a:ext>
            </a:extLst>
          </p:cNvPr>
          <p:cNvSpPr>
            <a:spLocks noGrp="1"/>
          </p:cNvSpPr>
          <p:nvPr>
            <p:ph type="title"/>
          </p:nvPr>
        </p:nvSpPr>
        <p:spPr/>
        <p:txBody>
          <a:bodyPr>
            <a:normAutofit fontScale="90000"/>
          </a:bodyPr>
          <a:lstStyle/>
          <a:p>
            <a:r>
              <a:rPr lang="en-US"/>
              <a:t>Abstract Template – Project Location, Target Population / Beneficiaries</a:t>
            </a:r>
          </a:p>
        </p:txBody>
      </p:sp>
      <p:sp>
        <p:nvSpPr>
          <p:cNvPr id="11" name="Text Placeholder 10">
            <a:extLst>
              <a:ext uri="{FF2B5EF4-FFF2-40B4-BE49-F238E27FC236}">
                <a16:creationId xmlns:a16="http://schemas.microsoft.com/office/drawing/2014/main" id="{43C63A38-E641-3D5F-40AB-083DA7107B5B}"/>
              </a:ext>
            </a:extLst>
          </p:cNvPr>
          <p:cNvSpPr>
            <a:spLocks noGrp="1"/>
          </p:cNvSpPr>
          <p:nvPr>
            <p:ph type="body" idx="1"/>
          </p:nvPr>
        </p:nvSpPr>
        <p:spPr>
          <a:xfrm>
            <a:off x="592923" y="2336580"/>
            <a:ext cx="5212080" cy="823912"/>
          </a:xfrm>
        </p:spPr>
        <p:txBody>
          <a:bodyPr/>
          <a:lstStyle/>
          <a:p>
            <a:r>
              <a:rPr lang="en-US"/>
              <a:t>Project Location</a:t>
            </a:r>
          </a:p>
        </p:txBody>
      </p:sp>
      <p:sp>
        <p:nvSpPr>
          <p:cNvPr id="12" name="Content Placeholder 11">
            <a:extLst>
              <a:ext uri="{FF2B5EF4-FFF2-40B4-BE49-F238E27FC236}">
                <a16:creationId xmlns:a16="http://schemas.microsoft.com/office/drawing/2014/main" id="{0864916B-F26E-8653-C45C-22BDE243FA8F}"/>
              </a:ext>
            </a:extLst>
          </p:cNvPr>
          <p:cNvSpPr>
            <a:spLocks noGrp="1"/>
          </p:cNvSpPr>
          <p:nvPr>
            <p:ph sz="half" idx="2"/>
          </p:nvPr>
        </p:nvSpPr>
        <p:spPr>
          <a:xfrm>
            <a:off x="592923" y="3368021"/>
            <a:ext cx="5212080" cy="3170891"/>
          </a:xfrm>
        </p:spPr>
        <p:txBody>
          <a:bodyPr/>
          <a:lstStyle/>
          <a:p>
            <a:r>
              <a:rPr lang="en-US"/>
              <a:t>Propose the area where services will be provided</a:t>
            </a:r>
          </a:p>
          <a:p>
            <a:r>
              <a:rPr lang="en-US"/>
              <a:t>Congressional Sponsor’s intent</a:t>
            </a:r>
          </a:p>
          <a:p>
            <a:r>
              <a:rPr lang="en-US"/>
              <a:t>Local, Regional, Statewide or National</a:t>
            </a:r>
          </a:p>
        </p:txBody>
      </p:sp>
      <p:sp>
        <p:nvSpPr>
          <p:cNvPr id="13" name="Text Placeholder 12">
            <a:extLst>
              <a:ext uri="{FF2B5EF4-FFF2-40B4-BE49-F238E27FC236}">
                <a16:creationId xmlns:a16="http://schemas.microsoft.com/office/drawing/2014/main" id="{26FBA9C1-1263-2905-B7A7-C75208896380}"/>
              </a:ext>
            </a:extLst>
          </p:cNvPr>
          <p:cNvSpPr>
            <a:spLocks noGrp="1"/>
          </p:cNvSpPr>
          <p:nvPr>
            <p:ph type="body" sz="quarter" idx="3"/>
          </p:nvPr>
        </p:nvSpPr>
        <p:spPr>
          <a:xfrm>
            <a:off x="6172200" y="2333128"/>
            <a:ext cx="5212080" cy="823912"/>
          </a:xfrm>
        </p:spPr>
        <p:txBody>
          <a:bodyPr>
            <a:normAutofit lnSpcReduction="10000"/>
          </a:bodyPr>
          <a:lstStyle/>
          <a:p>
            <a:r>
              <a:rPr lang="en-US"/>
              <a:t>Target Population or Public Beneficiary</a:t>
            </a:r>
          </a:p>
        </p:txBody>
      </p:sp>
      <p:sp>
        <p:nvSpPr>
          <p:cNvPr id="14" name="Content Placeholder 13">
            <a:extLst>
              <a:ext uri="{FF2B5EF4-FFF2-40B4-BE49-F238E27FC236}">
                <a16:creationId xmlns:a16="http://schemas.microsoft.com/office/drawing/2014/main" id="{68867505-175B-E5CC-04C4-0E6B15F9A0C0}"/>
              </a:ext>
            </a:extLst>
          </p:cNvPr>
          <p:cNvSpPr>
            <a:spLocks noGrp="1"/>
          </p:cNvSpPr>
          <p:nvPr>
            <p:ph sz="quarter" idx="4"/>
          </p:nvPr>
        </p:nvSpPr>
        <p:spPr>
          <a:xfrm>
            <a:off x="6172200" y="3344881"/>
            <a:ext cx="5212080" cy="3170891"/>
          </a:xfrm>
        </p:spPr>
        <p:txBody>
          <a:bodyPr/>
          <a:lstStyle/>
          <a:p>
            <a:r>
              <a:rPr lang="en-US" b="1"/>
              <a:t>Target Population </a:t>
            </a:r>
          </a:p>
          <a:p>
            <a:pPr lvl="1"/>
            <a:r>
              <a:rPr lang="en-US"/>
              <a:t>Identify the target population or individuals that will receive direct grant-funded services</a:t>
            </a:r>
          </a:p>
          <a:p>
            <a:r>
              <a:rPr lang="en-US" b="1"/>
              <a:t>Public Beneficiary </a:t>
            </a:r>
          </a:p>
          <a:p>
            <a:pPr lvl="1"/>
            <a:r>
              <a:rPr lang="en-US"/>
              <a:t>Identify the target population or individuals that will benefit indirectly from the project. </a:t>
            </a:r>
          </a:p>
        </p:txBody>
      </p:sp>
      <p:pic>
        <p:nvPicPr>
          <p:cNvPr id="6" name="Content Placeholder 5">
            <a:extLst>
              <a:ext uri="{FF2B5EF4-FFF2-40B4-BE49-F238E27FC236}">
                <a16:creationId xmlns:a16="http://schemas.microsoft.com/office/drawing/2014/main" id="{BE9CF0A7-36F6-3C82-7725-B64A676EDB8B}"/>
              </a:ext>
            </a:extLst>
          </p:cNvPr>
          <p:cNvPicPr>
            <a:picLocks noChangeAspect="1"/>
          </p:cNvPicPr>
          <p:nvPr/>
        </p:nvPicPr>
        <p:blipFill rotWithShape="1">
          <a:blip r:embed="rId3"/>
          <a:srcRect l="1238" t="27732"/>
          <a:stretch/>
        </p:blipFill>
        <p:spPr>
          <a:xfrm>
            <a:off x="1789299" y="1092408"/>
            <a:ext cx="8031407" cy="977453"/>
          </a:xfrm>
          <a:prstGeom prst="rect">
            <a:avLst/>
          </a:prstGeom>
          <a:ln w="38100">
            <a:solidFill>
              <a:srgbClr val="2C5261"/>
            </a:solidFill>
          </a:ln>
        </p:spPr>
      </p:pic>
      <p:sp>
        <p:nvSpPr>
          <p:cNvPr id="9" name="Speech Bubble: Rectangle 8">
            <a:extLst>
              <a:ext uri="{FF2B5EF4-FFF2-40B4-BE49-F238E27FC236}">
                <a16:creationId xmlns:a16="http://schemas.microsoft.com/office/drawing/2014/main" id="{DC2EFF94-B420-CA5E-5B99-04C777BA9525}"/>
              </a:ext>
            </a:extLst>
          </p:cNvPr>
          <p:cNvSpPr/>
          <p:nvPr/>
        </p:nvSpPr>
        <p:spPr>
          <a:xfrm>
            <a:off x="3754689" y="5925014"/>
            <a:ext cx="2632310" cy="590758"/>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Project Narrative Section A (pg. 48)</a:t>
            </a:r>
            <a:endParaRPr lang="en-US" sz="1600">
              <a:ln w="0"/>
              <a:solidFill>
                <a:schemeClr val="tx1"/>
              </a:solidFill>
              <a:effectLst>
                <a:outerShdw blurRad="38100" dist="19050" dir="2700000" algn="tl" rotWithShape="0">
                  <a:schemeClr val="dk1">
                    <a:alpha val="40000"/>
                  </a:schemeClr>
                </a:outerShdw>
              </a:effectLst>
            </a:endParaRPr>
          </a:p>
        </p:txBody>
      </p:sp>
      <p:pic>
        <p:nvPicPr>
          <p:cNvPr id="15" name="Picture 14">
            <a:extLst>
              <a:ext uri="{FF2B5EF4-FFF2-40B4-BE49-F238E27FC236}">
                <a16:creationId xmlns:a16="http://schemas.microsoft.com/office/drawing/2014/main" id="{8F512043-0516-077C-3E6C-9A4743CFBB57}"/>
              </a:ext>
            </a:extLst>
          </p:cNvPr>
          <p:cNvPicPr>
            <a:picLocks noChangeAspect="1"/>
          </p:cNvPicPr>
          <p:nvPr/>
        </p:nvPicPr>
        <p:blipFill>
          <a:blip r:embed="rId4"/>
          <a:stretch>
            <a:fillRect/>
          </a:stretch>
        </p:blipFill>
        <p:spPr>
          <a:xfrm>
            <a:off x="1009006" y="1092408"/>
            <a:ext cx="603556" cy="353599"/>
          </a:xfrm>
          <a:prstGeom prst="rect">
            <a:avLst/>
          </a:prstGeom>
        </p:spPr>
      </p:pic>
      <p:pic>
        <p:nvPicPr>
          <p:cNvPr id="16" name="Picture 15">
            <a:extLst>
              <a:ext uri="{FF2B5EF4-FFF2-40B4-BE49-F238E27FC236}">
                <a16:creationId xmlns:a16="http://schemas.microsoft.com/office/drawing/2014/main" id="{C742910F-0094-AD72-122E-60F5C2B03CE1}"/>
              </a:ext>
            </a:extLst>
          </p:cNvPr>
          <p:cNvPicPr>
            <a:picLocks noChangeAspect="1"/>
          </p:cNvPicPr>
          <p:nvPr/>
        </p:nvPicPr>
        <p:blipFill>
          <a:blip r:embed="rId4"/>
          <a:stretch>
            <a:fillRect/>
          </a:stretch>
        </p:blipFill>
        <p:spPr>
          <a:xfrm>
            <a:off x="1009006" y="1653536"/>
            <a:ext cx="603556" cy="353599"/>
          </a:xfrm>
          <a:prstGeom prst="rect">
            <a:avLst/>
          </a:prstGeom>
        </p:spPr>
      </p:pic>
    </p:spTree>
    <p:extLst>
      <p:ext uri="{BB962C8B-B14F-4D97-AF65-F5344CB8AC3E}">
        <p14:creationId xmlns:p14="http://schemas.microsoft.com/office/powerpoint/2010/main" val="3659072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7EA693-DFAD-6B42-A071-FDA4854B9A43}"/>
              </a:ext>
            </a:extLst>
          </p:cNvPr>
          <p:cNvSpPr>
            <a:spLocks noGrp="1"/>
          </p:cNvSpPr>
          <p:nvPr>
            <p:ph type="sldNum" sz="quarter" idx="12"/>
          </p:nvPr>
        </p:nvSpPr>
        <p:spPr/>
        <p:txBody>
          <a:bodyPr/>
          <a:lstStyle/>
          <a:p>
            <a:fld id="{158B7785-F6D6-45F8-833E-07BD84680091}" type="slidenum">
              <a:rPr lang="en-US" smtClean="0"/>
              <a:t>28</a:t>
            </a:fld>
            <a:endParaRPr lang="en-US"/>
          </a:p>
        </p:txBody>
      </p:sp>
      <p:sp>
        <p:nvSpPr>
          <p:cNvPr id="3" name="Title 2">
            <a:extLst>
              <a:ext uri="{FF2B5EF4-FFF2-40B4-BE49-F238E27FC236}">
                <a16:creationId xmlns:a16="http://schemas.microsoft.com/office/drawing/2014/main" id="{D77DA284-21CA-071B-3789-0AB9B55B8667}"/>
              </a:ext>
            </a:extLst>
          </p:cNvPr>
          <p:cNvSpPr>
            <a:spLocks noGrp="1"/>
          </p:cNvSpPr>
          <p:nvPr>
            <p:ph type="title"/>
          </p:nvPr>
        </p:nvSpPr>
        <p:spPr/>
        <p:txBody>
          <a:bodyPr>
            <a:normAutofit/>
          </a:bodyPr>
          <a:lstStyle/>
          <a:p>
            <a:r>
              <a:rPr lang="en-US"/>
              <a:t>Abstract Template – Partnerships</a:t>
            </a:r>
          </a:p>
        </p:txBody>
      </p:sp>
      <p:sp>
        <p:nvSpPr>
          <p:cNvPr id="5" name="Content Placeholder 4">
            <a:extLst>
              <a:ext uri="{FF2B5EF4-FFF2-40B4-BE49-F238E27FC236}">
                <a16:creationId xmlns:a16="http://schemas.microsoft.com/office/drawing/2014/main" id="{5E35FF97-05D8-07DD-7DF2-D8E2E824C6B6}"/>
              </a:ext>
            </a:extLst>
          </p:cNvPr>
          <p:cNvSpPr>
            <a:spLocks noGrp="1"/>
          </p:cNvSpPr>
          <p:nvPr>
            <p:ph sz="half" idx="2"/>
          </p:nvPr>
        </p:nvSpPr>
        <p:spPr>
          <a:xfrm>
            <a:off x="227092" y="1743138"/>
            <a:ext cx="5757759" cy="4166183"/>
          </a:xfrm>
        </p:spPr>
        <p:txBody>
          <a:bodyPr/>
          <a:lstStyle/>
          <a:p>
            <a:r>
              <a:rPr lang="en-US"/>
              <a:t>Strongly suggested partnerships with state and local boards </a:t>
            </a:r>
          </a:p>
          <a:p>
            <a:r>
              <a:rPr lang="en-US"/>
              <a:t>Benefits of partnerships – all about access to existing resources</a:t>
            </a:r>
          </a:p>
          <a:p>
            <a:pPr lvl="1"/>
            <a:r>
              <a:rPr lang="en-US" sz="2000"/>
              <a:t>Expertise on latest job trends, in-demand industries and occupations in your community</a:t>
            </a:r>
          </a:p>
          <a:p>
            <a:pPr lvl="1"/>
            <a:r>
              <a:rPr lang="en-US" sz="2000"/>
              <a:t>Eligible training providers to support your program</a:t>
            </a:r>
          </a:p>
          <a:p>
            <a:pPr lvl="1"/>
            <a:r>
              <a:rPr lang="en-US" sz="2000"/>
              <a:t>Support outreach and recruitment activities </a:t>
            </a:r>
          </a:p>
          <a:p>
            <a:pPr lvl="1"/>
            <a:r>
              <a:rPr lang="en-US" sz="2000"/>
              <a:t>Access to employers that have job opportunities</a:t>
            </a:r>
          </a:p>
        </p:txBody>
      </p:sp>
      <p:sp>
        <p:nvSpPr>
          <p:cNvPr id="7" name="Content Placeholder 6">
            <a:extLst>
              <a:ext uri="{FF2B5EF4-FFF2-40B4-BE49-F238E27FC236}">
                <a16:creationId xmlns:a16="http://schemas.microsoft.com/office/drawing/2014/main" id="{FDF65417-1453-8B0F-556F-D3E13DA473E9}"/>
              </a:ext>
            </a:extLst>
          </p:cNvPr>
          <p:cNvSpPr>
            <a:spLocks noGrp="1"/>
          </p:cNvSpPr>
          <p:nvPr>
            <p:ph sz="quarter" idx="4"/>
          </p:nvPr>
        </p:nvSpPr>
        <p:spPr>
          <a:xfrm>
            <a:off x="6096000" y="1617751"/>
            <a:ext cx="5657675" cy="2979174"/>
          </a:xfrm>
        </p:spPr>
        <p:txBody>
          <a:bodyPr/>
          <a:lstStyle/>
          <a:p>
            <a:r>
              <a:rPr lang="en-US"/>
              <a:t>Allowable, depending on the needs of the project</a:t>
            </a:r>
          </a:p>
          <a:p>
            <a:r>
              <a:rPr lang="en-US"/>
              <a:t>Consider organizations that has an expertise that your organization might not have</a:t>
            </a:r>
          </a:p>
          <a:p>
            <a:r>
              <a:rPr lang="en-US"/>
              <a:t>Determine services they can provide to support your program</a:t>
            </a:r>
          </a:p>
        </p:txBody>
      </p:sp>
      <p:sp>
        <p:nvSpPr>
          <p:cNvPr id="9" name="Speech Bubble: Rectangle 8">
            <a:extLst>
              <a:ext uri="{FF2B5EF4-FFF2-40B4-BE49-F238E27FC236}">
                <a16:creationId xmlns:a16="http://schemas.microsoft.com/office/drawing/2014/main" id="{DC2EFF94-B420-CA5E-5B99-04C777BA9525}"/>
              </a:ext>
            </a:extLst>
          </p:cNvPr>
          <p:cNvSpPr/>
          <p:nvPr/>
        </p:nvSpPr>
        <p:spPr>
          <a:xfrm>
            <a:off x="4056818" y="5832756"/>
            <a:ext cx="5473836" cy="786384"/>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Project Narrative (pg. 49)</a:t>
            </a:r>
          </a:p>
          <a:p>
            <a:r>
              <a:rPr lang="en-US" sz="1600">
                <a:ln w="0"/>
                <a:solidFill>
                  <a:schemeClr val="tx1"/>
                </a:solidFill>
                <a:effectLst>
                  <a:outerShdw blurRad="38100" dist="19050" dir="2700000" algn="tl" rotWithShape="0">
                    <a:schemeClr val="dk1">
                      <a:alpha val="40000"/>
                    </a:schemeClr>
                  </a:outerShdw>
                </a:effectLst>
              </a:rPr>
              <a:t>Section B. Project Design</a:t>
            </a:r>
          </a:p>
          <a:p>
            <a:r>
              <a:rPr lang="en-US" sz="1600">
                <a:ln w="0"/>
                <a:solidFill>
                  <a:schemeClr val="tx1"/>
                </a:solidFill>
                <a:effectLst>
                  <a:outerShdw blurRad="38100" dist="19050" dir="2700000" algn="tl" rotWithShape="0">
                    <a:schemeClr val="dk1">
                      <a:alpha val="40000"/>
                    </a:schemeClr>
                  </a:outerShdw>
                </a:effectLst>
              </a:rPr>
              <a:t>(3) Linkages to the Workforce System and Other Partnerships </a:t>
            </a:r>
          </a:p>
        </p:txBody>
      </p:sp>
      <p:pic>
        <p:nvPicPr>
          <p:cNvPr id="10" name="Picture 9">
            <a:extLst>
              <a:ext uri="{FF2B5EF4-FFF2-40B4-BE49-F238E27FC236}">
                <a16:creationId xmlns:a16="http://schemas.microsoft.com/office/drawing/2014/main" id="{CFA11ECF-6BA3-9689-1CF3-3E6F694D683E}"/>
              </a:ext>
            </a:extLst>
          </p:cNvPr>
          <p:cNvPicPr>
            <a:picLocks noChangeAspect="1"/>
          </p:cNvPicPr>
          <p:nvPr/>
        </p:nvPicPr>
        <p:blipFill rotWithShape="1">
          <a:blip r:embed="rId3"/>
          <a:srcRect l="1849" t="2219" r="58696" b="72493"/>
          <a:stretch/>
        </p:blipFill>
        <p:spPr>
          <a:xfrm>
            <a:off x="939490" y="1021582"/>
            <a:ext cx="3872876" cy="596169"/>
          </a:xfrm>
          <a:prstGeom prst="rect">
            <a:avLst/>
          </a:prstGeom>
          <a:solidFill>
            <a:schemeClr val="tx2">
              <a:lumMod val="50000"/>
              <a:lumOff val="50000"/>
            </a:schemeClr>
          </a:solidFill>
          <a:ln w="38100">
            <a:solidFill>
              <a:srgbClr val="2C5261"/>
            </a:solidFill>
          </a:ln>
        </p:spPr>
      </p:pic>
      <p:pic>
        <p:nvPicPr>
          <p:cNvPr id="8" name="Picture 7">
            <a:extLst>
              <a:ext uri="{FF2B5EF4-FFF2-40B4-BE49-F238E27FC236}">
                <a16:creationId xmlns:a16="http://schemas.microsoft.com/office/drawing/2014/main" id="{FE40BB50-89B2-35E9-039B-291B8544E0C6}"/>
              </a:ext>
            </a:extLst>
          </p:cNvPr>
          <p:cNvPicPr>
            <a:picLocks noChangeAspect="1"/>
          </p:cNvPicPr>
          <p:nvPr/>
        </p:nvPicPr>
        <p:blipFill rotWithShape="1">
          <a:blip r:embed="rId3"/>
          <a:srcRect l="1849" t="28824" r="60385" b="50651"/>
          <a:stretch/>
        </p:blipFill>
        <p:spPr>
          <a:xfrm>
            <a:off x="7282500" y="1025244"/>
            <a:ext cx="3707139" cy="483858"/>
          </a:xfrm>
          <a:prstGeom prst="rect">
            <a:avLst/>
          </a:prstGeom>
          <a:solidFill>
            <a:schemeClr val="tx2">
              <a:lumMod val="50000"/>
              <a:lumOff val="50000"/>
            </a:schemeClr>
          </a:solidFill>
          <a:ln w="38100">
            <a:solidFill>
              <a:srgbClr val="2C5261"/>
            </a:solidFill>
          </a:ln>
        </p:spPr>
      </p:pic>
      <p:sp>
        <p:nvSpPr>
          <p:cNvPr id="22" name="Content Placeholder 6">
            <a:extLst>
              <a:ext uri="{FF2B5EF4-FFF2-40B4-BE49-F238E27FC236}">
                <a16:creationId xmlns:a16="http://schemas.microsoft.com/office/drawing/2014/main" id="{05AE787C-1651-7486-8911-922BA097D543}"/>
              </a:ext>
            </a:extLst>
          </p:cNvPr>
          <p:cNvSpPr txBox="1">
            <a:spLocks/>
          </p:cNvSpPr>
          <p:nvPr/>
        </p:nvSpPr>
        <p:spPr>
          <a:xfrm>
            <a:off x="6925068" y="4679059"/>
            <a:ext cx="4459610" cy="780995"/>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Must include Letters of Commitment from ALL partners</a:t>
            </a:r>
          </a:p>
        </p:txBody>
      </p:sp>
      <p:pic>
        <p:nvPicPr>
          <p:cNvPr id="4" name="Picture 3">
            <a:extLst>
              <a:ext uri="{FF2B5EF4-FFF2-40B4-BE49-F238E27FC236}">
                <a16:creationId xmlns:a16="http://schemas.microsoft.com/office/drawing/2014/main" id="{03671B75-BF48-16E7-1255-04656AA2BB72}"/>
              </a:ext>
            </a:extLst>
          </p:cNvPr>
          <p:cNvPicPr>
            <a:picLocks noChangeAspect="1"/>
          </p:cNvPicPr>
          <p:nvPr/>
        </p:nvPicPr>
        <p:blipFill>
          <a:blip r:embed="rId4"/>
          <a:stretch>
            <a:fillRect/>
          </a:stretch>
        </p:blipFill>
        <p:spPr>
          <a:xfrm>
            <a:off x="202310" y="1111065"/>
            <a:ext cx="603556" cy="353599"/>
          </a:xfrm>
          <a:prstGeom prst="rect">
            <a:avLst/>
          </a:prstGeom>
        </p:spPr>
      </p:pic>
      <p:pic>
        <p:nvPicPr>
          <p:cNvPr id="6" name="Picture 5">
            <a:extLst>
              <a:ext uri="{FF2B5EF4-FFF2-40B4-BE49-F238E27FC236}">
                <a16:creationId xmlns:a16="http://schemas.microsoft.com/office/drawing/2014/main" id="{9B0A0158-1DD9-7E6D-0FF0-252578F263D2}"/>
              </a:ext>
            </a:extLst>
          </p:cNvPr>
          <p:cNvPicPr>
            <a:picLocks noChangeAspect="1"/>
          </p:cNvPicPr>
          <p:nvPr/>
        </p:nvPicPr>
        <p:blipFill>
          <a:blip r:embed="rId4"/>
          <a:stretch>
            <a:fillRect/>
          </a:stretch>
        </p:blipFill>
        <p:spPr>
          <a:xfrm>
            <a:off x="6491958" y="1114149"/>
            <a:ext cx="603556" cy="353599"/>
          </a:xfrm>
          <a:prstGeom prst="rect">
            <a:avLst/>
          </a:prstGeom>
        </p:spPr>
      </p:pic>
    </p:spTree>
    <p:extLst>
      <p:ext uri="{BB962C8B-B14F-4D97-AF65-F5344CB8AC3E}">
        <p14:creationId xmlns:p14="http://schemas.microsoft.com/office/powerpoint/2010/main" val="196390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7EA693-DFAD-6B42-A071-FDA4854B9A43}"/>
              </a:ext>
            </a:extLst>
          </p:cNvPr>
          <p:cNvSpPr>
            <a:spLocks noGrp="1"/>
          </p:cNvSpPr>
          <p:nvPr>
            <p:ph type="sldNum" sz="quarter" idx="12"/>
          </p:nvPr>
        </p:nvSpPr>
        <p:spPr/>
        <p:txBody>
          <a:bodyPr/>
          <a:lstStyle/>
          <a:p>
            <a:fld id="{158B7785-F6D6-45F8-833E-07BD84680091}" type="slidenum">
              <a:rPr lang="en-US" smtClean="0"/>
              <a:t>29</a:t>
            </a:fld>
            <a:endParaRPr lang="en-US"/>
          </a:p>
        </p:txBody>
      </p:sp>
      <p:sp>
        <p:nvSpPr>
          <p:cNvPr id="3" name="Title 2">
            <a:extLst>
              <a:ext uri="{FF2B5EF4-FFF2-40B4-BE49-F238E27FC236}">
                <a16:creationId xmlns:a16="http://schemas.microsoft.com/office/drawing/2014/main" id="{D77DA284-21CA-071B-3789-0AB9B55B8667}"/>
              </a:ext>
            </a:extLst>
          </p:cNvPr>
          <p:cNvSpPr>
            <a:spLocks noGrp="1"/>
          </p:cNvSpPr>
          <p:nvPr>
            <p:ph type="title"/>
          </p:nvPr>
        </p:nvSpPr>
        <p:spPr/>
        <p:txBody>
          <a:bodyPr>
            <a:normAutofit/>
          </a:bodyPr>
          <a:lstStyle/>
          <a:p>
            <a:r>
              <a:rPr lang="en-US"/>
              <a:t>TEGL: Performance Reporting Requirements </a:t>
            </a:r>
          </a:p>
        </p:txBody>
      </p:sp>
      <p:sp>
        <p:nvSpPr>
          <p:cNvPr id="5" name="Content Placeholder 4">
            <a:extLst>
              <a:ext uri="{FF2B5EF4-FFF2-40B4-BE49-F238E27FC236}">
                <a16:creationId xmlns:a16="http://schemas.microsoft.com/office/drawing/2014/main" id="{5E35FF97-05D8-07DD-7DF2-D8E2E824C6B6}"/>
              </a:ext>
            </a:extLst>
          </p:cNvPr>
          <p:cNvSpPr>
            <a:spLocks noGrp="1"/>
          </p:cNvSpPr>
          <p:nvPr>
            <p:ph idx="1"/>
          </p:nvPr>
        </p:nvSpPr>
        <p:spPr/>
        <p:txBody>
          <a:bodyPr/>
          <a:lstStyle/>
          <a:p>
            <a:r>
              <a:rPr lang="en-US"/>
              <a:t>Quarterly Performance Reporting</a:t>
            </a:r>
          </a:p>
          <a:p>
            <a:pPr lvl="1"/>
            <a:r>
              <a:rPr lang="en-US"/>
              <a:t>Quarterly Performance Report (ETA-9173): Quantitative Outcomes</a:t>
            </a:r>
          </a:p>
          <a:p>
            <a:pPr lvl="1"/>
            <a:r>
              <a:rPr lang="en-US"/>
              <a:t>Quarterly Narrative Report (ETA 9179): Qualitative Outcomes</a:t>
            </a:r>
          </a:p>
          <a:p>
            <a:r>
              <a:rPr lang="en-US"/>
              <a:t>Proposed performance measures and target outcome goals are strongly encouraged </a:t>
            </a:r>
          </a:p>
          <a:p>
            <a:r>
              <a:rPr lang="en-US"/>
              <a:t>Target goals should be attainable and achievable</a:t>
            </a:r>
          </a:p>
          <a:p>
            <a:pPr lvl="1"/>
            <a:r>
              <a:rPr lang="en-US"/>
              <a:t>Funding amount</a:t>
            </a:r>
          </a:p>
          <a:p>
            <a:pPr lvl="1"/>
            <a:r>
              <a:rPr lang="en-US"/>
              <a:t>Proposed program design and delivery of services</a:t>
            </a:r>
          </a:p>
          <a:p>
            <a:pPr lvl="1"/>
            <a:r>
              <a:rPr lang="en-US"/>
              <a:t>Within the proposed period of performance </a:t>
            </a:r>
          </a:p>
          <a:p>
            <a:pPr lvl="1"/>
            <a:endParaRPr lang="en-US"/>
          </a:p>
        </p:txBody>
      </p:sp>
      <p:sp>
        <p:nvSpPr>
          <p:cNvPr id="7" name="Content Placeholder 4">
            <a:extLst>
              <a:ext uri="{FF2B5EF4-FFF2-40B4-BE49-F238E27FC236}">
                <a16:creationId xmlns:a16="http://schemas.microsoft.com/office/drawing/2014/main" id="{400F20D4-ED76-A410-D850-1C6A28136681}"/>
              </a:ext>
            </a:extLst>
          </p:cNvPr>
          <p:cNvSpPr txBox="1">
            <a:spLocks/>
          </p:cNvSpPr>
          <p:nvPr/>
        </p:nvSpPr>
        <p:spPr>
          <a:xfrm>
            <a:off x="4224404" y="2644752"/>
            <a:ext cx="3368957" cy="354491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9" name="Speech Bubble: Rectangle 8">
            <a:extLst>
              <a:ext uri="{FF2B5EF4-FFF2-40B4-BE49-F238E27FC236}">
                <a16:creationId xmlns:a16="http://schemas.microsoft.com/office/drawing/2014/main" id="{DC2EFF94-B420-CA5E-5B99-04C777BA9525}"/>
              </a:ext>
            </a:extLst>
          </p:cNvPr>
          <p:cNvSpPr/>
          <p:nvPr/>
        </p:nvSpPr>
        <p:spPr>
          <a:xfrm>
            <a:off x="4686845" y="5937911"/>
            <a:ext cx="3368957" cy="657492"/>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Appendix VIII </a:t>
            </a:r>
          </a:p>
          <a:p>
            <a:r>
              <a:rPr lang="en-US" sz="1600" b="1">
                <a:ln w="0"/>
                <a:solidFill>
                  <a:schemeClr val="tx1"/>
                </a:solidFill>
                <a:effectLst>
                  <a:outerShdw blurRad="38100" dist="19050" dir="2700000" algn="tl" rotWithShape="0">
                    <a:schemeClr val="dk1">
                      <a:alpha val="40000"/>
                    </a:schemeClr>
                  </a:outerShdw>
                </a:effectLst>
              </a:rPr>
              <a:t>Reporting Requirements (pg. 41)</a:t>
            </a:r>
          </a:p>
        </p:txBody>
      </p:sp>
    </p:spTree>
    <p:extLst>
      <p:ext uri="{BB962C8B-B14F-4D97-AF65-F5344CB8AC3E}">
        <p14:creationId xmlns:p14="http://schemas.microsoft.com/office/powerpoint/2010/main" val="3031764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CB6C08-09FF-253E-917E-8EC40F721B0D}"/>
              </a:ext>
            </a:extLst>
          </p:cNvPr>
          <p:cNvSpPr>
            <a:spLocks noGrp="1"/>
          </p:cNvSpPr>
          <p:nvPr>
            <p:ph type="sldNum" sz="quarter" idx="12"/>
          </p:nvPr>
        </p:nvSpPr>
        <p:spPr/>
        <p:txBody>
          <a:bodyPr/>
          <a:lstStyle/>
          <a:p>
            <a:fld id="{158B7785-F6D6-45F8-833E-07BD84680091}" type="slidenum">
              <a:rPr lang="en-US" smtClean="0"/>
              <a:t>30</a:t>
            </a:fld>
            <a:endParaRPr lang="en-US"/>
          </a:p>
        </p:txBody>
      </p:sp>
      <p:sp>
        <p:nvSpPr>
          <p:cNvPr id="6" name="Title 5">
            <a:extLst>
              <a:ext uri="{FF2B5EF4-FFF2-40B4-BE49-F238E27FC236}">
                <a16:creationId xmlns:a16="http://schemas.microsoft.com/office/drawing/2014/main" id="{AF409427-F0F8-C229-3FF2-5A1517D88A48}"/>
              </a:ext>
            </a:extLst>
          </p:cNvPr>
          <p:cNvSpPr>
            <a:spLocks noGrp="1"/>
          </p:cNvSpPr>
          <p:nvPr>
            <p:ph type="title"/>
          </p:nvPr>
        </p:nvSpPr>
        <p:spPr/>
        <p:txBody>
          <a:bodyPr/>
          <a:lstStyle/>
          <a:p>
            <a:r>
              <a:rPr lang="en-US"/>
              <a:t>Abstract: Performance Outcome Goals</a:t>
            </a:r>
          </a:p>
        </p:txBody>
      </p:sp>
      <p:sp>
        <p:nvSpPr>
          <p:cNvPr id="7" name="Text Placeholder 6">
            <a:extLst>
              <a:ext uri="{FF2B5EF4-FFF2-40B4-BE49-F238E27FC236}">
                <a16:creationId xmlns:a16="http://schemas.microsoft.com/office/drawing/2014/main" id="{01A18ED0-57DB-276D-3788-26AB4C5CBF10}"/>
              </a:ext>
            </a:extLst>
          </p:cNvPr>
          <p:cNvSpPr>
            <a:spLocks noGrp="1"/>
          </p:cNvSpPr>
          <p:nvPr>
            <p:ph type="body" idx="1"/>
          </p:nvPr>
        </p:nvSpPr>
        <p:spPr>
          <a:xfrm>
            <a:off x="404921" y="2028390"/>
            <a:ext cx="5427945" cy="439237"/>
          </a:xfrm>
        </p:spPr>
        <p:txBody>
          <a:bodyPr>
            <a:normAutofit fontScale="92500" lnSpcReduction="10000"/>
          </a:bodyPr>
          <a:lstStyle/>
          <a:p>
            <a:r>
              <a:rPr lang="en-US"/>
              <a:t>Qualitative Performance Measures</a:t>
            </a:r>
          </a:p>
        </p:txBody>
      </p:sp>
      <p:sp>
        <p:nvSpPr>
          <p:cNvPr id="5" name="Content Placeholder 4">
            <a:extLst>
              <a:ext uri="{FF2B5EF4-FFF2-40B4-BE49-F238E27FC236}">
                <a16:creationId xmlns:a16="http://schemas.microsoft.com/office/drawing/2014/main" id="{E6FAF08C-0BEE-BFD0-5224-103F1654BFAE}"/>
              </a:ext>
            </a:extLst>
          </p:cNvPr>
          <p:cNvSpPr>
            <a:spLocks noGrp="1"/>
          </p:cNvSpPr>
          <p:nvPr>
            <p:ph sz="half" idx="2"/>
          </p:nvPr>
        </p:nvSpPr>
        <p:spPr>
          <a:xfrm>
            <a:off x="417534" y="2642992"/>
            <a:ext cx="5415332" cy="3713357"/>
          </a:xfrm>
        </p:spPr>
        <p:txBody>
          <a:bodyPr/>
          <a:lstStyle/>
          <a:p>
            <a:r>
              <a:rPr lang="en-US" sz="2000"/>
              <a:t>Subjective insights</a:t>
            </a:r>
          </a:p>
          <a:p>
            <a:r>
              <a:rPr lang="en-US" sz="2000"/>
              <a:t>Illustrate the project’s success in achieving the goals and objectives of the grant</a:t>
            </a:r>
          </a:p>
          <a:p>
            <a:r>
              <a:rPr lang="en-US" sz="2000"/>
              <a:t>Outcomes are expressed as a narrative, although some data might support it </a:t>
            </a:r>
          </a:p>
          <a:p>
            <a:r>
              <a:rPr lang="en-US" sz="2000"/>
              <a:t>Usually, raw data that cannot be reported in the QPR ETA-9173</a:t>
            </a:r>
          </a:p>
        </p:txBody>
      </p:sp>
      <p:sp>
        <p:nvSpPr>
          <p:cNvPr id="8" name="Text Placeholder 7">
            <a:extLst>
              <a:ext uri="{FF2B5EF4-FFF2-40B4-BE49-F238E27FC236}">
                <a16:creationId xmlns:a16="http://schemas.microsoft.com/office/drawing/2014/main" id="{EA2166A5-99BB-8688-88EA-96E3A4E84359}"/>
              </a:ext>
            </a:extLst>
          </p:cNvPr>
          <p:cNvSpPr>
            <a:spLocks noGrp="1"/>
          </p:cNvSpPr>
          <p:nvPr>
            <p:ph type="body" sz="quarter" idx="3"/>
          </p:nvPr>
        </p:nvSpPr>
        <p:spPr>
          <a:xfrm>
            <a:off x="6095999" y="2015864"/>
            <a:ext cx="5678466" cy="439237"/>
          </a:xfrm>
        </p:spPr>
        <p:txBody>
          <a:bodyPr>
            <a:normAutofit fontScale="92500" lnSpcReduction="10000"/>
          </a:bodyPr>
          <a:lstStyle/>
          <a:p>
            <a:r>
              <a:rPr lang="en-US"/>
              <a:t>Quantitative Performance Measures</a:t>
            </a:r>
          </a:p>
        </p:txBody>
      </p:sp>
      <p:sp>
        <p:nvSpPr>
          <p:cNvPr id="9" name="Content Placeholder 8">
            <a:extLst>
              <a:ext uri="{FF2B5EF4-FFF2-40B4-BE49-F238E27FC236}">
                <a16:creationId xmlns:a16="http://schemas.microsoft.com/office/drawing/2014/main" id="{0118494D-3A05-D509-ABA4-42647C020CDC}"/>
              </a:ext>
            </a:extLst>
          </p:cNvPr>
          <p:cNvSpPr>
            <a:spLocks noGrp="1"/>
          </p:cNvSpPr>
          <p:nvPr>
            <p:ph sz="quarter" idx="4"/>
          </p:nvPr>
        </p:nvSpPr>
        <p:spPr>
          <a:xfrm>
            <a:off x="6095999" y="2642992"/>
            <a:ext cx="5678466" cy="3713357"/>
          </a:xfrm>
        </p:spPr>
        <p:txBody>
          <a:bodyPr/>
          <a:lstStyle/>
          <a:p>
            <a:r>
              <a:rPr lang="en-US" sz="2000"/>
              <a:t>Numerical data and metrics used to measure performance</a:t>
            </a:r>
          </a:p>
          <a:p>
            <a:pPr lvl="1"/>
            <a:r>
              <a:rPr lang="en-US" sz="2000"/>
              <a:t>participants that receive grant-funded services</a:t>
            </a:r>
          </a:p>
          <a:p>
            <a:pPr lvl="1"/>
            <a:r>
              <a:rPr lang="en-US" sz="2000"/>
              <a:t>participants that begin training and complete training</a:t>
            </a:r>
          </a:p>
          <a:p>
            <a:pPr lvl="1"/>
            <a:r>
              <a:rPr lang="en-US" sz="2000"/>
              <a:t>participants that earn credentials</a:t>
            </a:r>
          </a:p>
          <a:p>
            <a:pPr lvl="1"/>
            <a:r>
              <a:rPr lang="en-US" sz="2000"/>
              <a:t>participants that enter employment</a:t>
            </a:r>
          </a:p>
          <a:p>
            <a:r>
              <a:rPr lang="en-US" sz="2000"/>
              <a:t>Propose raw numbers for the number of participants that receive grant-funded services. </a:t>
            </a:r>
          </a:p>
          <a:p>
            <a:pPr lvl="1"/>
            <a:endParaRPr lang="en-US" sz="2000"/>
          </a:p>
        </p:txBody>
      </p:sp>
      <p:pic>
        <p:nvPicPr>
          <p:cNvPr id="3" name="Picture 2">
            <a:extLst>
              <a:ext uri="{FF2B5EF4-FFF2-40B4-BE49-F238E27FC236}">
                <a16:creationId xmlns:a16="http://schemas.microsoft.com/office/drawing/2014/main" id="{449AB912-FC97-A329-555B-BB895BE8F9E4}"/>
              </a:ext>
            </a:extLst>
          </p:cNvPr>
          <p:cNvPicPr>
            <a:picLocks noChangeAspect="1"/>
          </p:cNvPicPr>
          <p:nvPr/>
        </p:nvPicPr>
        <p:blipFill rotWithShape="1">
          <a:blip r:embed="rId3"/>
          <a:srcRect l="1980" t="54771" r="16666" b="10530"/>
          <a:stretch/>
        </p:blipFill>
        <p:spPr>
          <a:xfrm>
            <a:off x="2635777" y="1037220"/>
            <a:ext cx="7072846" cy="724491"/>
          </a:xfrm>
          <a:prstGeom prst="rect">
            <a:avLst/>
          </a:prstGeom>
          <a:ln w="38100">
            <a:solidFill>
              <a:srgbClr val="2C5261"/>
            </a:solidFill>
          </a:ln>
        </p:spPr>
      </p:pic>
      <p:sp>
        <p:nvSpPr>
          <p:cNvPr id="4" name="Speech Bubble: Rectangle 3">
            <a:extLst>
              <a:ext uri="{FF2B5EF4-FFF2-40B4-BE49-F238E27FC236}">
                <a16:creationId xmlns:a16="http://schemas.microsoft.com/office/drawing/2014/main" id="{19CE6D13-8C17-14C0-E0AB-CC94A7DB6D59}"/>
              </a:ext>
            </a:extLst>
          </p:cNvPr>
          <p:cNvSpPr/>
          <p:nvPr/>
        </p:nvSpPr>
        <p:spPr>
          <a:xfrm>
            <a:off x="2727042" y="6027603"/>
            <a:ext cx="3368957" cy="657492"/>
          </a:xfrm>
          <a:prstGeom prst="wedgeRectCallout">
            <a:avLst>
              <a:gd name="adj1" fmla="val -21351"/>
              <a:gd name="adj2" fmla="val -108229"/>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1600" b="1">
                <a:ln w="0"/>
                <a:solidFill>
                  <a:schemeClr val="tx1"/>
                </a:solidFill>
                <a:effectLst>
                  <a:outerShdw blurRad="38100" dist="19050" dir="2700000" algn="tl" rotWithShape="0">
                    <a:schemeClr val="dk1">
                      <a:alpha val="40000"/>
                    </a:schemeClr>
                  </a:outerShdw>
                </a:effectLst>
              </a:rPr>
              <a:t>TEGL 19-22: Appendix VIII </a:t>
            </a:r>
          </a:p>
          <a:p>
            <a:r>
              <a:rPr lang="en-US" sz="1600" b="1">
                <a:ln w="0"/>
                <a:solidFill>
                  <a:schemeClr val="tx1"/>
                </a:solidFill>
                <a:effectLst>
                  <a:outerShdw blurRad="38100" dist="19050" dir="2700000" algn="tl" rotWithShape="0">
                    <a:schemeClr val="dk1">
                      <a:alpha val="40000"/>
                    </a:schemeClr>
                  </a:outerShdw>
                </a:effectLst>
              </a:rPr>
              <a:t>Reporting Requirements (pg. 41)</a:t>
            </a:r>
          </a:p>
        </p:txBody>
      </p:sp>
      <p:pic>
        <p:nvPicPr>
          <p:cNvPr id="10" name="Picture 9">
            <a:extLst>
              <a:ext uri="{FF2B5EF4-FFF2-40B4-BE49-F238E27FC236}">
                <a16:creationId xmlns:a16="http://schemas.microsoft.com/office/drawing/2014/main" id="{CC3B0EC0-D3A4-B4B5-7E31-BE4AFB04DA81}"/>
              </a:ext>
            </a:extLst>
          </p:cNvPr>
          <p:cNvPicPr>
            <a:picLocks noChangeAspect="1"/>
          </p:cNvPicPr>
          <p:nvPr/>
        </p:nvPicPr>
        <p:blipFill>
          <a:blip r:embed="rId4"/>
          <a:stretch>
            <a:fillRect/>
          </a:stretch>
        </p:blipFill>
        <p:spPr>
          <a:xfrm>
            <a:off x="1879821" y="1222665"/>
            <a:ext cx="603556" cy="353599"/>
          </a:xfrm>
          <a:prstGeom prst="rect">
            <a:avLst/>
          </a:prstGeom>
        </p:spPr>
      </p:pic>
    </p:spTree>
    <p:extLst>
      <p:ext uri="{BB962C8B-B14F-4D97-AF65-F5344CB8AC3E}">
        <p14:creationId xmlns:p14="http://schemas.microsoft.com/office/powerpoint/2010/main" val="2518476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798D76-9F85-0726-9E08-2F2667B589D2}"/>
              </a:ext>
            </a:extLst>
          </p:cNvPr>
          <p:cNvSpPr>
            <a:spLocks noGrp="1"/>
          </p:cNvSpPr>
          <p:nvPr>
            <p:ph type="sldNum" sz="quarter" idx="12"/>
          </p:nvPr>
        </p:nvSpPr>
        <p:spPr/>
        <p:txBody>
          <a:bodyPr/>
          <a:lstStyle/>
          <a:p>
            <a:fld id="{158B7785-F6D6-45F8-833E-07BD84680091}" type="slidenum">
              <a:rPr lang="en-US" smtClean="0"/>
              <a:pPr/>
              <a:t>31</a:t>
            </a:fld>
            <a:endParaRPr lang="en-US"/>
          </a:p>
        </p:txBody>
      </p:sp>
      <p:sp>
        <p:nvSpPr>
          <p:cNvPr id="3" name="Title 2">
            <a:extLst>
              <a:ext uri="{FF2B5EF4-FFF2-40B4-BE49-F238E27FC236}">
                <a16:creationId xmlns:a16="http://schemas.microsoft.com/office/drawing/2014/main" id="{B3509E3B-B3CF-AA58-15A2-B749704488E3}"/>
              </a:ext>
            </a:extLst>
          </p:cNvPr>
          <p:cNvSpPr>
            <a:spLocks noGrp="1"/>
          </p:cNvSpPr>
          <p:nvPr>
            <p:ph type="title"/>
          </p:nvPr>
        </p:nvSpPr>
        <p:spPr/>
        <p:txBody>
          <a:bodyPr/>
          <a:lstStyle/>
          <a:p>
            <a:r>
              <a:rPr lang="en-US"/>
              <a:t>Action Items and Next Steps</a:t>
            </a:r>
          </a:p>
        </p:txBody>
      </p:sp>
      <p:sp>
        <p:nvSpPr>
          <p:cNvPr id="4" name="Text Placeholder 3">
            <a:extLst>
              <a:ext uri="{FF2B5EF4-FFF2-40B4-BE49-F238E27FC236}">
                <a16:creationId xmlns:a16="http://schemas.microsoft.com/office/drawing/2014/main" id="{5ABA10C4-1B54-BBC2-F880-133DCC61DE56}"/>
              </a:ext>
            </a:extLst>
          </p:cNvPr>
          <p:cNvSpPr>
            <a:spLocks noGrp="1"/>
          </p:cNvSpPr>
          <p:nvPr>
            <p:ph type="body" idx="1"/>
          </p:nvPr>
        </p:nvSpPr>
        <p:spPr/>
        <p:txBody>
          <a:bodyPr>
            <a:normAutofit/>
          </a:bodyPr>
          <a:lstStyle/>
          <a:p>
            <a:r>
              <a:rPr lang="en-US"/>
              <a:t>Britania Smith, Aiyana Pucci, Ayreen Cadwallader</a:t>
            </a:r>
          </a:p>
        </p:txBody>
      </p:sp>
    </p:spTree>
    <p:extLst>
      <p:ext uri="{BB962C8B-B14F-4D97-AF65-F5344CB8AC3E}">
        <p14:creationId xmlns:p14="http://schemas.microsoft.com/office/powerpoint/2010/main" val="3576974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6415DB-68DE-AFC5-6B74-98655326EFB0}"/>
              </a:ext>
            </a:extLst>
          </p:cNvPr>
          <p:cNvSpPr>
            <a:spLocks noGrp="1"/>
          </p:cNvSpPr>
          <p:nvPr>
            <p:ph type="sldNum" sz="quarter" idx="12"/>
          </p:nvPr>
        </p:nvSpPr>
        <p:spPr/>
        <p:txBody>
          <a:bodyPr/>
          <a:lstStyle/>
          <a:p>
            <a:fld id="{158B7785-F6D6-45F8-833E-07BD84680091}" type="slidenum">
              <a:rPr lang="en-US" smtClean="0"/>
              <a:t>32</a:t>
            </a:fld>
            <a:endParaRPr lang="en-US"/>
          </a:p>
        </p:txBody>
      </p:sp>
      <p:sp>
        <p:nvSpPr>
          <p:cNvPr id="17" name="Title 16">
            <a:extLst>
              <a:ext uri="{FF2B5EF4-FFF2-40B4-BE49-F238E27FC236}">
                <a16:creationId xmlns:a16="http://schemas.microsoft.com/office/drawing/2014/main" id="{424FCAEF-0E3D-B83A-E372-5E1B919717EA}"/>
              </a:ext>
            </a:extLst>
          </p:cNvPr>
          <p:cNvSpPr>
            <a:spLocks noGrp="1"/>
          </p:cNvSpPr>
          <p:nvPr>
            <p:ph type="title"/>
          </p:nvPr>
        </p:nvSpPr>
        <p:spPr/>
        <p:txBody>
          <a:bodyPr/>
          <a:lstStyle/>
          <a:p>
            <a:r>
              <a:rPr lang="en-US"/>
              <a:t>Action Items: Submitting Community Project Applications</a:t>
            </a:r>
          </a:p>
        </p:txBody>
      </p:sp>
      <p:sp>
        <p:nvSpPr>
          <p:cNvPr id="5" name="Text Placeholder 4">
            <a:extLst>
              <a:ext uri="{FF2B5EF4-FFF2-40B4-BE49-F238E27FC236}">
                <a16:creationId xmlns:a16="http://schemas.microsoft.com/office/drawing/2014/main" id="{90795658-04E0-E918-57B3-D0A9F9C0BFB4}"/>
              </a:ext>
            </a:extLst>
          </p:cNvPr>
          <p:cNvSpPr>
            <a:spLocks noGrp="1"/>
          </p:cNvSpPr>
          <p:nvPr>
            <p:ph type="body" idx="1"/>
          </p:nvPr>
        </p:nvSpPr>
        <p:spPr/>
        <p:txBody>
          <a:bodyPr>
            <a:normAutofit/>
          </a:bodyPr>
          <a:lstStyle/>
          <a:p>
            <a:r>
              <a:rPr lang="en-US" sz="2400"/>
              <a:t>Review TEGL 19-22</a:t>
            </a:r>
          </a:p>
        </p:txBody>
      </p:sp>
      <p:pic>
        <p:nvPicPr>
          <p:cNvPr id="28" name="Picture Placeholder 27" descr="Shelves on wall with screens">
            <a:extLst>
              <a:ext uri="{FF2B5EF4-FFF2-40B4-BE49-F238E27FC236}">
                <a16:creationId xmlns:a16="http://schemas.microsoft.com/office/drawing/2014/main" id="{EE65B3FE-ECEB-1B2A-97A3-C21F2D2D0C1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30" r="16630"/>
          <a:stretch>
            <a:fillRect/>
          </a:stretch>
        </p:blipFill>
        <p:spPr/>
      </p:pic>
      <p:sp>
        <p:nvSpPr>
          <p:cNvPr id="7" name="Text Placeholder 6">
            <a:extLst>
              <a:ext uri="{FF2B5EF4-FFF2-40B4-BE49-F238E27FC236}">
                <a16:creationId xmlns:a16="http://schemas.microsoft.com/office/drawing/2014/main" id="{A48CA52A-D6F7-5A31-E993-460086486CED}"/>
              </a:ext>
            </a:extLst>
          </p:cNvPr>
          <p:cNvSpPr>
            <a:spLocks noGrp="1"/>
          </p:cNvSpPr>
          <p:nvPr>
            <p:ph type="body" sz="quarter" idx="3"/>
          </p:nvPr>
        </p:nvSpPr>
        <p:spPr/>
        <p:txBody>
          <a:bodyPr>
            <a:normAutofit/>
          </a:bodyPr>
          <a:lstStyle/>
          <a:p>
            <a:r>
              <a:rPr lang="en-US" sz="2400"/>
              <a:t>Watch the Welcome Webcast and Key Trainings</a:t>
            </a:r>
          </a:p>
        </p:txBody>
      </p:sp>
      <p:pic>
        <p:nvPicPr>
          <p:cNvPr id="30" name="Picture Placeholder 29" descr="Notepad, eyeglasses and candle still life">
            <a:extLst>
              <a:ext uri="{FF2B5EF4-FFF2-40B4-BE49-F238E27FC236}">
                <a16:creationId xmlns:a16="http://schemas.microsoft.com/office/drawing/2014/main" id="{087C46AD-E7DD-5EC0-4D68-35165EB26EF8}"/>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l="16630" r="16630"/>
          <a:stretch>
            <a:fillRect/>
          </a:stretch>
        </p:blipFill>
        <p:spPr>
          <a:xfrm>
            <a:off x="719215" y="3647855"/>
            <a:ext cx="1439862" cy="1438275"/>
          </a:xfrm>
        </p:spPr>
      </p:pic>
      <p:sp>
        <p:nvSpPr>
          <p:cNvPr id="9" name="Text Placeholder 8">
            <a:extLst>
              <a:ext uri="{FF2B5EF4-FFF2-40B4-BE49-F238E27FC236}">
                <a16:creationId xmlns:a16="http://schemas.microsoft.com/office/drawing/2014/main" id="{3FA472FA-3523-7145-F8DB-FB90B0A444D7}"/>
              </a:ext>
            </a:extLst>
          </p:cNvPr>
          <p:cNvSpPr>
            <a:spLocks noGrp="1"/>
          </p:cNvSpPr>
          <p:nvPr>
            <p:ph type="body" idx="16"/>
          </p:nvPr>
        </p:nvSpPr>
        <p:spPr>
          <a:xfrm>
            <a:off x="1869002" y="3955037"/>
            <a:ext cx="4160044" cy="823912"/>
          </a:xfrm>
        </p:spPr>
        <p:txBody>
          <a:bodyPr>
            <a:normAutofit/>
          </a:bodyPr>
          <a:lstStyle/>
          <a:p>
            <a:r>
              <a:rPr lang="en-US" sz="2400"/>
              <a:t>Develop and Submit Abstracts</a:t>
            </a:r>
          </a:p>
        </p:txBody>
      </p:sp>
      <p:pic>
        <p:nvPicPr>
          <p:cNvPr id="36" name="Picture Placeholder 35" descr="Inbox Check with solid fill">
            <a:extLst>
              <a:ext uri="{FF2B5EF4-FFF2-40B4-BE49-F238E27FC236}">
                <a16:creationId xmlns:a16="http://schemas.microsoft.com/office/drawing/2014/main" id="{5E13349B-F3F1-0AF2-51F9-21D2E9267511}"/>
              </a:ext>
            </a:extLst>
          </p:cNvPr>
          <p:cNvPicPr>
            <a:picLocks noGrp="1" noChangeAspect="1"/>
          </p:cNvPicPr>
          <p:nvPr>
            <p:ph type="pic" sz="quarter"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55" b="55"/>
          <a:stretch>
            <a:fillRect/>
          </a:stretch>
        </p:blipFill>
        <p:spPr/>
      </p:pic>
      <p:sp>
        <p:nvSpPr>
          <p:cNvPr id="11" name="Text Placeholder 10">
            <a:extLst>
              <a:ext uri="{FF2B5EF4-FFF2-40B4-BE49-F238E27FC236}">
                <a16:creationId xmlns:a16="http://schemas.microsoft.com/office/drawing/2014/main" id="{09EE0825-18D4-793B-BA24-77CAB2453390}"/>
              </a:ext>
            </a:extLst>
          </p:cNvPr>
          <p:cNvSpPr>
            <a:spLocks noGrp="1"/>
          </p:cNvSpPr>
          <p:nvPr>
            <p:ph type="body" sz="quarter" idx="17"/>
          </p:nvPr>
        </p:nvSpPr>
        <p:spPr/>
        <p:txBody>
          <a:bodyPr>
            <a:normAutofit/>
          </a:bodyPr>
          <a:lstStyle/>
          <a:p>
            <a:r>
              <a:rPr lang="en-US" sz="2400"/>
              <a:t>Submit Community Project Applications </a:t>
            </a:r>
          </a:p>
        </p:txBody>
      </p:sp>
      <p:sp>
        <p:nvSpPr>
          <p:cNvPr id="19" name="Text Placeholder 18">
            <a:extLst>
              <a:ext uri="{FF2B5EF4-FFF2-40B4-BE49-F238E27FC236}">
                <a16:creationId xmlns:a16="http://schemas.microsoft.com/office/drawing/2014/main" id="{AD12B4BB-AB2F-731E-79E4-5DBABE15C42A}"/>
              </a:ext>
            </a:extLst>
          </p:cNvPr>
          <p:cNvSpPr>
            <a:spLocks noGrp="1"/>
          </p:cNvSpPr>
          <p:nvPr>
            <p:ph type="body" idx="14"/>
          </p:nvPr>
        </p:nvSpPr>
        <p:spPr>
          <a:xfrm>
            <a:off x="805866" y="5735950"/>
            <a:ext cx="10847914" cy="418576"/>
          </a:xfrm>
        </p:spPr>
        <p:txBody>
          <a:bodyPr/>
          <a:lstStyle/>
          <a:p>
            <a:pPr algn="ctr"/>
            <a:r>
              <a:rPr lang="en-US"/>
              <a:t>Please review the Welcome Webcast and Related Training webinars to support the development of your applications.</a:t>
            </a:r>
          </a:p>
        </p:txBody>
      </p:sp>
      <p:pic>
        <p:nvPicPr>
          <p:cNvPr id="16" name="Picture 15">
            <a:extLst>
              <a:ext uri="{FF2B5EF4-FFF2-40B4-BE49-F238E27FC236}">
                <a16:creationId xmlns:a16="http://schemas.microsoft.com/office/drawing/2014/main" id="{4C4BD756-BB85-4F93-B2C6-2C3B7287D8FC}"/>
              </a:ext>
            </a:extLst>
          </p:cNvPr>
          <p:cNvPicPr>
            <a:picLocks noChangeAspect="1"/>
          </p:cNvPicPr>
          <p:nvPr/>
        </p:nvPicPr>
        <p:blipFill>
          <a:blip r:embed="rId7"/>
          <a:stretch>
            <a:fillRect/>
          </a:stretch>
        </p:blipFill>
        <p:spPr>
          <a:xfrm>
            <a:off x="1660644" y="2587910"/>
            <a:ext cx="4576759" cy="1036776"/>
          </a:xfrm>
          <a:prstGeom prst="rect">
            <a:avLst/>
          </a:prstGeom>
        </p:spPr>
      </p:pic>
      <p:pic>
        <p:nvPicPr>
          <p:cNvPr id="44" name="Picture Placeholder 43" descr="Document outline">
            <a:extLst>
              <a:ext uri="{FF2B5EF4-FFF2-40B4-BE49-F238E27FC236}">
                <a16:creationId xmlns:a16="http://schemas.microsoft.com/office/drawing/2014/main" id="{C21A009D-7F7D-BA61-7DB5-CFC282F3A294}"/>
              </a:ext>
            </a:extLst>
          </p:cNvPr>
          <p:cNvPicPr>
            <a:picLocks noGrp="1" noChangeAspect="1"/>
          </p:cNvPicPr>
          <p:nvPr>
            <p:ph type="pic" sz="quarter" idx="15"/>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t="55" b="55"/>
          <a:stretch>
            <a:fillRect/>
          </a:stretch>
        </p:blipFill>
        <p:spPr/>
      </p:pic>
      <p:pic>
        <p:nvPicPr>
          <p:cNvPr id="46" name="Picture 45">
            <a:extLst>
              <a:ext uri="{FF2B5EF4-FFF2-40B4-BE49-F238E27FC236}">
                <a16:creationId xmlns:a16="http://schemas.microsoft.com/office/drawing/2014/main" id="{7FD78BF4-47A5-627F-15BE-644B8AC583DB}"/>
              </a:ext>
            </a:extLst>
          </p:cNvPr>
          <p:cNvPicPr>
            <a:picLocks noChangeAspect="1"/>
          </p:cNvPicPr>
          <p:nvPr/>
        </p:nvPicPr>
        <p:blipFill rotWithShape="1">
          <a:blip r:embed="rId10"/>
          <a:srcRect l="8745"/>
          <a:stretch/>
        </p:blipFill>
        <p:spPr>
          <a:xfrm>
            <a:off x="8226761" y="4514868"/>
            <a:ext cx="2520692" cy="942975"/>
          </a:xfrm>
          <a:prstGeom prst="rect">
            <a:avLst/>
          </a:prstGeom>
        </p:spPr>
      </p:pic>
    </p:spTree>
    <p:extLst>
      <p:ext uri="{BB962C8B-B14F-4D97-AF65-F5344CB8AC3E}">
        <p14:creationId xmlns:p14="http://schemas.microsoft.com/office/powerpoint/2010/main" val="992845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0CCB15-D76E-2C85-6927-ED7E03403D84}"/>
              </a:ext>
            </a:extLst>
          </p:cNvPr>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a:extLst>
              <a:ext uri="{FF2B5EF4-FFF2-40B4-BE49-F238E27FC236}">
                <a16:creationId xmlns:a16="http://schemas.microsoft.com/office/drawing/2014/main" id="{614A390D-8D38-5C52-9982-79D5E2D85E65}"/>
              </a:ext>
            </a:extLst>
          </p:cNvPr>
          <p:cNvSpPr>
            <a:spLocks noGrp="1"/>
          </p:cNvSpPr>
          <p:nvPr>
            <p:ph type="title"/>
          </p:nvPr>
        </p:nvSpPr>
        <p:spPr/>
        <p:txBody>
          <a:bodyPr/>
          <a:lstStyle/>
          <a:p>
            <a:r>
              <a:rPr lang="en-US" sz="3200"/>
              <a:t>TEGL 19-22 </a:t>
            </a:r>
            <a:r>
              <a:rPr lang="en-US"/>
              <a:t>Timeline</a:t>
            </a:r>
          </a:p>
        </p:txBody>
      </p:sp>
      <p:sp>
        <p:nvSpPr>
          <p:cNvPr id="4" name="Text Placeholder 3">
            <a:extLst>
              <a:ext uri="{FF2B5EF4-FFF2-40B4-BE49-F238E27FC236}">
                <a16:creationId xmlns:a16="http://schemas.microsoft.com/office/drawing/2014/main" id="{C53F002F-6307-9B45-D2FB-47267842D9FD}"/>
              </a:ext>
            </a:extLst>
          </p:cNvPr>
          <p:cNvSpPr>
            <a:spLocks noGrp="1"/>
          </p:cNvSpPr>
          <p:nvPr>
            <p:ph type="body" idx="14"/>
          </p:nvPr>
        </p:nvSpPr>
        <p:spPr>
          <a:xfrm>
            <a:off x="1139870" y="1762861"/>
            <a:ext cx="2718148" cy="3263970"/>
          </a:xfrm>
        </p:spPr>
        <p:txBody>
          <a:bodyPr/>
          <a:lstStyle/>
          <a:p>
            <a:r>
              <a:rPr lang="en-US" sz="3200"/>
              <a:t>Key Dates &amp; Technical Assistance Activities</a:t>
            </a:r>
          </a:p>
        </p:txBody>
      </p:sp>
      <p:sp>
        <p:nvSpPr>
          <p:cNvPr id="5" name="Text Placeholder 4">
            <a:extLst>
              <a:ext uri="{FF2B5EF4-FFF2-40B4-BE49-F238E27FC236}">
                <a16:creationId xmlns:a16="http://schemas.microsoft.com/office/drawing/2014/main" id="{C7C0D961-2CD2-B36F-9D65-87D5778F7096}"/>
              </a:ext>
            </a:extLst>
          </p:cNvPr>
          <p:cNvSpPr>
            <a:spLocks noGrp="1"/>
          </p:cNvSpPr>
          <p:nvPr>
            <p:ph type="body" idx="27"/>
          </p:nvPr>
        </p:nvSpPr>
        <p:spPr>
          <a:solidFill>
            <a:schemeClr val="accent5">
              <a:lumMod val="20000"/>
              <a:lumOff val="80000"/>
            </a:schemeClr>
          </a:solidFill>
        </p:spPr>
        <p:txBody>
          <a:bodyPr/>
          <a:lstStyle/>
          <a:p>
            <a:r>
              <a:rPr lang="en-US"/>
              <a:t>May 2023: TEGL 19-22 Published</a:t>
            </a:r>
          </a:p>
        </p:txBody>
      </p:sp>
      <p:sp>
        <p:nvSpPr>
          <p:cNvPr id="6" name="Text Placeholder 5">
            <a:extLst>
              <a:ext uri="{FF2B5EF4-FFF2-40B4-BE49-F238E27FC236}">
                <a16:creationId xmlns:a16="http://schemas.microsoft.com/office/drawing/2014/main" id="{D245CB49-C1EB-F92E-A40E-70713676E19D}"/>
              </a:ext>
            </a:extLst>
          </p:cNvPr>
          <p:cNvSpPr>
            <a:spLocks noGrp="1"/>
          </p:cNvSpPr>
          <p:nvPr>
            <p:ph type="body" idx="1"/>
          </p:nvPr>
        </p:nvSpPr>
        <p:spPr>
          <a:xfrm>
            <a:off x="8548765" y="1435799"/>
            <a:ext cx="3357485" cy="600164"/>
          </a:xfrm>
        </p:spPr>
        <p:txBody>
          <a:bodyPr/>
          <a:lstStyle/>
          <a:p>
            <a:pPr algn="r"/>
            <a:r>
              <a:rPr lang="en-US"/>
              <a:t>TEGL 19-22 Technical Assistance Webinar</a:t>
            </a:r>
          </a:p>
        </p:txBody>
      </p:sp>
      <p:sp>
        <p:nvSpPr>
          <p:cNvPr id="7" name="Text Placeholder 6">
            <a:extLst>
              <a:ext uri="{FF2B5EF4-FFF2-40B4-BE49-F238E27FC236}">
                <a16:creationId xmlns:a16="http://schemas.microsoft.com/office/drawing/2014/main" id="{946CA3DD-9283-B56F-65BD-540177A812D6}"/>
              </a:ext>
            </a:extLst>
          </p:cNvPr>
          <p:cNvSpPr>
            <a:spLocks noGrp="1"/>
          </p:cNvSpPr>
          <p:nvPr>
            <p:ph type="body" idx="26"/>
          </p:nvPr>
        </p:nvSpPr>
        <p:spPr>
          <a:xfrm>
            <a:off x="4600953" y="2197426"/>
            <a:ext cx="3357485" cy="337015"/>
          </a:xfrm>
        </p:spPr>
        <p:txBody>
          <a:bodyPr/>
          <a:lstStyle/>
          <a:p>
            <a:pPr algn="r"/>
            <a:r>
              <a:rPr lang="en-US"/>
              <a:t>Technical Assistance </a:t>
            </a:r>
          </a:p>
        </p:txBody>
      </p:sp>
      <p:sp>
        <p:nvSpPr>
          <p:cNvPr id="8" name="Text Placeholder 7">
            <a:extLst>
              <a:ext uri="{FF2B5EF4-FFF2-40B4-BE49-F238E27FC236}">
                <a16:creationId xmlns:a16="http://schemas.microsoft.com/office/drawing/2014/main" id="{045269B5-6A94-9862-CDB0-C16791299DBC}"/>
              </a:ext>
            </a:extLst>
          </p:cNvPr>
          <p:cNvSpPr>
            <a:spLocks noGrp="1"/>
          </p:cNvSpPr>
          <p:nvPr>
            <p:ph type="body" idx="28"/>
          </p:nvPr>
        </p:nvSpPr>
        <p:spPr>
          <a:xfrm>
            <a:off x="8548765" y="2695904"/>
            <a:ext cx="3357485" cy="337015"/>
          </a:xfrm>
          <a:solidFill>
            <a:schemeClr val="accent2">
              <a:lumMod val="20000"/>
              <a:lumOff val="80000"/>
            </a:schemeClr>
          </a:solidFill>
        </p:spPr>
        <p:txBody>
          <a:bodyPr/>
          <a:lstStyle/>
          <a:p>
            <a:r>
              <a:rPr lang="en-US"/>
              <a:t>July 31, 2023: Abstract Deadline</a:t>
            </a:r>
          </a:p>
        </p:txBody>
      </p:sp>
      <p:sp>
        <p:nvSpPr>
          <p:cNvPr id="9" name="Text Placeholder 8">
            <a:extLst>
              <a:ext uri="{FF2B5EF4-FFF2-40B4-BE49-F238E27FC236}">
                <a16:creationId xmlns:a16="http://schemas.microsoft.com/office/drawing/2014/main" id="{E9FB5D7E-50DF-B4C3-7C27-272FBADB51FF}"/>
              </a:ext>
            </a:extLst>
          </p:cNvPr>
          <p:cNvSpPr>
            <a:spLocks noGrp="1"/>
          </p:cNvSpPr>
          <p:nvPr>
            <p:ph type="body" idx="31"/>
          </p:nvPr>
        </p:nvSpPr>
        <p:spPr>
          <a:xfrm>
            <a:off x="4606810" y="2931233"/>
            <a:ext cx="3357485" cy="600164"/>
          </a:xfrm>
          <a:solidFill>
            <a:schemeClr val="accent2">
              <a:lumMod val="20000"/>
              <a:lumOff val="80000"/>
            </a:schemeClr>
          </a:solidFill>
        </p:spPr>
        <p:txBody>
          <a:bodyPr/>
          <a:lstStyle/>
          <a:p>
            <a:r>
              <a:rPr lang="en-US"/>
              <a:t>August 1, 2023: Recipients Begin to Submit Applications</a:t>
            </a:r>
          </a:p>
        </p:txBody>
      </p:sp>
      <p:sp>
        <p:nvSpPr>
          <p:cNvPr id="10" name="Text Placeholder 9">
            <a:extLst>
              <a:ext uri="{FF2B5EF4-FFF2-40B4-BE49-F238E27FC236}">
                <a16:creationId xmlns:a16="http://schemas.microsoft.com/office/drawing/2014/main" id="{DCCAB11D-CFE9-6590-DFB6-58179EB2F564}"/>
              </a:ext>
            </a:extLst>
          </p:cNvPr>
          <p:cNvSpPr>
            <a:spLocks noGrp="1"/>
          </p:cNvSpPr>
          <p:nvPr>
            <p:ph type="body" idx="29"/>
          </p:nvPr>
        </p:nvSpPr>
        <p:spPr>
          <a:xfrm>
            <a:off x="8554623" y="3429711"/>
            <a:ext cx="3357485" cy="600164"/>
          </a:xfrm>
        </p:spPr>
        <p:txBody>
          <a:bodyPr/>
          <a:lstStyle/>
          <a:p>
            <a:pPr algn="r">
              <a:spcBef>
                <a:spcPts val="0"/>
              </a:spcBef>
            </a:pPr>
            <a:r>
              <a:rPr lang="en-US"/>
              <a:t>Rolling Applications </a:t>
            </a:r>
          </a:p>
          <a:p>
            <a:pPr algn="r">
              <a:spcBef>
                <a:spcPts val="0"/>
              </a:spcBef>
            </a:pPr>
            <a:r>
              <a:rPr lang="en-US"/>
              <a:t>Review and Award</a:t>
            </a:r>
          </a:p>
        </p:txBody>
      </p:sp>
      <p:sp>
        <p:nvSpPr>
          <p:cNvPr id="11" name="Text Placeholder 10">
            <a:extLst>
              <a:ext uri="{FF2B5EF4-FFF2-40B4-BE49-F238E27FC236}">
                <a16:creationId xmlns:a16="http://schemas.microsoft.com/office/drawing/2014/main" id="{665A63DB-63FF-BF09-EAD4-B5BEDE47B972}"/>
              </a:ext>
            </a:extLst>
          </p:cNvPr>
          <p:cNvSpPr>
            <a:spLocks noGrp="1"/>
          </p:cNvSpPr>
          <p:nvPr>
            <p:ph type="body" idx="30"/>
          </p:nvPr>
        </p:nvSpPr>
        <p:spPr>
          <a:xfrm>
            <a:off x="4606811" y="4191338"/>
            <a:ext cx="3357485" cy="337015"/>
          </a:xfrm>
        </p:spPr>
        <p:txBody>
          <a:bodyPr/>
          <a:lstStyle/>
          <a:p>
            <a:pPr algn="r"/>
            <a:r>
              <a:rPr lang="en-US"/>
              <a:t>Technical Assistance</a:t>
            </a:r>
          </a:p>
        </p:txBody>
      </p:sp>
      <p:sp>
        <p:nvSpPr>
          <p:cNvPr id="12" name="Text Placeholder 11">
            <a:extLst>
              <a:ext uri="{FF2B5EF4-FFF2-40B4-BE49-F238E27FC236}">
                <a16:creationId xmlns:a16="http://schemas.microsoft.com/office/drawing/2014/main" id="{40F5CFA8-004E-02F5-FCDD-16EA05FFA99A}"/>
              </a:ext>
            </a:extLst>
          </p:cNvPr>
          <p:cNvSpPr>
            <a:spLocks noGrp="1"/>
          </p:cNvSpPr>
          <p:nvPr>
            <p:ph type="body" idx="32"/>
          </p:nvPr>
        </p:nvSpPr>
        <p:spPr>
          <a:xfrm>
            <a:off x="8554623" y="4426667"/>
            <a:ext cx="3357485" cy="600164"/>
          </a:xfrm>
        </p:spPr>
        <p:txBody>
          <a:bodyPr/>
          <a:lstStyle/>
          <a:p>
            <a:pPr algn="r">
              <a:spcBef>
                <a:spcPts val="0"/>
              </a:spcBef>
            </a:pPr>
            <a:r>
              <a:rPr lang="en-US"/>
              <a:t>Rolling Applications </a:t>
            </a:r>
          </a:p>
          <a:p>
            <a:pPr algn="r">
              <a:spcBef>
                <a:spcPts val="0"/>
              </a:spcBef>
            </a:pPr>
            <a:r>
              <a:rPr lang="en-US"/>
              <a:t>Review and Award</a:t>
            </a:r>
          </a:p>
        </p:txBody>
      </p:sp>
      <p:sp>
        <p:nvSpPr>
          <p:cNvPr id="13" name="Text Placeholder 12">
            <a:extLst>
              <a:ext uri="{FF2B5EF4-FFF2-40B4-BE49-F238E27FC236}">
                <a16:creationId xmlns:a16="http://schemas.microsoft.com/office/drawing/2014/main" id="{A43B331D-E54D-42A0-7A17-9FF1FADDFAFD}"/>
              </a:ext>
            </a:extLst>
          </p:cNvPr>
          <p:cNvSpPr>
            <a:spLocks noGrp="1"/>
          </p:cNvSpPr>
          <p:nvPr>
            <p:ph type="body" idx="33"/>
          </p:nvPr>
        </p:nvSpPr>
        <p:spPr>
          <a:xfrm>
            <a:off x="4600952" y="4925148"/>
            <a:ext cx="3357485" cy="600164"/>
          </a:xfrm>
          <a:solidFill>
            <a:schemeClr val="accent2">
              <a:lumMod val="20000"/>
              <a:lumOff val="80000"/>
            </a:schemeClr>
          </a:solidFill>
        </p:spPr>
        <p:txBody>
          <a:bodyPr/>
          <a:lstStyle/>
          <a:p>
            <a:r>
              <a:rPr lang="en-US"/>
              <a:t>January 31, 2024: Deadline to Submit Applications</a:t>
            </a:r>
          </a:p>
        </p:txBody>
      </p:sp>
    </p:spTree>
    <p:extLst>
      <p:ext uri="{BB962C8B-B14F-4D97-AF65-F5344CB8AC3E}">
        <p14:creationId xmlns:p14="http://schemas.microsoft.com/office/powerpoint/2010/main" val="1478788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34</a:t>
            </a:fld>
            <a:endParaRPr lang="en-US"/>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lstStyle/>
          <a:p>
            <a:r>
              <a:rPr lang="en-US"/>
              <a:t>Technical Assistance</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p:txBody>
          <a:bodyPr/>
          <a:lstStyle/>
          <a:p>
            <a:r>
              <a:rPr lang="en-US" dirty="0"/>
              <a:t>Let us know if you have any specific questions that you’d like to address.</a:t>
            </a:r>
          </a:p>
        </p:txBody>
      </p:sp>
      <p:sp>
        <p:nvSpPr>
          <p:cNvPr id="4" name="Text Placeholder 3">
            <a:extLst>
              <a:ext uri="{FF2B5EF4-FFF2-40B4-BE49-F238E27FC236}">
                <a16:creationId xmlns:a16="http://schemas.microsoft.com/office/drawing/2014/main" id="{7C4F72F3-DCD2-4D70-808D-A9265DB33125}"/>
              </a:ext>
            </a:extLst>
          </p:cNvPr>
          <p:cNvSpPr>
            <a:spLocks noGrp="1"/>
          </p:cNvSpPr>
          <p:nvPr>
            <p:ph type="body" sz="quarter" idx="13"/>
          </p:nvPr>
        </p:nvSpPr>
        <p:spPr/>
        <p:txBody>
          <a:bodyPr/>
          <a:lstStyle/>
          <a:p>
            <a:r>
              <a:rPr lang="en-US"/>
              <a:t>Select the response that most reflect your TA needs.</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5962066" y="881990"/>
            <a:ext cx="5925134" cy="4089874"/>
          </a:xfrm>
        </p:spPr>
        <p:txBody>
          <a:bodyPr>
            <a:normAutofit fontScale="85000" lnSpcReduction="20000"/>
          </a:bodyPr>
          <a:lstStyle/>
          <a:p>
            <a:r>
              <a:rPr lang="en-US" dirty="0"/>
              <a:t>We have some questions specific to the TEGL requirements (grants management assistance).</a:t>
            </a:r>
          </a:p>
          <a:p>
            <a:r>
              <a:rPr lang="en-US" dirty="0"/>
              <a:t>We will send an email with our questions about the TEGL (grants management assistance). </a:t>
            </a:r>
          </a:p>
          <a:p>
            <a:r>
              <a:rPr lang="en-US" dirty="0"/>
              <a:t>We have some questions on developing our project design (programmatic assistance). </a:t>
            </a:r>
          </a:p>
          <a:p>
            <a:r>
              <a:rPr lang="en-US" dirty="0"/>
              <a:t>We will request TA for our project design (programmatic assistance). </a:t>
            </a:r>
          </a:p>
          <a:p>
            <a:r>
              <a:rPr lang="en-US" dirty="0"/>
              <a:t>We’re all good, we have everything we need to submit! </a:t>
            </a:r>
          </a:p>
        </p:txBody>
      </p:sp>
    </p:spTree>
    <p:extLst>
      <p:ext uri="{BB962C8B-B14F-4D97-AF65-F5344CB8AC3E}">
        <p14:creationId xmlns:p14="http://schemas.microsoft.com/office/powerpoint/2010/main" val="3683455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35</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pPr>
              <a:lnSpc>
                <a:spcPct val="100000"/>
              </a:lnSpc>
              <a:spcBef>
                <a:spcPts val="0"/>
              </a:spcBef>
            </a:pPr>
            <a:r>
              <a:rPr lang="en-US" sz="3200">
                <a:ea typeface="+mn-lt"/>
                <a:cs typeface="+mn-lt"/>
              </a:rPr>
              <a:t>Next Steps – Submit TEGL Questions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479530" y="985019"/>
            <a:ext cx="8777203" cy="2845831"/>
          </a:xfrm>
          <a:solidFill>
            <a:schemeClr val="accent1">
              <a:lumMod val="20000"/>
              <a:lumOff val="80000"/>
            </a:schemeClr>
          </a:solidFill>
        </p:spPr>
        <p:txBody>
          <a:bodyPr>
            <a:normAutofit/>
          </a:bodyPr>
          <a:lstStyle/>
          <a:p>
            <a:pPr marL="0" indent="0" algn="ctr">
              <a:lnSpc>
                <a:spcPct val="100000"/>
              </a:lnSpc>
              <a:spcBef>
                <a:spcPts val="0"/>
              </a:spcBef>
              <a:buNone/>
            </a:pPr>
            <a:r>
              <a:rPr lang="en-US" sz="3200" b="1" i="1"/>
              <a:t>Community Project Grants </a:t>
            </a:r>
          </a:p>
          <a:p>
            <a:pPr marL="0" indent="0" algn="ctr">
              <a:lnSpc>
                <a:spcPct val="100000"/>
              </a:lnSpc>
              <a:spcBef>
                <a:spcPts val="0"/>
              </a:spcBef>
              <a:buNone/>
            </a:pPr>
            <a:r>
              <a:rPr lang="en-US" sz="3200" b="1" i="1"/>
              <a:t>Office of Grants Management</a:t>
            </a:r>
          </a:p>
          <a:p>
            <a:pPr marL="0" indent="0" algn="ctr">
              <a:lnSpc>
                <a:spcPct val="100000"/>
              </a:lnSpc>
              <a:spcBef>
                <a:spcPts val="0"/>
              </a:spcBef>
              <a:buNone/>
            </a:pPr>
            <a:r>
              <a:rPr lang="en-US" sz="3200" b="0">
                <a:solidFill>
                  <a:schemeClr val="tx1"/>
                </a:solidFill>
                <a:hlinkClick r:id="rId4"/>
              </a:rPr>
              <a:t>Community.Projects.ETA@dol.gov</a:t>
            </a:r>
            <a:r>
              <a:rPr lang="en-US" sz="3200" b="0">
                <a:solidFill>
                  <a:schemeClr val="tx1"/>
                </a:solidFill>
              </a:rPr>
              <a:t> </a:t>
            </a:r>
          </a:p>
          <a:p>
            <a:pPr marL="0" indent="0" algn="ctr">
              <a:lnSpc>
                <a:spcPct val="100000"/>
              </a:lnSpc>
              <a:spcBef>
                <a:spcPts val="0"/>
              </a:spcBef>
              <a:buNone/>
            </a:pPr>
            <a:endParaRPr lang="en-US" sz="3200" b="0">
              <a:solidFill>
                <a:schemeClr val="tx1"/>
              </a:solidFill>
            </a:endParaRPr>
          </a:p>
          <a:p>
            <a:pPr marL="0" indent="0" algn="ctr">
              <a:lnSpc>
                <a:spcPct val="100000"/>
              </a:lnSpc>
              <a:spcBef>
                <a:spcPts val="0"/>
              </a:spcBef>
              <a:buNone/>
            </a:pPr>
            <a:r>
              <a:rPr lang="en-US" sz="3200" b="0">
                <a:solidFill>
                  <a:schemeClr val="tx1"/>
                </a:solidFill>
              </a:rPr>
              <a:t>Subject: FY 23 [CP Recipient Name] TEGL Question</a:t>
            </a:r>
          </a:p>
        </p:txBody>
      </p:sp>
      <p:sp>
        <p:nvSpPr>
          <p:cNvPr id="4" name="Content Placeholder 3">
            <a:extLst>
              <a:ext uri="{FF2B5EF4-FFF2-40B4-BE49-F238E27FC236}">
                <a16:creationId xmlns:a16="http://schemas.microsoft.com/office/drawing/2014/main" id="{ACFD18B1-7D4E-869E-F85A-534F3ACA587C}"/>
              </a:ext>
            </a:extLst>
          </p:cNvPr>
          <p:cNvSpPr txBox="1">
            <a:spLocks/>
          </p:cNvSpPr>
          <p:nvPr/>
        </p:nvSpPr>
        <p:spPr>
          <a:xfrm>
            <a:off x="605462" y="3983277"/>
            <a:ext cx="5290134" cy="2682992"/>
          </a:xfrm>
          <a:prstGeom prst="rect">
            <a:avLst/>
          </a:prstGeom>
        </p:spPr>
        <p:txBody>
          <a:bodyPr vert="horz" lIns="91440" tIns="45720" rIns="91440" bIns="45720" rtlCol="0" anchor="ctr">
            <a:normAutofit/>
          </a:bodyPr>
          <a:lstStyle>
            <a:lvl1pPr marL="228600" indent="-228600" algn="l" defTabSz="914400" rtl="0" eaLnBrk="1" latinLnBrk="0" hangingPunct="1">
              <a:lnSpc>
                <a:spcPct val="95000"/>
              </a:lnSpc>
              <a:spcBef>
                <a:spcPts val="12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200"/>
              </a:spcBef>
              <a:buClr>
                <a:schemeClr val="accent6"/>
              </a:buClr>
              <a:buFont typeface="Wingdings 3" panose="05040102010807070707" pitchFamily="18" charset="2"/>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4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SF-424: Application for Federal Assistance</a:t>
            </a:r>
          </a:p>
          <a:p>
            <a:r>
              <a:rPr lang="en-US"/>
              <a:t>SF-424a: Budget Form</a:t>
            </a:r>
          </a:p>
          <a:p>
            <a:r>
              <a:rPr lang="en-US"/>
              <a:t>Budget Narrative</a:t>
            </a:r>
          </a:p>
          <a:p>
            <a:r>
              <a:rPr lang="en-US"/>
              <a:t>Letters of Commitment</a:t>
            </a:r>
          </a:p>
        </p:txBody>
      </p:sp>
      <p:sp>
        <p:nvSpPr>
          <p:cNvPr id="5" name="Content Placeholder 3">
            <a:extLst>
              <a:ext uri="{FF2B5EF4-FFF2-40B4-BE49-F238E27FC236}">
                <a16:creationId xmlns:a16="http://schemas.microsoft.com/office/drawing/2014/main" id="{07216E04-DC86-7AB2-39C4-11F96DC7BFCF}"/>
              </a:ext>
            </a:extLst>
          </p:cNvPr>
          <p:cNvSpPr txBox="1">
            <a:spLocks/>
          </p:cNvSpPr>
          <p:nvPr/>
        </p:nvSpPr>
        <p:spPr>
          <a:xfrm>
            <a:off x="5162240" y="4084917"/>
            <a:ext cx="4345015" cy="247971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Equipment Prior Approval Request, if applicable</a:t>
            </a:r>
          </a:p>
          <a:p>
            <a:r>
              <a:rPr lang="en-US" sz="2400"/>
              <a:t>Negotiated Indirect Cost Rate Agreement, if applicable</a:t>
            </a:r>
          </a:p>
          <a:p>
            <a:r>
              <a:rPr lang="en-US" sz="2400"/>
              <a:t>Financial System Risk Assessment </a:t>
            </a:r>
          </a:p>
        </p:txBody>
      </p:sp>
    </p:spTree>
    <p:custDataLst>
      <p:tags r:id="rId1"/>
    </p:custDataLst>
    <p:extLst>
      <p:ext uri="{BB962C8B-B14F-4D97-AF65-F5344CB8AC3E}">
        <p14:creationId xmlns:p14="http://schemas.microsoft.com/office/powerpoint/2010/main" val="375184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36</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pPr>
              <a:lnSpc>
                <a:spcPct val="100000"/>
              </a:lnSpc>
              <a:spcBef>
                <a:spcPts val="0"/>
              </a:spcBef>
            </a:pPr>
            <a:r>
              <a:rPr lang="en-US" sz="3200">
                <a:ea typeface="+mn-lt"/>
                <a:cs typeface="+mn-lt"/>
              </a:rPr>
              <a:t>Next Steps – Request for Technical Assistance</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817734" y="1137446"/>
            <a:ext cx="7975537" cy="2719779"/>
          </a:xfrm>
          <a:solidFill>
            <a:schemeClr val="accent1">
              <a:lumMod val="20000"/>
              <a:lumOff val="80000"/>
            </a:schemeClr>
          </a:solidFill>
        </p:spPr>
        <p:txBody>
          <a:bodyPr>
            <a:normAutofit/>
          </a:bodyPr>
          <a:lstStyle/>
          <a:p>
            <a:pPr marL="0" indent="0" algn="ctr">
              <a:lnSpc>
                <a:spcPct val="100000"/>
              </a:lnSpc>
              <a:spcBef>
                <a:spcPts val="0"/>
              </a:spcBef>
              <a:buNone/>
            </a:pPr>
            <a:r>
              <a:rPr lang="en-US" sz="3200" b="1" i="1"/>
              <a:t>Community Project Grants </a:t>
            </a:r>
          </a:p>
          <a:p>
            <a:pPr marL="0" indent="0" algn="ctr">
              <a:lnSpc>
                <a:spcPct val="100000"/>
              </a:lnSpc>
              <a:spcBef>
                <a:spcPts val="0"/>
              </a:spcBef>
              <a:buNone/>
            </a:pPr>
            <a:r>
              <a:rPr lang="en-US" sz="3200" b="1" i="1"/>
              <a:t>National Program Office</a:t>
            </a:r>
          </a:p>
          <a:p>
            <a:pPr marL="0" indent="0" algn="ctr">
              <a:lnSpc>
                <a:spcPct val="100000"/>
              </a:lnSpc>
              <a:spcBef>
                <a:spcPts val="0"/>
              </a:spcBef>
              <a:buNone/>
            </a:pPr>
            <a:r>
              <a:rPr lang="en-US" sz="3200" b="0">
                <a:solidFill>
                  <a:schemeClr val="tx1"/>
                </a:solidFill>
                <a:hlinkClick r:id="rId4"/>
              </a:rPr>
              <a:t>CPGrants.Program</a:t>
            </a:r>
            <a:r>
              <a:rPr lang="en-US" sz="3200">
                <a:hlinkClick r:id="rId4"/>
              </a:rPr>
              <a:t>Office@dol.gov</a:t>
            </a:r>
            <a:r>
              <a:rPr lang="en-US" sz="3200"/>
              <a:t> </a:t>
            </a:r>
            <a:endParaRPr lang="en-US" sz="3200" b="0">
              <a:solidFill>
                <a:schemeClr val="tx1"/>
              </a:solidFill>
            </a:endParaRPr>
          </a:p>
          <a:p>
            <a:pPr marL="0" indent="0" algn="ctr">
              <a:lnSpc>
                <a:spcPct val="100000"/>
              </a:lnSpc>
              <a:spcBef>
                <a:spcPts val="0"/>
              </a:spcBef>
              <a:buNone/>
            </a:pPr>
            <a:endParaRPr lang="en-US" sz="3200" b="0">
              <a:solidFill>
                <a:schemeClr val="tx1"/>
              </a:solidFill>
            </a:endParaRPr>
          </a:p>
          <a:p>
            <a:pPr marL="0" indent="0" algn="ctr">
              <a:lnSpc>
                <a:spcPct val="100000"/>
              </a:lnSpc>
              <a:spcBef>
                <a:spcPts val="0"/>
              </a:spcBef>
              <a:buNone/>
            </a:pPr>
            <a:r>
              <a:rPr lang="en-US" sz="3200" b="0">
                <a:solidFill>
                  <a:schemeClr val="tx1"/>
                </a:solidFill>
              </a:rPr>
              <a:t>Subject: FY23 [CP Recipient Name] TA Request</a:t>
            </a:r>
          </a:p>
        </p:txBody>
      </p:sp>
      <p:sp>
        <p:nvSpPr>
          <p:cNvPr id="4" name="Content Placeholder 3">
            <a:extLst>
              <a:ext uri="{FF2B5EF4-FFF2-40B4-BE49-F238E27FC236}">
                <a16:creationId xmlns:a16="http://schemas.microsoft.com/office/drawing/2014/main" id="{5226C997-741B-10D0-6DA0-109DA3635A69}"/>
              </a:ext>
            </a:extLst>
          </p:cNvPr>
          <p:cNvSpPr txBox="1">
            <a:spLocks/>
          </p:cNvSpPr>
          <p:nvPr/>
        </p:nvSpPr>
        <p:spPr>
          <a:xfrm>
            <a:off x="2258885" y="3944908"/>
            <a:ext cx="5290134" cy="2291554"/>
          </a:xfrm>
          <a:prstGeom prst="rect">
            <a:avLst/>
          </a:prstGeom>
        </p:spPr>
        <p:txBody>
          <a:bodyPr vert="horz" lIns="91440" tIns="45720" rIns="91440" bIns="45720" rtlCol="0" anchor="ctr">
            <a:normAutofit/>
          </a:bodyPr>
          <a:lstStyle>
            <a:lvl1pPr marL="228600" indent="-228600" algn="l" defTabSz="914400" rtl="0" eaLnBrk="1" latinLnBrk="0" hangingPunct="1">
              <a:lnSpc>
                <a:spcPct val="95000"/>
              </a:lnSpc>
              <a:spcBef>
                <a:spcPts val="12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200"/>
              </a:spcBef>
              <a:buClr>
                <a:schemeClr val="accent6"/>
              </a:buClr>
              <a:buFont typeface="Wingdings 3" panose="05040102010807070707" pitchFamily="18" charset="2"/>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4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Project Narrative</a:t>
            </a:r>
          </a:p>
          <a:p>
            <a:r>
              <a:rPr lang="en-US"/>
              <a:t>Abstract</a:t>
            </a:r>
          </a:p>
          <a:p>
            <a:r>
              <a:rPr lang="en-US"/>
              <a:t>Project Organizational Chart</a:t>
            </a:r>
          </a:p>
          <a:p>
            <a:r>
              <a:rPr lang="en-US"/>
              <a:t>Work Plan</a:t>
            </a:r>
          </a:p>
        </p:txBody>
      </p:sp>
    </p:spTree>
    <p:custDataLst>
      <p:tags r:id="rId1"/>
    </p:custDataLst>
    <p:extLst>
      <p:ext uri="{BB962C8B-B14F-4D97-AF65-F5344CB8AC3E}">
        <p14:creationId xmlns:p14="http://schemas.microsoft.com/office/powerpoint/2010/main" val="1436087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29E35-5588-4537-841D-E5B84A894D76}"/>
              </a:ext>
            </a:extLst>
          </p:cNvPr>
          <p:cNvSpPr>
            <a:spLocks noGrp="1"/>
          </p:cNvSpPr>
          <p:nvPr>
            <p:ph type="sldNum" sz="quarter" idx="12"/>
            <p:custDataLst>
              <p:tags r:id="rId2"/>
            </p:custDataLst>
          </p:nvPr>
        </p:nvSpPr>
        <p:spPr/>
        <p:txBody>
          <a:bodyPr/>
          <a:lstStyle/>
          <a:p>
            <a:fld id="{158B7785-F6D6-45F8-833E-07BD84680091}" type="slidenum">
              <a:rPr lang="en-US" smtClean="0"/>
              <a:t>37</a:t>
            </a:fld>
            <a:endParaRPr lang="en-US"/>
          </a:p>
        </p:txBody>
      </p:sp>
      <p:sp>
        <p:nvSpPr>
          <p:cNvPr id="3" name="Title 2">
            <a:extLst>
              <a:ext uri="{FF2B5EF4-FFF2-40B4-BE49-F238E27FC236}">
                <a16:creationId xmlns:a16="http://schemas.microsoft.com/office/drawing/2014/main" id="{1D6B4DE0-0718-42A8-8EB6-0724D02D6421}"/>
              </a:ext>
            </a:extLst>
          </p:cNvPr>
          <p:cNvSpPr>
            <a:spLocks noGrp="1"/>
          </p:cNvSpPr>
          <p:nvPr>
            <p:ph type="title"/>
            <p:custDataLst>
              <p:tags r:id="rId3"/>
            </p:custDataLst>
          </p:nvPr>
        </p:nvSpPr>
        <p:spPr/>
        <p:txBody>
          <a:bodyPr/>
          <a:lstStyle/>
          <a:p>
            <a:r>
              <a:rPr lang="en-US"/>
              <a:t>Poll Question</a:t>
            </a:r>
          </a:p>
        </p:txBody>
      </p:sp>
      <p:sp>
        <p:nvSpPr>
          <p:cNvPr id="4" name="Text Placeholder 3">
            <a:extLst>
              <a:ext uri="{FF2B5EF4-FFF2-40B4-BE49-F238E27FC236}">
                <a16:creationId xmlns:a16="http://schemas.microsoft.com/office/drawing/2014/main" id="{150EA61B-30EF-4EFB-8595-F9021AF06FD7}"/>
              </a:ext>
            </a:extLst>
          </p:cNvPr>
          <p:cNvSpPr>
            <a:spLocks noGrp="1"/>
          </p:cNvSpPr>
          <p:nvPr>
            <p:ph type="body" idx="14"/>
            <p:custDataLst>
              <p:tags r:id="rId4"/>
            </p:custDataLst>
          </p:nvPr>
        </p:nvSpPr>
        <p:spPr/>
        <p:txBody>
          <a:bodyPr/>
          <a:lstStyle/>
          <a:p>
            <a:r>
              <a:rPr lang="en-US" dirty="0"/>
              <a:t>Using the poll, let us know where you are in preparing for submitting your applications for your Community Project grant. </a:t>
            </a:r>
          </a:p>
          <a:p>
            <a:endParaRPr lang="en-US" dirty="0"/>
          </a:p>
        </p:txBody>
      </p:sp>
      <p:sp>
        <p:nvSpPr>
          <p:cNvPr id="5" name="Text Placeholder 4">
            <a:extLst>
              <a:ext uri="{FF2B5EF4-FFF2-40B4-BE49-F238E27FC236}">
                <a16:creationId xmlns:a16="http://schemas.microsoft.com/office/drawing/2014/main" id="{53E1F408-FA2B-46B9-8DC0-066F5886EAD3}"/>
              </a:ext>
            </a:extLst>
          </p:cNvPr>
          <p:cNvSpPr>
            <a:spLocks noGrp="1"/>
          </p:cNvSpPr>
          <p:nvPr>
            <p:ph type="body" sz="quarter" idx="13"/>
            <p:custDataLst>
              <p:tags r:id="rId5"/>
            </p:custDataLst>
          </p:nvPr>
        </p:nvSpPr>
        <p:spPr/>
        <p:txBody>
          <a:bodyPr/>
          <a:lstStyle/>
          <a:p>
            <a:r>
              <a:rPr lang="en-US"/>
              <a:t>Choose the best answer(s) that reflect your application status</a:t>
            </a:r>
          </a:p>
        </p:txBody>
      </p:sp>
      <p:sp>
        <p:nvSpPr>
          <p:cNvPr id="6" name="Content Placeholder 5">
            <a:extLst>
              <a:ext uri="{FF2B5EF4-FFF2-40B4-BE49-F238E27FC236}">
                <a16:creationId xmlns:a16="http://schemas.microsoft.com/office/drawing/2014/main" id="{D138364E-DF39-40BA-832B-044698301597}"/>
              </a:ext>
            </a:extLst>
          </p:cNvPr>
          <p:cNvSpPr>
            <a:spLocks noGrp="1"/>
          </p:cNvSpPr>
          <p:nvPr>
            <p:ph idx="1"/>
            <p:custDataLst>
              <p:tags r:id="rId6"/>
            </p:custDataLst>
          </p:nvPr>
        </p:nvSpPr>
        <p:spPr>
          <a:xfrm>
            <a:off x="5786005" y="1137446"/>
            <a:ext cx="6101195" cy="4906045"/>
          </a:xfrm>
        </p:spPr>
        <p:txBody>
          <a:bodyPr>
            <a:normAutofit/>
          </a:bodyPr>
          <a:lstStyle/>
          <a:p>
            <a:pPr>
              <a:spcBef>
                <a:spcPts val="1200"/>
              </a:spcBef>
              <a:buSzPct val="100000"/>
            </a:pPr>
            <a:r>
              <a:rPr lang="en-US" sz="2600" dirty="0"/>
              <a:t>Super jazzed. </a:t>
            </a:r>
            <a:r>
              <a:rPr lang="en-US" sz="2600" b="0" dirty="0"/>
              <a:t>We’re ready to submit our applications on August 1. </a:t>
            </a:r>
          </a:p>
          <a:p>
            <a:pPr>
              <a:spcBef>
                <a:spcPts val="1200"/>
              </a:spcBef>
              <a:buSzPct val="100000"/>
            </a:pPr>
            <a:r>
              <a:rPr lang="en-US" sz="2600" dirty="0"/>
              <a:t>Pretty excited. </a:t>
            </a:r>
            <a:r>
              <a:rPr lang="en-US" sz="2600" b="0" dirty="0"/>
              <a:t>We have our abstracts ready to submit on July 31.</a:t>
            </a:r>
          </a:p>
          <a:p>
            <a:pPr>
              <a:spcBef>
                <a:spcPts val="1200"/>
              </a:spcBef>
              <a:buSzPct val="100000"/>
            </a:pPr>
            <a:r>
              <a:rPr lang="en-US" sz="2600" dirty="0"/>
              <a:t>Almost there.</a:t>
            </a:r>
            <a:r>
              <a:rPr lang="en-US" sz="2600" b="0" dirty="0"/>
              <a:t> We are working on our abstract and application now.</a:t>
            </a:r>
          </a:p>
          <a:p>
            <a:pPr>
              <a:spcBef>
                <a:spcPts val="1200"/>
              </a:spcBef>
              <a:buSzPct val="100000"/>
            </a:pPr>
            <a:r>
              <a:rPr lang="en-US" sz="2600" dirty="0"/>
              <a:t>Not quite. </a:t>
            </a:r>
            <a:r>
              <a:rPr lang="en-US" sz="2600" b="0" dirty="0"/>
              <a:t>We are still clarifying our project goals and project design. </a:t>
            </a:r>
            <a:endParaRPr lang="en-US" sz="2600" dirty="0"/>
          </a:p>
        </p:txBody>
      </p:sp>
    </p:spTree>
    <p:custDataLst>
      <p:tags r:id="rId1"/>
    </p:custDataLst>
    <p:extLst>
      <p:ext uri="{BB962C8B-B14F-4D97-AF65-F5344CB8AC3E}">
        <p14:creationId xmlns:p14="http://schemas.microsoft.com/office/powerpoint/2010/main" val="339142991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38</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p:txBody>
          <a:bodyPr/>
          <a:lstStyle/>
          <a:p>
            <a:r>
              <a:rPr lang="en-US" b="1"/>
              <a:t>Consolidated Appropriations Act of 2023 Explanatory Statement Division H</a:t>
            </a:r>
          </a:p>
          <a:p>
            <a:pPr lvl="1"/>
            <a:r>
              <a:rPr lang="en-US"/>
              <a:t>Eligible grant award recipients</a:t>
            </a:r>
          </a:p>
          <a:p>
            <a:pPr lvl="2"/>
            <a:r>
              <a:rPr lang="en-US">
                <a:hlinkClick r:id="rId4"/>
              </a:rPr>
              <a:t>https://www.appropriations.senate.gov/imo/media/doc/Division H - LHHS Statement FY23.pdf</a:t>
            </a:r>
            <a:endParaRPr lang="en-US" b="1"/>
          </a:p>
          <a:p>
            <a:r>
              <a:rPr lang="en-US" b="1"/>
              <a:t>TEGL 19-22: FY 2023 Community Project Funding/Congressionally Directed Spending</a:t>
            </a:r>
          </a:p>
          <a:p>
            <a:pPr lvl="1"/>
            <a:r>
              <a:rPr lang="en-US"/>
              <a:t>Application Instructions and Program Guidance</a:t>
            </a:r>
          </a:p>
          <a:p>
            <a:pPr lvl="2"/>
            <a:r>
              <a:rPr lang="en-US">
                <a:hlinkClick r:id="rId5"/>
              </a:rPr>
              <a:t>TEGL 19-22 | U.S. Department of Labor (dol.gov)</a:t>
            </a:r>
            <a:endParaRPr lang="en-US"/>
          </a:p>
          <a:p>
            <a:r>
              <a:rPr lang="en-US" b="1"/>
              <a:t>Submit Community Project Applications</a:t>
            </a:r>
          </a:p>
          <a:p>
            <a:pPr lvl="1"/>
            <a:r>
              <a:rPr lang="en-US"/>
              <a:t>Submit applications using Grants.gov starting August 1</a:t>
            </a:r>
          </a:p>
          <a:p>
            <a:pPr lvl="2"/>
            <a:r>
              <a:rPr lang="en-US">
                <a:hlinkClick r:id="rId6"/>
              </a:rPr>
              <a:t>Home | GRANTS.GOV</a:t>
            </a:r>
            <a:endParaRPr lang="en-US"/>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p:txBody>
          <a:bodyPr/>
          <a:lstStyle/>
          <a:p>
            <a:r>
              <a:rPr lang="en-US" b="1"/>
              <a:t>FY 23 Community Project Grants Resource Page on Workforce GPS</a:t>
            </a:r>
          </a:p>
          <a:p>
            <a:pPr lvl="1"/>
            <a:r>
              <a:rPr lang="en-US"/>
              <a:t>Links to key resources, including recommended training for all CP recipients</a:t>
            </a:r>
          </a:p>
          <a:p>
            <a:pPr lvl="2"/>
            <a:r>
              <a:rPr lang="en-US">
                <a:hlinkClick r:id="rId7"/>
              </a:rPr>
              <a:t>WorkforceGPS - Community Projects FY23</a:t>
            </a:r>
            <a:endParaRPr lang="en-US"/>
          </a:p>
          <a:p>
            <a:r>
              <a:rPr lang="en-US" b="1">
                <a:solidFill>
                  <a:srgbClr val="FF0000"/>
                </a:solidFill>
              </a:rPr>
              <a:t>Coming Soon!</a:t>
            </a:r>
            <a:r>
              <a:rPr lang="en-US" b="1"/>
              <a:t> Community Project Grants Community of Practice on Workforce GPS</a:t>
            </a:r>
          </a:p>
        </p:txBody>
      </p:sp>
    </p:spTree>
    <p:custDataLst>
      <p:tags r:id="rId1"/>
    </p:custDataLst>
    <p:extLst>
      <p:ext uri="{BB962C8B-B14F-4D97-AF65-F5344CB8AC3E}">
        <p14:creationId xmlns:p14="http://schemas.microsoft.com/office/powerpoint/2010/main" val="16778578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5" name="Subtitle 4">
            <a:extLst>
              <a:ext uri="{FF2B5EF4-FFF2-40B4-BE49-F238E27FC236}">
                <a16:creationId xmlns:a16="http://schemas.microsoft.com/office/drawing/2014/main" id="{A0A91A61-C603-4E8A-B25F-AE1C6E29E032}"/>
              </a:ext>
            </a:extLst>
          </p:cNvPr>
          <p:cNvSpPr>
            <a:spLocks noGrp="1"/>
          </p:cNvSpPr>
          <p:nvPr>
            <p:ph type="subTitle" idx="1"/>
          </p:nvPr>
        </p:nvSpPr>
        <p:spPr/>
        <p:txBody>
          <a:bodyPr/>
          <a:lstStyle/>
          <a:p>
            <a:r>
              <a:rPr lang="en-US"/>
              <a:t>Please stay on to provide feedback on today’s webinar. </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4"/>
              </a:rPr>
              <a:t>Support@workforceGPS.org</a:t>
            </a:r>
            <a:endParaRPr lang="en-US"/>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d75de5-ee60-427c-b6b3-c1b34bb822d4}&quot; /&gt;&lt;isInvalidForFieldText val=&quot;0&quot; /&gt;&lt;Image&gt;&lt;filename val=&quot;E:\breeze\content\14339732\2390285717-1\input\breezo\data\asimages\{55d75de5-ee60-427c-b6b3-c1b34bb822d4}.png&quot; /&gt;&lt;left val=&quot;6&quot; /&gt;&lt;top val=&quot;30&quot; /&gt;&lt;width val=&quot;36&quot; /&gt;&lt;height val=&quot;36&quot; /&gt;&lt;hasText val=&quot;1&quot; /&gt;&lt;/Image&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4&quot; /&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26&quot; /&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 /&gt;&lt;lineCharCount val=&quot;29&quot; /&gt;&lt;lineCharCount val=&quot;30&quot; /&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 /&gt;&lt;lineCharCount val=&quot;41&quot; /&gt;&lt;lineCharCount val=&quot;28&quot; /&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d75de5-ee60-427c-b6b3-c1b34bb822d4}&quot; /&gt;&lt;isInvalidForFieldText val=&quot;0&quot; /&gt;&lt;Image&gt;&lt;filename val=&quot;E:\breeze\content\14339732\2390285717-1\input\breezo\data\asimages\{55d75de5-ee60-427c-b6b3-c1b34bb822d4}.png&quot; /&gt;&lt;left val=&quot;6&quot; /&gt;&lt;top val=&quot;30&quot; /&gt;&lt;width val=&quot;36&quot; /&gt;&lt;height val=&quot;36&quot; /&gt;&lt;hasText val=&quot;1&quot; /&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4&quot; /&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26&quot; /&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 /&gt;&lt;lineCharCount val=&quot;29&quot; /&gt;&lt;lineCharCount val=&quot;30&quot; /&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 /&gt;&lt;lineCharCount val=&quot;41&quot; /&gt;&lt;lineCharCount val=&quot;28&quot; /&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c72ae0aa-8b98-4098-a96b-f1d47082171f}&quot; /&gt;&lt;isInvalidForFieldText val=&quot;0&quot; /&gt;&lt;Image&gt;&lt;filename val=&quot;E:\breeze\content\14339732\2390285717-1\input\breezo\data\asimages\{c72ae0aa-8b98-4098-a96b-f1d47082171f}.png&quot; /&gt;&lt;left val=&quot;1224&quot; /&gt;&lt;top val=&quot;679&quot; /&gt;&lt;width val=&quot;11&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a570c9-6c47-42e4-a46a-5e9f48cb0a41}&quot; /&gt;&lt;isInvalidForFieldText val=&quot;0&quot; /&gt;&lt;Image&gt;&lt;filename val=&quot;E:\breeze\content\14339732\2390285717-1\input\breezo\data\asimages\{6ca570c9-6c47-42e4-a46a-5e9f48cb0a41}.png&quot; /&gt;&lt;left val=&quot;106&quot; /&gt;&lt;top val=&quot;27&quot; /&gt;&lt;width val=&quot;322&quot; /&gt;&lt;height val=&quot;40&quot; /&gt;&lt;hasText val=&quot;1&quot; /&gt;&lt;/Image&gt;&lt;/ThreeDShapeInfo&gt;"/>
  <p:tag name="PRESENTER_SHAPETEXTINFO" val="&lt;ShapeTextInfo&gt;&lt;TableIndex row=&quot;-1&quot; col=&quot;-1&quot;&gt;&lt;linesCount val=&quot;1&quot; /&gt;&lt;lineCharCount val=&quot;16&quot; /&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8918bb-336e-4de5-a8a8-92e2ea4fb4e2}&quot; /&gt;&lt;isInvalidForFieldText val=&quot;0&quot; /&gt;&lt;Image&gt;&lt;filename val=&quot;E:\breeze\content\14339732\2390285717-1\input\breezo\data\asimages\{728918bb-336e-4de5-a8a8-92e2ea4fb4e2}.png&quot; /&gt;&lt;left val=&quot;83&quot; /&gt;&lt;top val=&quot;118&quot; /&gt;&lt;width val=&quot;489&quot; /&gt;&lt;height val=&quot;377&quot; /&gt;&lt;hasText val=&quot;1&quot; /&gt;&lt;/Image&gt;&lt;/ThreeDShapeInfo&gt;"/>
  <p:tag name="PRESENTER_SHAPETEXTINFO" val="&lt;ShapeTextInfo&gt;&lt;TableIndex row=&quot;-1&quot; col=&quot;-1&quot;&gt;&lt;linesCount val=&quot;1&quot; /&gt;&lt;lineCharCount val=&quot;161&quot; /&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86d463a4-8b36-4875-8f1f-cd1da7b3ada4}&quot; /&gt;&lt;isInvalidForFieldText val=&quot;0&quot; /&gt;&lt;Image&gt;&lt;filename val=&quot;E:\breeze\content\14339732\2390285717-1\input\breezo\data\asimages\{86d463a4-8b36-4875-8f1f-cd1da7b3ada4}.png&quot; /&gt;&lt;left val=&quot;97&quot; /&gt;&lt;top val=&quot;562&quot; /&gt;&lt;width val=&quot;463&quot; /&gt;&lt;height val=&quot;55&quot; /&gt;&lt;hasText val=&quot;1&quot; /&gt;&lt;/Image&gt;&lt;/ThreeDShapeInfo&gt;"/>
  <p:tag name="PRESENTER_SHAPETEXTINFO" val="&lt;ShapeTextInfo&gt;&lt;TableIndex row=&quot;-1&quot; col=&quot;-1&quot;&gt;&lt;linesCount val=&quot;1&quot; /&gt;&lt;lineCharCount val=&quot;68&quot; /&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1654de1f-bb76-465f-8976-f9b884c1c5bf}&quot; /&gt;&lt;isInvalidForFieldText val=&quot;0&quot; /&gt;&lt;Image&gt;&lt;filename val=&quot;E:\breeze\content\14339732\2390285717-1\input\breezo\data\asimages\{1654de1f-bb76-465f-8976-f9b884c1c5bf}.png&quot; /&gt;&lt;left val=&quot;617&quot; /&gt;&lt;top val=&quot;136&quot; /&gt;&lt;width val=&quot;597&quot; /&gt;&lt;height val=&quot;446&quot; /&gt;&lt;hasText val=&quot;1&quot; /&gt;&lt;/Image&gt;&lt;/ThreeDShapeInfo&gt;"/>
  <p:tag name="PRESENTER_SHAPETEXTINFO" val="&lt;ShapeTextInfo&gt;&lt;TableIndex row=&quot;-1&quot; col=&quot;-1&quot;&gt;&lt;linesCount val=&quot;6&quot; /&gt;&lt;lineCharCount val=&quot;38&quot; /&gt;&lt;lineCharCount val=&quot;54&quot; /&gt;&lt;lineCharCount val=&quot;20&quot; /&gt;&lt;lineCharCount val=&quot;8&quot; /&gt;&lt;lineCharCount val=&quot;32&quot; /&gt;&lt;lineCharCount val=&quot;5&quot; /&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c72ae0aa-8b98-4098-a96b-f1d47082171f}&quot; /&gt;&lt;isInvalidForFieldText val=&quot;0&quot; /&gt;&lt;Image&gt;&lt;filename val=&quot;E:\breeze\content\14339732\2390285717-1\input\breezo\data\asimages\{c72ae0aa-8b98-4098-a96b-f1d47082171f}.png&quot; /&gt;&lt;left val=&quot;1224&quot; /&gt;&lt;top val=&quot;679&quot; /&gt;&lt;width val=&quot;11&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a570c9-6c47-42e4-a46a-5e9f48cb0a41}&quot; /&gt;&lt;isInvalidForFieldText val=&quot;0&quot; /&gt;&lt;Image&gt;&lt;filename val=&quot;E:\breeze\content\14339732\2390285717-1\input\breezo\data\asimages\{6ca570c9-6c47-42e4-a46a-5e9f48cb0a41}.png&quot; /&gt;&lt;left val=&quot;106&quot; /&gt;&lt;top val=&quot;27&quot; /&gt;&lt;width val=&quot;322&quot; /&gt;&lt;height val=&quot;40&quot; /&gt;&lt;hasText val=&quot;1&quot; /&gt;&lt;/Image&gt;&lt;/ThreeDShapeInfo&gt;"/>
  <p:tag name="PRESENTER_SHAPETEXTINFO" val="&lt;ShapeTextInfo&gt;&lt;TableIndex row=&quot;-1&quot; col=&quot;-1&quot;&gt;&lt;linesCount val=&quot;1&quot; /&gt;&lt;lineCharCount val=&quot;16&quot; /&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1654de1f-bb76-465f-8976-f9b884c1c5bf}&quot; /&gt;&lt;isInvalidForFieldText val=&quot;0&quot; /&gt;&lt;Image&gt;&lt;filename val=&quot;E:\breeze\content\14339732\2390285717-1\input\breezo\data\asimages\{1654de1f-bb76-465f-8976-f9b884c1c5bf}.png&quot; /&gt;&lt;left val=&quot;617&quot; /&gt;&lt;top val=&quot;136&quot; /&gt;&lt;width val=&quot;597&quot; /&gt;&lt;height val=&quot;446&quot; /&gt;&lt;hasText val=&quot;1&quot; /&gt;&lt;/Image&gt;&lt;/ThreeDShapeInfo&gt;"/>
  <p:tag name="PRESENTER_SHAPETEXTINFO" val="&lt;ShapeTextInfo&gt;&lt;TableIndex row=&quot;-1&quot; col=&quot;-1&quot;&gt;&lt;linesCount val=&quot;6&quot; /&gt;&lt;lineCharCount val=&quot;38&quot; /&gt;&lt;lineCharCount val=&quot;54&quot; /&gt;&lt;lineCharCount val=&quot;20&quot; /&gt;&lt;lineCharCount val=&quot;8&quot; /&gt;&lt;lineCharCount val=&quot;32&quot; /&gt;&lt;lineCharCount val=&quot;5&quot; /&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8918bb-336e-4de5-a8a8-92e2ea4fb4e2}&quot; /&gt;&lt;isInvalidForFieldText val=&quot;0&quot; /&gt;&lt;Image&gt;&lt;filename val=&quot;E:\breeze\content\14339732\2390285717-1\input\breezo\data\asimages\{728918bb-336e-4de5-a8a8-92e2ea4fb4e2}.png&quot; /&gt;&lt;left val=&quot;83&quot; /&gt;&lt;top val=&quot;118&quot; /&gt;&lt;width val=&quot;489&quot; /&gt;&lt;height val=&quot;377&quot; /&gt;&lt;hasText val=&quot;1&quot; /&gt;&lt;/Image&gt;&lt;/ThreeDShapeInfo&gt;"/>
  <p:tag name="PRESENTER_SHAPETEXTINFO" val="&lt;ShapeTextInfo&gt;&lt;TableIndex row=&quot;-1&quot; col=&quot;-1&quot;&gt;&lt;linesCount val=&quot;1&quot; /&gt;&lt;lineCharCount val=&quot;161&quot; /&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6d463a4-8b36-4875-8f1f-cd1da7b3ada4}&quot; /&gt;&lt;isInvalidForFieldText val=&quot;0&quot; /&gt;&lt;Image&gt;&lt;filename val=&quot;E:\breeze\content\14339732\2390285717-1\input\breezo\data\asimages\{86d463a4-8b36-4875-8f1f-cd1da7b3ada4}.png&quot; /&gt;&lt;left val=&quot;97&quot; /&gt;&lt;top val=&quot;562&quot; /&gt;&lt;width val=&quot;463&quot; /&gt;&lt;height val=&quot;55&quot; /&gt;&lt;hasText val=&quot;1&quot; /&gt;&lt;/Image&gt;&lt;/ThreeDShapeInfo&gt;"/>
  <p:tag name="PRESENTER_SHAPETEXTINFO" val="&lt;ShapeTextInfo&gt;&lt;TableIndex row=&quot;-1&quot; col=&quot;-1&quot;&gt;&lt;linesCount val=&quot;1&quot; /&gt;&lt;lineCharCount val=&quot;68&quot; /&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c72ae0aa-8b98-4098-a96b-f1d47082171f}&quot; /&gt;&lt;isInvalidForFieldText val=&quot;0&quot; /&gt;&lt;Image&gt;&lt;filename val=&quot;E:\breeze\content\14339732\2390285717-1\input\breezo\data\asimages\{c72ae0aa-8b98-4098-a96b-f1d47082171f}.png&quot; /&gt;&lt;left val=&quot;1224&quot; /&gt;&lt;top val=&quot;679&quot; /&gt;&lt;width val=&quot;11&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a570c9-6c47-42e4-a46a-5e9f48cb0a41}&quot; /&gt;&lt;isInvalidForFieldText val=&quot;0&quot; /&gt;&lt;Image&gt;&lt;filename val=&quot;E:\breeze\content\14339732\2390285717-1\input\breezo\data\asimages\{6ca570c9-6c47-42e4-a46a-5e9f48cb0a41}.png&quot; /&gt;&lt;left val=&quot;106&quot; /&gt;&lt;top val=&quot;27&quot; /&gt;&lt;width val=&quot;322&quot; /&gt;&lt;height val=&quot;40&quot; /&gt;&lt;hasText val=&quot;1&quot; /&gt;&lt;/Image&gt;&lt;/ThreeDShapeInfo&gt;"/>
  <p:tag name="PRESENTER_SHAPETEXTINFO" val="&lt;ShapeTextInfo&gt;&lt;TableIndex row=&quot;-1&quot; col=&quot;-1&quot;&gt;&lt;linesCount val=&quot;1&quot; /&gt;&lt;lineCharCount val=&quot;16&quot; /&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8918bb-336e-4de5-a8a8-92e2ea4fb4e2}&quot; /&gt;&lt;isInvalidForFieldText val=&quot;0&quot; /&gt;&lt;Image&gt;&lt;filename val=&quot;E:\breeze\content\14339732\2390285717-1\input\breezo\data\asimages\{728918bb-336e-4de5-a8a8-92e2ea4fb4e2}.png&quot; /&gt;&lt;left val=&quot;83&quot; /&gt;&lt;top val=&quot;118&quot; /&gt;&lt;width val=&quot;489&quot; /&gt;&lt;height val=&quot;377&quot; /&gt;&lt;hasText val=&quot;1&quot; /&gt;&lt;/Image&gt;&lt;/ThreeDShapeInfo&gt;"/>
  <p:tag name="PRESENTER_SHAPETEXTINFO" val="&lt;ShapeTextInfo&gt;&lt;TableIndex row=&quot;-1&quot; col=&quot;-1&quot;&gt;&lt;linesCount val=&quot;1&quot; /&gt;&lt;lineCharCount val=&quot;161&quot; /&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86d463a4-8b36-4875-8f1f-cd1da7b3ada4}&quot; /&gt;&lt;isInvalidForFieldText val=&quot;0&quot; /&gt;&lt;Image&gt;&lt;filename val=&quot;E:\breeze\content\14339732\2390285717-1\input\breezo\data\asimages\{86d463a4-8b36-4875-8f1f-cd1da7b3ada4}.png&quot; /&gt;&lt;left val=&quot;97&quot; /&gt;&lt;top val=&quot;562&quot; /&gt;&lt;width val=&quot;463&quot; /&gt;&lt;height val=&quot;55&quot; /&gt;&lt;hasText val=&quot;1&quot; /&gt;&lt;/Image&gt;&lt;/ThreeDShapeInfo&gt;"/>
  <p:tag name="PRESENTER_SHAPETEXTINFO" val="&lt;ShapeTextInfo&gt;&lt;TableIndex row=&quot;-1&quot; col=&quot;-1&quot;&gt;&lt;linesCount val=&quot;1&quot; /&gt;&lt;lineCharCount val=&quot;68&quot; /&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1654de1f-bb76-465f-8976-f9b884c1c5bf}&quot; /&gt;&lt;isInvalidForFieldText val=&quot;0&quot; /&gt;&lt;Image&gt;&lt;filename val=&quot;E:\breeze\content\14339732\2390285717-1\input\breezo\data\asimages\{1654de1f-bb76-465f-8976-f9b884c1c5bf}.png&quot; /&gt;&lt;left val=&quot;617&quot; /&gt;&lt;top val=&quot;136&quot; /&gt;&lt;width val=&quot;597&quot; /&gt;&lt;height val=&quot;446&quot; /&gt;&lt;hasText val=&quot;1&quot; /&gt;&lt;/Image&gt;&lt;/ThreeDShapeInfo&gt;"/>
  <p:tag name="PRESENTER_SHAPETEXTINFO" val="&lt;ShapeTextInfo&gt;&lt;TableIndex row=&quot;-1&quot; col=&quot;-1&quot;&gt;&lt;linesCount val=&quot;6&quot; /&gt;&lt;lineCharCount val=&quot;38&quot; /&gt;&lt;lineCharCount val=&quot;54&quot; /&gt;&lt;lineCharCount val=&quot;20&quot; /&gt;&lt;lineCharCount val=&quot;8&quot; /&gt;&lt;lineCharCount val=&quot;32&quot; /&gt;&lt;lineCharCount val=&quot;5&quot; /&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ea17bb-c96d-4826-b465-01eec0dd23dd">
      <Terms xmlns="http://schemas.microsoft.com/office/infopath/2007/PartnerControls"/>
    </lcf76f155ced4ddcb4097134ff3c332f>
    <FileHash xmlns="56ea17bb-c96d-4826-b465-01eec0dd23dd" xsi:nil="true"/>
    <DetailLink xmlns="http://schemas.microsoft.com/sharepoint/v3">
      <Url xsi:nil="true"/>
      <Description xsi:nil="true"/>
    </DetailLink>
    <UniqueSourceRef xmlns="56ea17bb-c96d-4826-b465-01eec0dd23dd" xsi:nil="true"/>
    <TaxCatchAll xmlns="05d88611-e516-4d1a-b12e-39107e78b3d0"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3" ma:contentTypeDescription="Create a new document." ma:contentTypeScope="" ma:versionID="a66f0021626c450705f346aeada91c74">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3b6e4156b40fc4d06a48d95544ad92c5"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2.xml><?xml version="1.0" encoding="utf-8"?>
<ds:datastoreItem xmlns:ds="http://schemas.openxmlformats.org/officeDocument/2006/customXml" ds:itemID="{C3F9C8DB-DE47-4A85-9DCE-E914F8A4BEED}">
  <ds:schemaRefs>
    <ds:schemaRef ds:uri="http://schemas.microsoft.com/sharepoint/v3/contenttype/forms"/>
  </ds:schemaRefs>
</ds:datastoreItem>
</file>

<file path=customXml/itemProps3.xml><?xml version="1.0" encoding="utf-8"?>
<ds:datastoreItem xmlns:ds="http://schemas.openxmlformats.org/officeDocument/2006/customXml" ds:itemID="{750FA30D-8B05-4CF2-9B18-BC3B2EF5F14B}">
  <ds:schemaRefs>
    <ds:schemaRef ds:uri="http://schemas.microsoft.com/office/infopath/2007/PartnerControls"/>
    <ds:schemaRef ds:uri="http://purl.org/dc/dcmitype/"/>
    <ds:schemaRef ds:uri="http://schemas.microsoft.com/office/2006/documentManagement/types"/>
    <ds:schemaRef ds:uri="http://purl.org/dc/terms/"/>
    <ds:schemaRef ds:uri="56ea17bb-c96d-4826-b465-01eec0dd23dd"/>
    <ds:schemaRef ds:uri="http://schemas.openxmlformats.org/package/2006/metadata/core-properties"/>
    <ds:schemaRef ds:uri="http://purl.org/dc/elements/1.1/"/>
    <ds:schemaRef ds:uri="http://schemas.microsoft.com/office/2006/metadata/properties"/>
    <ds:schemaRef ds:uri="http://www.w3.org/XML/1998/namespace"/>
    <ds:schemaRef ds:uri="05d88611-e516-4d1a-b12e-39107e78b3d0"/>
    <ds:schemaRef ds:uri="http://schemas.microsoft.com/sharepoint/v3"/>
  </ds:schemaRefs>
</ds:datastoreItem>
</file>

<file path=customXml/itemProps4.xml><?xml version="1.0" encoding="utf-8"?>
<ds:datastoreItem xmlns:ds="http://schemas.openxmlformats.org/officeDocument/2006/customXml" ds:itemID="{568150F9-2528-4059-86B6-550A97400B8E}">
  <ds:schemaRefs>
    <ds:schemaRef ds:uri="05d88611-e516-4d1a-b12e-39107e78b3d0"/>
    <ds:schemaRef ds:uri="56ea17bb-c96d-4826-b465-01eec0dd23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53</TotalTime>
  <Words>3004</Words>
  <Application>Microsoft Office PowerPoint</Application>
  <PresentationFormat>Widescreen</PresentationFormat>
  <Paragraphs>416</Paragraphs>
  <Slides>39</Slides>
  <Notes>36</Notes>
  <HiddenSlides>1</HiddenSlides>
  <MMClips>1</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39</vt:i4>
      </vt:variant>
    </vt:vector>
  </HeadingPairs>
  <TitlesOfParts>
    <vt:vector size="54" baseType="lpstr">
      <vt:lpstr>Arial</vt:lpstr>
      <vt:lpstr>Bierstadt</vt:lpstr>
      <vt:lpstr>Calibri</vt:lpstr>
      <vt:lpstr>Calibri Light</vt:lpstr>
      <vt:lpstr>Montserrat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Read Before You Proceed: Instructions for Use &amp; Legal Compliance</vt:lpstr>
      <vt:lpstr>Where Are You?</vt:lpstr>
      <vt:lpstr>FY 2023 Community Project Grants </vt:lpstr>
      <vt:lpstr>Today’s Speaker / Today’s Moderator</vt:lpstr>
      <vt:lpstr>Today’s Speakers</vt:lpstr>
      <vt:lpstr>Poll Question # 1</vt:lpstr>
      <vt:lpstr>Today’s Agenda</vt:lpstr>
      <vt:lpstr>ETA Workforce Vision 2030</vt:lpstr>
      <vt:lpstr>Training and Employment Guidance Letter (TEGL) 19-22 Application Instructions and Program Guidance for Department of Labor for FY 2023 Community Project Funding/Congressionally Directed Spending</vt:lpstr>
      <vt:lpstr>Training and Employment Guidance Letter (TEGL) 19-22</vt:lpstr>
      <vt:lpstr>Welcome Webcast for FY 23 CP Recipients</vt:lpstr>
      <vt:lpstr>Key Training Activities for All CP Recipients</vt:lpstr>
      <vt:lpstr>Application Components</vt:lpstr>
      <vt:lpstr>Polling Question: Are you ready?!</vt:lpstr>
      <vt:lpstr>Technical Assistance Developing Quality Applications</vt:lpstr>
      <vt:lpstr>Purpose of Technical Assistance</vt:lpstr>
      <vt:lpstr>Application Component: Project Program Design Elements</vt:lpstr>
      <vt:lpstr>Poll Question</vt:lpstr>
      <vt:lpstr>Technical Assistance: Abstract Review</vt:lpstr>
      <vt:lpstr>Technical Assistance Abstracts Review</vt:lpstr>
      <vt:lpstr>Abstract Template – Key Information </vt:lpstr>
      <vt:lpstr>Abstract Template – Workforce System Priorities </vt:lpstr>
      <vt:lpstr>Abstract Template – Project Purpose and Goals</vt:lpstr>
      <vt:lpstr>Abstract Template – Project Design</vt:lpstr>
      <vt:lpstr>Abstract Template – Project Activities</vt:lpstr>
      <vt:lpstr>Abstract Template – Proposed Period of Performance Duration </vt:lpstr>
      <vt:lpstr>Abstract Template – Project Location, Target Population / Beneficiaries</vt:lpstr>
      <vt:lpstr>Abstract Template – Partnerships</vt:lpstr>
      <vt:lpstr>TEGL: Performance Reporting Requirements </vt:lpstr>
      <vt:lpstr>Abstract: Performance Outcome Goals</vt:lpstr>
      <vt:lpstr>Action Items and Next Steps</vt:lpstr>
      <vt:lpstr>Action Items: Submitting Community Project Applications</vt:lpstr>
      <vt:lpstr>TEGL 19-22 Timeline</vt:lpstr>
      <vt:lpstr>Technical Assistance</vt:lpstr>
      <vt:lpstr>Next Steps – Submit TEGL Questions</vt:lpstr>
      <vt:lpstr>Next Steps – Request for Technical Assistance</vt:lpstr>
      <vt:lpstr>Poll Question</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Alexander Fones</cp:lastModifiedBy>
  <cp:revision>2</cp:revision>
  <dcterms:created xsi:type="dcterms:W3CDTF">2019-06-21T16:58:05Z</dcterms:created>
  <dcterms:modified xsi:type="dcterms:W3CDTF">2023-06-08T16:42:43Z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0x010100FC82BBDCC32AD74AB640967B88EF271F</vt:lpwstr>
  </property>
  <property fmtid="{D5CDD505-2E9C-101B-9397-08002B2CF9AE}" pid="5" name="MediaServiceImageTags">
    <vt:lpwstr/>
  </property>
</Properties>
</file>