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35"/>
  </p:notesMasterIdLst>
  <p:sldIdLst>
    <p:sldId id="414" r:id="rId10"/>
    <p:sldId id="309" r:id="rId11"/>
    <p:sldId id="415" r:id="rId12"/>
    <p:sldId id="416" r:id="rId13"/>
    <p:sldId id="418" r:id="rId14"/>
    <p:sldId id="282" r:id="rId15"/>
    <p:sldId id="286" r:id="rId16"/>
    <p:sldId id="419" r:id="rId17"/>
    <p:sldId id="446" r:id="rId18"/>
    <p:sldId id="445" r:id="rId19"/>
    <p:sldId id="439" r:id="rId20"/>
    <p:sldId id="440" r:id="rId21"/>
    <p:sldId id="420" r:id="rId22"/>
    <p:sldId id="421" r:id="rId23"/>
    <p:sldId id="423" r:id="rId24"/>
    <p:sldId id="429" r:id="rId25"/>
    <p:sldId id="426" r:id="rId26"/>
    <p:sldId id="450" r:id="rId27"/>
    <p:sldId id="428" r:id="rId28"/>
    <p:sldId id="448" r:id="rId29"/>
    <p:sldId id="449" r:id="rId30"/>
    <p:sldId id="431" r:id="rId31"/>
    <p:sldId id="432" r:id="rId32"/>
    <p:sldId id="444" r:id="rId33"/>
    <p:sldId id="297"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12C68A-0836-3C5C-67C0-6EFC3126BF94}" name="Ryan, Jeff - ETA" initials="JR" userId="Ryan, Jeff - ETA" providerId="None"/>
  <p188:author id="{D21884CE-7F9E-B2B8-1690-FC86D93E254C}" name="Schonfield, Ingrid N - ETA" initials="IS" userId="Schonfield, Ingrid N - ETA" providerId="None"/>
  <p188:author id="{E4060FF8-5424-2635-733E-75EBFA2D1492}" name="McEnery, Jenifer - ETA" initials="ME" userId="S::mcenery.jenifer@dol.gov::7f752326-8bb1-45eb-84cb-4a06f484cd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8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gs" Target="tags/tag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Doak" userId="5d42b861-fde0-40f3-8815-a64417132062" providerId="ADAL" clId="{07B62F44-47E4-4283-B3FD-2EBB69BE4CCE}"/>
    <pc:docChg chg="custSel modSld">
      <pc:chgData name="Samantha Doak" userId="5d42b861-fde0-40f3-8815-a64417132062" providerId="ADAL" clId="{07B62F44-47E4-4283-B3FD-2EBB69BE4CCE}" dt="2023-06-23T16:43:25.846" v="0" actId="478"/>
      <pc:docMkLst>
        <pc:docMk/>
      </pc:docMkLst>
      <pc:sldChg chg="delSp mod delAnim">
        <pc:chgData name="Samantha Doak" userId="5d42b861-fde0-40f3-8815-a64417132062" providerId="ADAL" clId="{07B62F44-47E4-4283-B3FD-2EBB69BE4CCE}" dt="2023-06-23T16:43:25.846" v="0" actId="478"/>
        <pc:sldMkLst>
          <pc:docMk/>
          <pc:sldMk cId="186632497" sldId="414"/>
        </pc:sldMkLst>
        <pc:picChg chg="del">
          <ac:chgData name="Samantha Doak" userId="5d42b861-fde0-40f3-8815-a64417132062" providerId="ADAL" clId="{07B62F44-47E4-4283-B3FD-2EBB69BE4CCE}" dt="2023-06-23T16:43:25.846" v="0" actId="478"/>
          <ac:picMkLst>
            <pc:docMk/>
            <pc:sldMk cId="186632497" sldId="414"/>
            <ac:picMk id="3" creationId="{651ED4E9-186C-D475-AD7C-ACC6DD99644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6/23/2023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054960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143069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1325913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000888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582389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588130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232777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426119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934215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3226137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800" b="0" i="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16548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a:effectLst/>
              <a:latin typeface="Segoe UI" panose="020B0502040204020203" pitchFamily="34" charset="0"/>
            </a:endParaRPr>
          </a:p>
          <a:p>
            <a:pPr marL="285750" indent="-285750">
              <a:buFont typeface="Arial" panose="020B0604020202020204" pitchFamily="34" charset="0"/>
              <a:buChar char="•"/>
            </a:pPr>
            <a:endParaRPr lang="en-US" sz="1800" i="1">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3718210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805642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3912192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80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3761866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3938863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2643299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386429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860944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899751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1692472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118304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36829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6864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7.svg"/><Relationship Id="rId7"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9.svg"/><Relationship Id="rId4"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028784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71357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34499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69063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1229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1.emf"/><Relationship Id="rId5" Type="http://schemas.openxmlformats.org/officeDocument/2006/relationships/slideLayout" Target="../slideLayouts/slideLayout19.xml"/><Relationship Id="rId10" Type="http://schemas.microsoft.com/office/2007/relationships/hdphoto" Target="../media/hdphoto1.wdp"/><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4.xml"/><Relationship Id="rId7"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microsoft.com/office/2007/relationships/hdphoto" Target="../media/hdphoto1.wdp"/><Relationship Id="rId5" Type="http://schemas.openxmlformats.org/officeDocument/2006/relationships/slideLayout" Target="../slideLayouts/slideLayout35.xml"/><Relationship Id="rId10" Type="http://schemas.openxmlformats.org/officeDocument/2006/relationships/image" Target="../media/image2.png"/><Relationship Id="rId4" Type="http://schemas.openxmlformats.org/officeDocument/2006/relationships/slideLayout" Target="../slideLayouts/slideLayout3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7">
            <a:alphaModFix amt="70000"/>
            <a:extLst>
              <a:ext uri="{BEBA8EAE-BF5A-486C-A8C5-ECC9F3942E4B}">
                <a14:imgProps xmlns:a14="http://schemas.microsoft.com/office/drawing/2010/main">
                  <a14:imgLayer r:embed="rId1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5" r:id="rId11"/>
    <p:sldLayoutId id="2147483716" r:id="rId12"/>
    <p:sldLayoutId id="2147483718" r:id="rId13"/>
    <p:sldLayoutId id="2147483720" r:id="rId14"/>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9"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7.jpeg"/><Relationship Id="rId2" Type="http://schemas.openxmlformats.org/officeDocument/2006/relationships/slideLayout" Target="../slideLayouts/slideLayout11.xml"/><Relationship Id="rId1" Type="http://schemas.openxmlformats.org/officeDocument/2006/relationships/tags" Target="../tags/tag3.xml"/><Relationship Id="rId6" Type="http://schemas.openxmlformats.org/officeDocument/2006/relationships/image" Target="../media/image36.jpeg"/><Relationship Id="rId5" Type="http://schemas.microsoft.com/office/2007/relationships/hdphoto" Target="../media/hdphoto2.wdp"/><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0.xml"/><Relationship Id="rId1" Type="http://schemas.openxmlformats.org/officeDocument/2006/relationships/tags" Target="../tags/tag9.xml"/><Relationship Id="rId4" Type="http://schemas.openxmlformats.org/officeDocument/2006/relationships/hyperlink" Target="../2023%20DWG%20Roadshow%202023%20TPs,%20eblast,%20Webinar/Roadshow%20Webinar/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normAutofit fontScale="90000"/>
          </a:bodyPr>
          <a:lstStyle/>
          <a:p>
            <a:r>
              <a:rPr lang="en-US"/>
              <a:t>Demystifying Disaster Recovery Dislocated Worker Grant (DWG) Applications </a:t>
            </a:r>
            <a:br>
              <a:rPr lang="en-US" sz="1800">
                <a:effectLst/>
                <a:latin typeface="Calibri" panose="020F0502020204030204" pitchFamily="34" charset="0"/>
                <a:ea typeface="Calibri" panose="020F0502020204030204" pitchFamily="34" charset="0"/>
                <a:cs typeface="Times New Roman" panose="02020603050405020304" pitchFamily="18" charset="0"/>
              </a:rPr>
            </a:br>
            <a:endParaRPr lang="en-US"/>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a:xfrm>
            <a:off x="5494430" y="4544218"/>
            <a:ext cx="5616022" cy="1905743"/>
          </a:xfrm>
        </p:spPr>
        <p:txBody>
          <a:bodyPr>
            <a:normAutofit/>
          </a:bodyPr>
          <a:lstStyle/>
          <a:p>
            <a:r>
              <a:rPr lang="en-US"/>
              <a:t>Part 2 – The Preliminary Project Implementation Plan, Enrollment and Expenditure Plan, Budget, and Budget Narrative</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June 23, 2023</a:t>
            </a:r>
          </a:p>
        </p:txBody>
      </p:sp>
    </p:spTree>
    <p:custDataLst>
      <p:tags r:id="rId1"/>
    </p:custDataLst>
    <p:extLst>
      <p:ext uri="{BB962C8B-B14F-4D97-AF65-F5344CB8AC3E}">
        <p14:creationId xmlns:p14="http://schemas.microsoft.com/office/powerpoint/2010/main" val="186632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Today’s Moderator and Presenters</a:t>
            </a:r>
          </a:p>
        </p:txBody>
      </p:sp>
      <p:pic>
        <p:nvPicPr>
          <p:cNvPr id="2" name="Picture Placeholder 14" descr="Photo of Ms. Ingrid Schonfield, a smiling woman wearing glasses, a black blazer, and a colorful scarf.">
            <a:extLst>
              <a:ext uri="{FF2B5EF4-FFF2-40B4-BE49-F238E27FC236}">
                <a16:creationId xmlns:a16="http://schemas.microsoft.com/office/drawing/2014/main" id="{73F4030B-02E1-17F9-B2DE-D5808EAEF36B}"/>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p:blipFill>
        <p:spPr>
          <a:xfrm>
            <a:off x="1114940" y="1292992"/>
            <a:ext cx="2316013" cy="2156848"/>
          </a:xfrm>
          <a:prstGeom prst="round2DiagRect">
            <a:avLst/>
          </a:prstGeom>
          <a:solidFill>
            <a:srgbClr val="F3F4F4"/>
          </a:solidFill>
          <a:ln>
            <a:solidFill>
              <a:schemeClr val="accent4"/>
            </a:solidFill>
          </a:ln>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a:xfrm>
            <a:off x="237454" y="3716253"/>
            <a:ext cx="4211883" cy="2223809"/>
          </a:xfrm>
        </p:spPr>
        <p:txBody>
          <a:bodyPr/>
          <a:lstStyle/>
          <a:p>
            <a:r>
              <a:rPr lang="en-US"/>
              <a:t>Ingrid Schonfield, Moderator</a:t>
            </a:r>
          </a:p>
          <a:p>
            <a:pPr lvl="1"/>
            <a:r>
              <a:rPr lang="en-US"/>
              <a:t>Workforce Analyst, Office of Workforce Investment</a:t>
            </a:r>
          </a:p>
          <a:p>
            <a:pPr lvl="2"/>
            <a:r>
              <a:rPr lang="en-US"/>
              <a:t>US DOL ETA</a:t>
            </a:r>
          </a:p>
        </p:txBody>
      </p:sp>
      <p:pic>
        <p:nvPicPr>
          <p:cNvPr id="11" name="Picture Placeholder 9" descr="Photo of Jenifer McEnery">
            <a:extLst>
              <a:ext uri="{FF2B5EF4-FFF2-40B4-BE49-F238E27FC236}">
                <a16:creationId xmlns:a16="http://schemas.microsoft.com/office/drawing/2014/main" id="{AC0A677A-68A9-1317-1CF5-BF4224CAD956}"/>
              </a:ext>
            </a:extLst>
          </p:cNvPr>
          <p:cNvPicPr>
            <a:picLocks noChangeAspect="1"/>
          </p:cNvPicPr>
          <p:nvPr/>
        </p:nvPicPr>
        <p:blipFill>
          <a:blip r:embed="rId6">
            <a:extLst>
              <a:ext uri="{28A0092B-C50C-407E-A947-70E740481C1C}">
                <a14:useLocalDpi xmlns:a14="http://schemas.microsoft.com/office/drawing/2010/main" val="0"/>
              </a:ext>
            </a:extLst>
          </a:blip>
          <a:srcRect t="12500" b="12500"/>
          <a:stretch>
            <a:fillRect/>
          </a:stretch>
        </p:blipFill>
        <p:spPr>
          <a:xfrm>
            <a:off x="5109434" y="1150830"/>
            <a:ext cx="2133600" cy="2133600"/>
          </a:xfrm>
          <a:prstGeom prst="round2DiagRect">
            <a:avLst/>
          </a:prstGeom>
        </p:spPr>
      </p:pic>
      <p:sp>
        <p:nvSpPr>
          <p:cNvPr id="13" name="Content Placeholder 3">
            <a:extLst>
              <a:ext uri="{FF2B5EF4-FFF2-40B4-BE49-F238E27FC236}">
                <a16:creationId xmlns:a16="http://schemas.microsoft.com/office/drawing/2014/main" id="{F4A340A0-4DE0-A916-2CF9-B1715762C8DB}"/>
              </a:ext>
            </a:extLst>
          </p:cNvPr>
          <p:cNvSpPr txBox="1">
            <a:spLocks/>
          </p:cNvSpPr>
          <p:nvPr/>
        </p:nvSpPr>
        <p:spPr>
          <a:xfrm>
            <a:off x="4297606" y="3716253"/>
            <a:ext cx="3998901" cy="2124075"/>
          </a:xfrm>
          <a:prstGeom prst="rect">
            <a:avLst/>
          </a:prstGeom>
        </p:spPr>
        <p:txBody>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Jenifer McEnery, Presenter</a:t>
            </a:r>
          </a:p>
          <a:p>
            <a:pPr lvl="1"/>
            <a:r>
              <a:rPr lang="en-US"/>
              <a:t>DWG Grant Officer, Office of Grants Management</a:t>
            </a:r>
          </a:p>
          <a:p>
            <a:pPr lvl="2"/>
            <a:r>
              <a:rPr lang="en-US"/>
              <a:t>US DOL ETA</a:t>
            </a:r>
          </a:p>
        </p:txBody>
      </p:sp>
      <p:pic>
        <p:nvPicPr>
          <p:cNvPr id="3" name="Picture Placeholder 5" descr="Photo of Mr. Jeff Ryan, a bearded man wearing glasses.">
            <a:extLst>
              <a:ext uri="{FF2B5EF4-FFF2-40B4-BE49-F238E27FC236}">
                <a16:creationId xmlns:a16="http://schemas.microsoft.com/office/drawing/2014/main" id="{EFE31AC6-1623-AD32-3414-BAE544C2768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868464" y="1150830"/>
            <a:ext cx="2156848" cy="2156848"/>
          </a:xfrm>
          <a:prstGeom prst="round2DiagRect">
            <a:avLst/>
          </a:prstGeom>
          <a:solidFill>
            <a:srgbClr val="F3F4F4"/>
          </a:solidFill>
          <a:ln>
            <a:solidFill>
              <a:schemeClr val="accent4"/>
            </a:solidFill>
          </a:ln>
        </p:spPr>
      </p:pic>
      <p:sp>
        <p:nvSpPr>
          <p:cNvPr id="6" name="Content Placeholder 6">
            <a:extLst>
              <a:ext uri="{FF2B5EF4-FFF2-40B4-BE49-F238E27FC236}">
                <a16:creationId xmlns:a16="http://schemas.microsoft.com/office/drawing/2014/main" id="{60AB38C6-FD23-66F0-CBDF-289239A25AB9}"/>
              </a:ext>
            </a:extLst>
          </p:cNvPr>
          <p:cNvSpPr txBox="1">
            <a:spLocks/>
          </p:cNvSpPr>
          <p:nvPr/>
        </p:nvSpPr>
        <p:spPr>
          <a:xfrm>
            <a:off x="8509490" y="3716253"/>
            <a:ext cx="3377710" cy="2223809"/>
          </a:xfrm>
          <a:prstGeom prst="rect">
            <a:avLst/>
          </a:prstGeom>
        </p:spPr>
        <p:txBody>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Jeff Ryan, Presenter</a:t>
            </a:r>
          </a:p>
          <a:p>
            <a:pPr lvl="1"/>
            <a:r>
              <a:rPr lang="en-US"/>
              <a:t>Workforce Analyst, Office of Workforce Investment</a:t>
            </a:r>
          </a:p>
          <a:p>
            <a:pPr lvl="2"/>
            <a:r>
              <a:rPr lang="en-US"/>
              <a:t>US DOL ETA</a:t>
            </a:r>
          </a:p>
        </p:txBody>
      </p:sp>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a:p>
        </p:txBody>
      </p:sp>
    </p:spTree>
    <p:custDataLst>
      <p:tags r:id="rId1"/>
    </p:custDataLst>
    <p:extLst>
      <p:ext uri="{BB962C8B-B14F-4D97-AF65-F5344CB8AC3E}">
        <p14:creationId xmlns:p14="http://schemas.microsoft.com/office/powerpoint/2010/main" val="461021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Welcome (1)</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a:xfrm>
            <a:off x="805866" y="1079059"/>
            <a:ext cx="10829345" cy="3610508"/>
          </a:xfrm>
        </p:spPr>
        <p:txBody>
          <a:bodyPr>
            <a:normAutofit/>
          </a:bodyPr>
          <a:lstStyle/>
          <a:p>
            <a:r>
              <a:rPr lang="en-US"/>
              <a:t>Purpose: Prepare eligible applicants to submit responsive Disaster Recovery National Dislocated Worker Grant (DR DWG) applications that</a:t>
            </a:r>
          </a:p>
          <a:p>
            <a:pPr lvl="1"/>
            <a:r>
              <a:rPr lang="en-US"/>
              <a:t>leverage programmatic flexibilities to serve the greatest possible number of workers</a:t>
            </a:r>
          </a:p>
          <a:p>
            <a:pPr lvl="1"/>
            <a:r>
              <a:rPr lang="en-US"/>
              <a:t>quickly respond to the declared disaster and its impacts on the community</a:t>
            </a:r>
          </a:p>
          <a:p>
            <a:pPr lvl="1"/>
            <a:r>
              <a:rPr lang="en-US"/>
              <a:t>are fundable without grant terms and conditions</a:t>
            </a:r>
          </a:p>
          <a:p>
            <a:r>
              <a:rPr lang="en-US"/>
              <a:t>Why this training, now? </a:t>
            </a:r>
          </a:p>
        </p:txBody>
      </p:sp>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3</a:t>
            </a:fld>
            <a:endParaRPr lang="en-US"/>
          </a:p>
        </p:txBody>
      </p:sp>
    </p:spTree>
    <p:custDataLst>
      <p:tags r:id="rId1"/>
    </p:custDataLst>
    <p:extLst>
      <p:ext uri="{BB962C8B-B14F-4D97-AF65-F5344CB8AC3E}">
        <p14:creationId xmlns:p14="http://schemas.microsoft.com/office/powerpoint/2010/main" val="2700367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Welcome (2)</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a:xfrm>
            <a:off x="309127" y="925806"/>
            <a:ext cx="10952460" cy="4354117"/>
          </a:xfrm>
        </p:spPr>
        <p:txBody>
          <a:bodyPr>
            <a:normAutofit/>
          </a:bodyPr>
          <a:lstStyle/>
          <a:p>
            <a:r>
              <a:rPr lang="en-US"/>
              <a:t>Agenda</a:t>
            </a:r>
          </a:p>
          <a:p>
            <a:pPr lvl="1"/>
            <a:r>
              <a:rPr lang="en-US"/>
              <a:t>Getting to know you </a:t>
            </a:r>
          </a:p>
          <a:p>
            <a:pPr lvl="1"/>
            <a:r>
              <a:rPr lang="en-US"/>
              <a:t>Recap: Demystifying DR DWG Applications - Part 2</a:t>
            </a:r>
          </a:p>
          <a:p>
            <a:pPr lvl="1"/>
            <a:r>
              <a:rPr lang="en-US"/>
              <a:t>Crafting Your Disaster Recovery Dislocated Worker Grant (DR DWG) Application</a:t>
            </a:r>
          </a:p>
          <a:p>
            <a:pPr lvl="2"/>
            <a:r>
              <a:rPr lang="en-US"/>
              <a:t>Overview: What Are Application Reviewers Looking For?</a:t>
            </a:r>
          </a:p>
          <a:p>
            <a:pPr lvl="2"/>
            <a:r>
              <a:rPr lang="en-US"/>
              <a:t>Preliminary Project Implementation Plan</a:t>
            </a:r>
          </a:p>
          <a:p>
            <a:pPr lvl="2"/>
            <a:r>
              <a:rPr lang="en-US"/>
              <a:t>Enrollment and Expenditure Plan</a:t>
            </a:r>
          </a:p>
          <a:p>
            <a:pPr lvl="2"/>
            <a:r>
              <a:rPr lang="en-US"/>
              <a:t>SF-424A Budget and Budget Narrative </a:t>
            </a:r>
          </a:p>
          <a:p>
            <a:pPr lvl="1"/>
            <a:r>
              <a:rPr lang="en-US"/>
              <a:t>Q &amp; A</a:t>
            </a:r>
          </a:p>
          <a:p>
            <a:pPr lvl="1"/>
            <a:r>
              <a:rPr lang="en-US"/>
              <a:t>Resources</a:t>
            </a:r>
          </a:p>
        </p:txBody>
      </p:sp>
      <p:pic>
        <p:nvPicPr>
          <p:cNvPr id="4" name="Picture 3" descr="Screen shot of the grants.gov page for the dislocated worker grant funding opportunity under TEGL No. 16-21 Updated Dislocated Worker Grant Program Guidance.">
            <a:extLst>
              <a:ext uri="{FF2B5EF4-FFF2-40B4-BE49-F238E27FC236}">
                <a16:creationId xmlns:a16="http://schemas.microsoft.com/office/drawing/2014/main" id="{0DFF2953-CC96-ACA5-016D-E5A2BB1794E2}"/>
              </a:ext>
            </a:extLst>
          </p:cNvPr>
          <p:cNvPicPr>
            <a:picLocks noChangeAspect="1"/>
          </p:cNvPicPr>
          <p:nvPr/>
        </p:nvPicPr>
        <p:blipFill>
          <a:blip r:embed="rId4"/>
          <a:stretch>
            <a:fillRect/>
          </a:stretch>
        </p:blipFill>
        <p:spPr>
          <a:xfrm>
            <a:off x="6861476" y="3301176"/>
            <a:ext cx="4849663" cy="2510790"/>
          </a:xfrm>
          <a:prstGeom prst="rect">
            <a:avLst/>
          </a:prstGeom>
        </p:spPr>
      </p:pic>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4</a:t>
            </a:fld>
            <a:endParaRPr lang="en-US"/>
          </a:p>
        </p:txBody>
      </p:sp>
    </p:spTree>
    <p:custDataLst>
      <p:tags r:id="rId1"/>
    </p:custDataLst>
    <p:extLst>
      <p:ext uri="{BB962C8B-B14F-4D97-AF65-F5344CB8AC3E}">
        <p14:creationId xmlns:p14="http://schemas.microsoft.com/office/powerpoint/2010/main" val="3023290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t>Getting to Know You – Let’s Chat</a:t>
            </a:r>
          </a:p>
        </p:txBody>
      </p:sp>
      <p:sp>
        <p:nvSpPr>
          <p:cNvPr id="6" name="Content Placeholder 5"/>
          <p:cNvSpPr>
            <a:spLocks noGrp="1"/>
          </p:cNvSpPr>
          <p:nvPr>
            <p:ph idx="1"/>
          </p:nvPr>
        </p:nvSpPr>
        <p:spPr>
          <a:xfrm>
            <a:off x="805866" y="1700463"/>
            <a:ext cx="10578812" cy="4476500"/>
          </a:xfrm>
        </p:spPr>
        <p:txBody>
          <a:bodyPr vert="horz" lIns="91440" tIns="45720" rIns="91440" bIns="45720" rtlCol="0" anchor="t">
            <a:normAutofit/>
          </a:bodyPr>
          <a:lstStyle/>
          <a:p>
            <a:pPr marL="514350" indent="-514350">
              <a:spcBef>
                <a:spcPts val="2500"/>
              </a:spcBef>
              <a:buFont typeface="+mj-lt"/>
              <a:buAutoNum type="arabicPeriod"/>
            </a:pPr>
            <a:r>
              <a:rPr lang="en-US"/>
              <a:t>Please share your name, your organization’s name, and where you’re located.</a:t>
            </a:r>
          </a:p>
          <a:p>
            <a:pPr marL="514350" indent="-514350">
              <a:spcBef>
                <a:spcPts val="2500"/>
              </a:spcBef>
              <a:buFont typeface="+mj-lt"/>
              <a:buAutoNum type="arabicPeriod"/>
            </a:pPr>
            <a:endParaRPr lang="en-US"/>
          </a:p>
          <a:p>
            <a:pPr marL="514350" indent="-514350">
              <a:spcBef>
                <a:spcPts val="2500"/>
              </a:spcBef>
              <a:buFont typeface="+mj-lt"/>
              <a:buAutoNum type="arabicPeriod"/>
            </a:pPr>
            <a:r>
              <a:rPr lang="en-US"/>
              <a:t>Please also note any </a:t>
            </a:r>
            <a:r>
              <a:rPr lang="en-US" b="0"/>
              <a:t>Disaster </a:t>
            </a:r>
            <a:r>
              <a:rPr lang="en-US"/>
              <a:t>Recovery</a:t>
            </a:r>
            <a:r>
              <a:rPr lang="en-US" b="0"/>
              <a:t> DWG application-related questions you’ve brought with you today.</a:t>
            </a:r>
          </a:p>
          <a:p>
            <a:pPr marL="0" indent="0">
              <a:buNone/>
            </a:pPr>
            <a:endParaRPr lang="en-US">
              <a:cs typeface="Calibri"/>
            </a:endParaRPr>
          </a:p>
          <a:p>
            <a:pPr marL="0" indent="0">
              <a:buNone/>
            </a:pPr>
            <a:r>
              <a:rPr lang="en-US">
                <a:solidFill>
                  <a:schemeClr val="accent5"/>
                </a:solidFill>
              </a:rPr>
              <a:t>Please enter your responses to the two above questions into the chat</a:t>
            </a:r>
            <a:endParaRPr lang="en-US">
              <a:solidFill>
                <a:schemeClr val="accent5"/>
              </a:solidFill>
              <a:cs typeface="Calibri"/>
            </a:endParaRPr>
          </a:p>
          <a:p>
            <a:pPr marL="457200" lvl="1" indent="0">
              <a:buNone/>
            </a:pPr>
            <a:endParaRPr lang="en-US">
              <a:cs typeface="Calibri"/>
            </a:endParaRPr>
          </a:p>
        </p:txBody>
      </p:sp>
      <p:sp>
        <p:nvSpPr>
          <p:cNvPr id="2" name="Slide Number Placeholder 1"/>
          <p:cNvSpPr>
            <a:spLocks noGrp="1"/>
          </p:cNvSpPr>
          <p:nvPr>
            <p:ph type="sldNum" sz="quarter" idx="12"/>
          </p:nvPr>
        </p:nvSpPr>
        <p:spPr/>
        <p:txBody>
          <a:bodyPr/>
          <a:lstStyle/>
          <a:p>
            <a:fld id="{158B7785-F6D6-45F8-833E-07BD84680091}" type="slidenum">
              <a:rPr lang="en-US" smtClean="0"/>
              <a:t>5</a:t>
            </a:fld>
            <a:endParaRPr lang="en-US"/>
          </a:p>
        </p:txBody>
      </p:sp>
    </p:spTree>
    <p:extLst>
      <p:ext uri="{BB962C8B-B14F-4D97-AF65-F5344CB8AC3E}">
        <p14:creationId xmlns:p14="http://schemas.microsoft.com/office/powerpoint/2010/main" val="835305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760772" y="2054800"/>
            <a:ext cx="6553200" cy="2023130"/>
          </a:xfrm>
        </p:spPr>
        <p:txBody>
          <a:bodyPr/>
          <a:lstStyle/>
          <a:p>
            <a:r>
              <a:rPr lang="en-US"/>
              <a:t>Recap: Demystifying DR DWG Applications Part 1 – Policy and Program</a:t>
            </a:r>
          </a:p>
        </p:txBody>
      </p:sp>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r>
              <a:rPr lang="en-US"/>
              <a:t>Recap: Demystifying DR DWG Applications Part 1</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70702" y="998118"/>
            <a:ext cx="11516497" cy="823912"/>
          </a:xfrm>
        </p:spPr>
        <p:txBody>
          <a:bodyPr>
            <a:noAutofit/>
          </a:bodyPr>
          <a:lstStyle/>
          <a:p>
            <a:r>
              <a:rPr lang="en-US" sz="2600"/>
              <a:t>The most important thing you can do with a DR DWG is to get started ASAP!</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370703" y="1989878"/>
            <a:ext cx="11516497" cy="4199785"/>
          </a:xfrm>
        </p:spPr>
        <p:txBody>
          <a:bodyPr/>
          <a:lstStyle/>
          <a:p>
            <a:pPr marL="0" indent="0">
              <a:buNone/>
            </a:pPr>
            <a:r>
              <a:rPr lang="en-US"/>
              <a:t>A responsive DR DWG Application clearly connects the declared disaster and its impacts on the state, outlying area, or tribal community with the</a:t>
            </a:r>
          </a:p>
          <a:p>
            <a:r>
              <a:rPr lang="en-US"/>
              <a:t>amount of funds requested</a:t>
            </a:r>
          </a:p>
          <a:p>
            <a:r>
              <a:rPr lang="en-US"/>
              <a:t>number of participants to be served</a:t>
            </a:r>
          </a:p>
          <a:p>
            <a:r>
              <a:rPr lang="en-US"/>
              <a:t>proposed grant activities (and how disaster-relief employment addresses the impacts of the disaster)</a:t>
            </a:r>
          </a:p>
          <a:p>
            <a:r>
              <a:rPr lang="en-US"/>
              <a:t>project start date (which may be as early as the date of the qualifying event)</a:t>
            </a:r>
            <a:endParaRPr lang="en-US" sz="2400"/>
          </a:p>
        </p:txBody>
      </p:sp>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818968"/>
            <a:ext cx="7635976" cy="1718188"/>
          </a:xfrm>
        </p:spPr>
        <p:txBody>
          <a:bodyPr>
            <a:normAutofit fontScale="90000"/>
          </a:bodyPr>
          <a:lstStyle/>
          <a:p>
            <a:r>
              <a:rPr lang="en-US"/>
              <a:t>Crafting Your Disaster Recovery Dislocated Worker Grant (DR DWG) Application</a:t>
            </a:r>
          </a:p>
        </p:txBody>
      </p:sp>
      <p:sp>
        <p:nvSpPr>
          <p:cNvPr id="2" name="Text Placeholder 4">
            <a:extLst>
              <a:ext uri="{FF2B5EF4-FFF2-40B4-BE49-F238E27FC236}">
                <a16:creationId xmlns:a16="http://schemas.microsoft.com/office/drawing/2014/main" id="{95651459-F918-3537-B0B3-12C1EF0989C9}"/>
              </a:ext>
            </a:extLst>
          </p:cNvPr>
          <p:cNvSpPr>
            <a:spLocks noGrp="1"/>
          </p:cNvSpPr>
          <p:nvPr>
            <p:ph type="body" idx="1"/>
          </p:nvPr>
        </p:nvSpPr>
        <p:spPr>
          <a:xfrm>
            <a:off x="800100" y="3687097"/>
            <a:ext cx="8048931" cy="2389238"/>
          </a:xfrm>
        </p:spPr>
        <p:txBody>
          <a:bodyPr>
            <a:normAutofit fontScale="70000" lnSpcReduction="20000"/>
          </a:bodyPr>
          <a:lstStyle/>
          <a:p>
            <a:pPr>
              <a:lnSpc>
                <a:spcPct val="120000"/>
              </a:lnSpc>
              <a:spcBef>
                <a:spcPts val="600"/>
              </a:spcBef>
            </a:pPr>
            <a:r>
              <a:rPr lang="en-US" sz="3800">
                <a:solidFill>
                  <a:schemeClr val="accent5"/>
                </a:solidFill>
              </a:rPr>
              <a:t>Overview: What Are Application Reviewers Looking For?</a:t>
            </a:r>
          </a:p>
          <a:p>
            <a:pPr>
              <a:lnSpc>
                <a:spcPct val="120000"/>
              </a:lnSpc>
              <a:spcBef>
                <a:spcPts val="600"/>
              </a:spcBef>
            </a:pPr>
            <a:r>
              <a:rPr lang="en-US" sz="3800"/>
              <a:t>Preliminary Project Implementation Plan</a:t>
            </a:r>
          </a:p>
          <a:p>
            <a:pPr>
              <a:lnSpc>
                <a:spcPct val="120000"/>
              </a:lnSpc>
              <a:spcBef>
                <a:spcPts val="600"/>
              </a:spcBef>
            </a:pPr>
            <a:r>
              <a:rPr lang="en-US" sz="3800"/>
              <a:t>Enrollment and Expenditure Plan</a:t>
            </a:r>
          </a:p>
          <a:p>
            <a:pPr>
              <a:lnSpc>
                <a:spcPct val="120000"/>
              </a:lnSpc>
              <a:spcBef>
                <a:spcPts val="600"/>
              </a:spcBef>
            </a:pPr>
            <a:r>
              <a:rPr lang="en-US" sz="3800"/>
              <a:t>Budget and Budget Narrative</a:t>
            </a:r>
          </a:p>
          <a:p>
            <a:pPr>
              <a:lnSpc>
                <a:spcPct val="120000"/>
              </a:lnSpc>
              <a:spcBef>
                <a:spcPts val="600"/>
              </a:spcBef>
            </a:pPr>
            <a:endParaRPr lang="en-US"/>
          </a:p>
        </p:txBody>
      </p:sp>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8</a:t>
            </a:fld>
            <a:endParaRPr lang="en-US"/>
          </a:p>
        </p:txBody>
      </p:sp>
    </p:spTree>
    <p:extLst>
      <p:ext uri="{BB962C8B-B14F-4D97-AF65-F5344CB8AC3E}">
        <p14:creationId xmlns:p14="http://schemas.microsoft.com/office/powerpoint/2010/main" val="204271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CE1B37-C624-36CF-9383-320C8D8F00DF}"/>
              </a:ext>
            </a:extLst>
          </p:cNvPr>
          <p:cNvSpPr>
            <a:spLocks noGrp="1"/>
          </p:cNvSpPr>
          <p:nvPr>
            <p:ph type="title"/>
          </p:nvPr>
        </p:nvSpPr>
        <p:spPr/>
        <p:txBody>
          <a:bodyPr/>
          <a:lstStyle/>
          <a:p>
            <a:r>
              <a:rPr lang="en-US" sz="3200">
                <a:solidFill>
                  <a:schemeClr val="accent5"/>
                </a:solidFill>
              </a:rPr>
              <a:t>Overview: What are we striving for?</a:t>
            </a:r>
            <a:endParaRPr lang="en-US"/>
          </a:p>
        </p:txBody>
      </p:sp>
      <p:sp>
        <p:nvSpPr>
          <p:cNvPr id="5" name="Content Placeholder 4">
            <a:extLst>
              <a:ext uri="{FF2B5EF4-FFF2-40B4-BE49-F238E27FC236}">
                <a16:creationId xmlns:a16="http://schemas.microsoft.com/office/drawing/2014/main" id="{74BC1D0C-FAE8-1F94-6956-7E5908A3234E}"/>
              </a:ext>
            </a:extLst>
          </p:cNvPr>
          <p:cNvSpPr>
            <a:spLocks noGrp="1"/>
          </p:cNvSpPr>
          <p:nvPr>
            <p:ph sz="half" idx="2"/>
          </p:nvPr>
        </p:nvSpPr>
        <p:spPr>
          <a:xfrm>
            <a:off x="839788" y="1074822"/>
            <a:ext cx="10515600" cy="5114842"/>
          </a:xfrm>
        </p:spPr>
        <p:txBody>
          <a:bodyPr/>
          <a:lstStyle/>
          <a:p>
            <a:r>
              <a:rPr lang="en-US" sz="2600"/>
              <a:t>Emergency Applications – Award as quickly as possible.</a:t>
            </a:r>
          </a:p>
          <a:p>
            <a:pPr lvl="1"/>
            <a:r>
              <a:rPr lang="en-US" sz="2400"/>
              <a:t>Sections 1-3 of the Suggested Application </a:t>
            </a:r>
          </a:p>
          <a:p>
            <a:pPr lvl="1"/>
            <a:r>
              <a:rPr lang="en-US" sz="2400"/>
              <a:t>No budget</a:t>
            </a:r>
          </a:p>
          <a:p>
            <a:pPr lvl="1"/>
            <a:r>
              <a:rPr lang="en-US" sz="2400"/>
              <a:t>Justification supports immediate award with an abbreviated application</a:t>
            </a:r>
          </a:p>
          <a:p>
            <a:r>
              <a:rPr lang="en-US" sz="2600"/>
              <a:t>Full Applications – Award reasonably responsive applications as quickly as possible (with or without conditions).</a:t>
            </a:r>
          </a:p>
          <a:p>
            <a:pPr lvl="1"/>
            <a:r>
              <a:rPr lang="en-US" sz="2400"/>
              <a:t>Sections 1-9 of the Suggested Application</a:t>
            </a:r>
          </a:p>
          <a:p>
            <a:pPr lvl="1"/>
            <a:r>
              <a:rPr lang="en-US" sz="2400"/>
              <a:t>Fully developed statement of work</a:t>
            </a:r>
          </a:p>
          <a:p>
            <a:pPr lvl="1"/>
            <a:r>
              <a:rPr lang="en-US" sz="2400"/>
              <a:t>Fully developed budget </a:t>
            </a:r>
          </a:p>
          <a:p>
            <a:pPr lvl="1"/>
            <a:endParaRPr lang="en-US"/>
          </a:p>
        </p:txBody>
      </p:sp>
      <p:sp>
        <p:nvSpPr>
          <p:cNvPr id="2" name="Slide Number Placeholder 1">
            <a:extLst>
              <a:ext uri="{FF2B5EF4-FFF2-40B4-BE49-F238E27FC236}">
                <a16:creationId xmlns:a16="http://schemas.microsoft.com/office/drawing/2014/main" id="{80BCA338-9505-5739-D2F8-22E3E30C3804}"/>
              </a:ext>
            </a:extLst>
          </p:cNvPr>
          <p:cNvSpPr>
            <a:spLocks noGrp="1"/>
          </p:cNvSpPr>
          <p:nvPr>
            <p:ph type="sldNum" sz="quarter" idx="12"/>
          </p:nvPr>
        </p:nvSpPr>
        <p:spPr/>
        <p:txBody>
          <a:bodyPr/>
          <a:lstStyle/>
          <a:p>
            <a:fld id="{158B7785-F6D6-45F8-833E-07BD84680091}" type="slidenum">
              <a:rPr lang="en-US" smtClean="0"/>
              <a:t>9</a:t>
            </a:fld>
            <a:endParaRPr lang="en-US"/>
          </a:p>
        </p:txBody>
      </p:sp>
    </p:spTree>
    <p:extLst>
      <p:ext uri="{BB962C8B-B14F-4D97-AF65-F5344CB8AC3E}">
        <p14:creationId xmlns:p14="http://schemas.microsoft.com/office/powerpoint/2010/main" val="275830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DAF5C3-31E2-CD81-C36B-BAD307FA5252}"/>
              </a:ext>
            </a:extLst>
          </p:cNvPr>
          <p:cNvSpPr>
            <a:spLocks noGrp="1"/>
          </p:cNvSpPr>
          <p:nvPr>
            <p:ph type="title"/>
          </p:nvPr>
        </p:nvSpPr>
        <p:spPr/>
        <p:txBody>
          <a:bodyPr>
            <a:normAutofit/>
          </a:bodyPr>
          <a:lstStyle/>
          <a:p>
            <a:r>
              <a:rPr lang="en-US"/>
              <a:t>Overview: What Are Application Reviewers Looking For?</a:t>
            </a:r>
          </a:p>
        </p:txBody>
      </p:sp>
      <p:sp>
        <p:nvSpPr>
          <p:cNvPr id="5" name="Content Placeholder 4">
            <a:extLst>
              <a:ext uri="{FF2B5EF4-FFF2-40B4-BE49-F238E27FC236}">
                <a16:creationId xmlns:a16="http://schemas.microsoft.com/office/drawing/2014/main" id="{72BB2FBC-EC9F-3D38-4E4F-5449C5F566EF}"/>
              </a:ext>
            </a:extLst>
          </p:cNvPr>
          <p:cNvSpPr>
            <a:spLocks noGrp="1"/>
          </p:cNvSpPr>
          <p:nvPr>
            <p:ph sz="half" idx="2"/>
          </p:nvPr>
        </p:nvSpPr>
        <p:spPr>
          <a:xfrm>
            <a:off x="805866" y="1173800"/>
            <a:ext cx="10515600" cy="4199785"/>
          </a:xfrm>
        </p:spPr>
        <p:txBody>
          <a:bodyPr/>
          <a:lstStyle/>
          <a:p>
            <a:r>
              <a:rPr lang="en-US"/>
              <a:t>Compliance </a:t>
            </a:r>
          </a:p>
          <a:p>
            <a:pPr lvl="1"/>
            <a:r>
              <a:rPr lang="en-US" sz="1800">
                <a:effectLst/>
                <a:latin typeface="Calibri" panose="020F0502020204030204" pitchFamily="34" charset="0"/>
                <a:ea typeface="Times New Roman" panose="02020603050405020304" pitchFamily="18" charset="0"/>
              </a:rPr>
              <a:t>Reasonably meets requirements under WIOA, UG, and relevant guidance</a:t>
            </a:r>
            <a:endParaRPr lang="en-US"/>
          </a:p>
          <a:p>
            <a:r>
              <a:rPr lang="en-US"/>
              <a:t>Justification</a:t>
            </a:r>
          </a:p>
          <a:p>
            <a:pPr lvl="1"/>
            <a:r>
              <a:rPr lang="en-US" sz="1800">
                <a:effectLst/>
                <a:latin typeface="Calibri" panose="020F0502020204030204" pitchFamily="34" charset="0"/>
                <a:ea typeface="Times New Roman" panose="02020603050405020304" pitchFamily="18" charset="0"/>
              </a:rPr>
              <a:t>Clearly states the disaster-related need and a plan to address that need </a:t>
            </a:r>
          </a:p>
          <a:p>
            <a:pPr lvl="1"/>
            <a:r>
              <a:rPr lang="en-US" sz="1800">
                <a:latin typeface="Calibri" panose="020F0502020204030204" pitchFamily="34" charset="0"/>
              </a:rPr>
              <a:t>Clearly explains how the funding request is determined</a:t>
            </a:r>
            <a:endParaRPr lang="en-US"/>
          </a:p>
          <a:p>
            <a:r>
              <a:rPr lang="en-US"/>
              <a:t>Documentation</a:t>
            </a:r>
          </a:p>
          <a:p>
            <a:pPr lvl="1"/>
            <a:r>
              <a:rPr lang="en-US" sz="1800">
                <a:effectLst/>
                <a:latin typeface="Calibri" panose="020F0502020204030204" pitchFamily="34" charset="0"/>
                <a:ea typeface="Times New Roman" panose="02020603050405020304" pitchFamily="18" charset="0"/>
              </a:rPr>
              <a:t>All requested information with data that supports the compliance and justification</a:t>
            </a:r>
            <a:endParaRPr lang="en-US"/>
          </a:p>
          <a:p>
            <a:endParaRPr lang="en-US"/>
          </a:p>
        </p:txBody>
      </p:sp>
      <p:pic>
        <p:nvPicPr>
          <p:cNvPr id="9" name="Picture 8">
            <a:extLst>
              <a:ext uri="{FF2B5EF4-FFF2-40B4-BE49-F238E27FC236}">
                <a16:creationId xmlns:a16="http://schemas.microsoft.com/office/drawing/2014/main" id="{F011F98B-B70C-DD77-0CC7-F916EB84CC8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0826" y="1060685"/>
            <a:ext cx="2826774" cy="2826774"/>
          </a:xfrm>
          <a:prstGeom prst="rect">
            <a:avLst/>
          </a:prstGeom>
        </p:spPr>
      </p:pic>
      <p:sp>
        <p:nvSpPr>
          <p:cNvPr id="2" name="Slide Number Placeholder 1">
            <a:extLst>
              <a:ext uri="{FF2B5EF4-FFF2-40B4-BE49-F238E27FC236}">
                <a16:creationId xmlns:a16="http://schemas.microsoft.com/office/drawing/2014/main" id="{5B1211FD-72B7-3A21-87D4-D4CFA199DF5B}"/>
              </a:ext>
            </a:extLst>
          </p:cNvPr>
          <p:cNvSpPr>
            <a:spLocks noGrp="1"/>
          </p:cNvSpPr>
          <p:nvPr>
            <p:ph type="sldNum" sz="quarter" idx="12"/>
          </p:nvPr>
        </p:nvSpPr>
        <p:spPr/>
        <p:txBody>
          <a:bodyPr/>
          <a:lstStyle/>
          <a:p>
            <a:fld id="{158B7785-F6D6-45F8-833E-07BD84680091}" type="slidenum">
              <a:rPr lang="en-US" smtClean="0"/>
              <a:t>10</a:t>
            </a:fld>
            <a:endParaRPr lang="en-US"/>
          </a:p>
        </p:txBody>
      </p:sp>
    </p:spTree>
    <p:extLst>
      <p:ext uri="{BB962C8B-B14F-4D97-AF65-F5344CB8AC3E}">
        <p14:creationId xmlns:p14="http://schemas.microsoft.com/office/powerpoint/2010/main" val="1359696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4BE5F987-B107-ED8D-86BA-347C36180160}"/>
              </a:ext>
            </a:extLst>
          </p:cNvPr>
          <p:cNvSpPr>
            <a:spLocks noGrp="1"/>
          </p:cNvSpPr>
          <p:nvPr>
            <p:ph type="title"/>
          </p:nvPr>
        </p:nvSpPr>
        <p:spPr>
          <a:xfrm>
            <a:off x="806450" y="136525"/>
            <a:ext cx="11385550" cy="650460"/>
          </a:xfrm>
        </p:spPr>
        <p:txBody>
          <a:bodyPr>
            <a:noAutofit/>
          </a:bodyPr>
          <a:lstStyle/>
          <a:p>
            <a:r>
              <a:rPr lang="en-US"/>
              <a:t>Application: </a:t>
            </a:r>
            <a:r>
              <a:rPr lang="en-US" b="0"/>
              <a:t>Section 5 Statement of Work, </a:t>
            </a:r>
            <a:br>
              <a:rPr lang="en-US" b="0"/>
            </a:br>
            <a:r>
              <a:rPr lang="en-US" b="0"/>
              <a:t>Preliminary Project Implementation Plan (PPIP)</a:t>
            </a:r>
          </a:p>
        </p:txBody>
      </p:sp>
      <p:pic>
        <p:nvPicPr>
          <p:cNvPr id="6" name="Picture 5" descr="Screen clipping of the Suggested Disaster Recovery DWG Application Section 5 Statement of Work: Preliminary Project Implementation Plan">
            <a:extLst>
              <a:ext uri="{FF2B5EF4-FFF2-40B4-BE49-F238E27FC236}">
                <a16:creationId xmlns:a16="http://schemas.microsoft.com/office/drawing/2014/main" id="{B95D18CA-05E9-0405-C847-6E6C522EE255}"/>
              </a:ext>
            </a:extLst>
          </p:cNvPr>
          <p:cNvPicPr>
            <a:picLocks noChangeAspect="1"/>
          </p:cNvPicPr>
          <p:nvPr/>
        </p:nvPicPr>
        <p:blipFill>
          <a:blip r:embed="rId3"/>
          <a:stretch>
            <a:fillRect/>
          </a:stretch>
        </p:blipFill>
        <p:spPr>
          <a:xfrm>
            <a:off x="806450" y="1005989"/>
            <a:ext cx="10140950" cy="5141640"/>
          </a:xfrm>
          <a:prstGeom prst="rect">
            <a:avLst/>
          </a:prstGeom>
        </p:spPr>
      </p:pic>
      <p:sp>
        <p:nvSpPr>
          <p:cNvPr id="2" name="Slide Number Placeholder 1">
            <a:extLst>
              <a:ext uri="{FF2B5EF4-FFF2-40B4-BE49-F238E27FC236}">
                <a16:creationId xmlns:a16="http://schemas.microsoft.com/office/drawing/2014/main" id="{3D3315BB-39B2-BCAE-ACFF-ECF293DB881C}"/>
              </a:ext>
            </a:extLst>
          </p:cNvPr>
          <p:cNvSpPr>
            <a:spLocks noGrp="1"/>
          </p:cNvSpPr>
          <p:nvPr>
            <p:ph type="sldNum" sz="quarter" idx="12"/>
          </p:nvPr>
        </p:nvSpPr>
        <p:spPr/>
        <p:txBody>
          <a:bodyPr/>
          <a:lstStyle/>
          <a:p>
            <a:fld id="{158B7785-F6D6-45F8-833E-07BD84680091}" type="slidenum">
              <a:rPr lang="en-US" smtClean="0"/>
              <a:t>11</a:t>
            </a:fld>
            <a:endParaRPr lang="en-US"/>
          </a:p>
        </p:txBody>
      </p:sp>
    </p:spTree>
    <p:extLst>
      <p:ext uri="{BB962C8B-B14F-4D97-AF65-F5344CB8AC3E}">
        <p14:creationId xmlns:p14="http://schemas.microsoft.com/office/powerpoint/2010/main" val="3680717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1F7BF47-B8B4-9979-19FE-D7EB3155ABCE}"/>
              </a:ext>
            </a:extLst>
          </p:cNvPr>
          <p:cNvSpPr txBox="1">
            <a:spLocks noGrp="1"/>
          </p:cNvSpPr>
          <p:nvPr>
            <p:ph type="title" idx="4294967295"/>
          </p:nvPr>
        </p:nvSpPr>
        <p:spPr>
          <a:xfrm>
            <a:off x="806450" y="123410"/>
            <a:ext cx="11385550" cy="650460"/>
          </a:xfrm>
          <a:prstGeom prst="rect">
            <a:avLst/>
          </a:prstGeom>
          <a:noFill/>
          <a:ln>
            <a:noFill/>
            <a:prstDash/>
          </a:ln>
          <a:effectLst/>
        </p:spPr>
        <p:txBody>
          <a:bodyPr rot="0" spcFirstLastPara="0" vertOverflow="overflow" horzOverflow="overflow" vert="horz" wrap="square" lIns="18288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chemeClr val="accent1"/>
                </a:solidFill>
                <a:effectLst/>
                <a:uLnTx/>
                <a:uFillTx/>
                <a:latin typeface="+mn-lt"/>
                <a:ea typeface="+mj-ea"/>
                <a:cs typeface="+mj-cs"/>
              </a:rPr>
              <a:t>Application: </a:t>
            </a:r>
            <a:r>
              <a:rPr kumimoji="0" lang="en-US" sz="3200" b="0" i="0" u="none" strike="noStrike" kern="1200" cap="none" spc="0" normalizeH="0" baseline="0" noProof="0">
                <a:ln>
                  <a:noFill/>
                </a:ln>
                <a:solidFill>
                  <a:schemeClr val="accent1"/>
                </a:solidFill>
                <a:effectLst/>
                <a:uLnTx/>
                <a:uFillTx/>
                <a:latin typeface="+mn-lt"/>
                <a:ea typeface="+mj-ea"/>
                <a:cs typeface="+mj-cs"/>
              </a:rPr>
              <a:t>Section 5 Statement of Work, PPIP, Attestations</a:t>
            </a:r>
          </a:p>
        </p:txBody>
      </p:sp>
      <p:pic>
        <p:nvPicPr>
          <p:cNvPr id="13" name="Picture 12" descr="Screen clipping of the Suggested Disaster Recovery DWG Application Section 5 Statement of Work: Preliminary Project Implementation Plan, Attestations ">
            <a:extLst>
              <a:ext uri="{FF2B5EF4-FFF2-40B4-BE49-F238E27FC236}">
                <a16:creationId xmlns:a16="http://schemas.microsoft.com/office/drawing/2014/main" id="{8A3CB08D-3C6E-1D1A-8C9F-7185A99ED43A}"/>
              </a:ext>
            </a:extLst>
          </p:cNvPr>
          <p:cNvPicPr>
            <a:picLocks noChangeAspect="1"/>
          </p:cNvPicPr>
          <p:nvPr/>
        </p:nvPicPr>
        <p:blipFill>
          <a:blip r:embed="rId3"/>
          <a:stretch>
            <a:fillRect/>
          </a:stretch>
        </p:blipFill>
        <p:spPr>
          <a:xfrm>
            <a:off x="326143" y="959910"/>
            <a:ext cx="6406128" cy="5704126"/>
          </a:xfrm>
          <a:prstGeom prst="rect">
            <a:avLst/>
          </a:prstGeom>
        </p:spPr>
      </p:pic>
      <p:sp>
        <p:nvSpPr>
          <p:cNvPr id="5" name="Content Placeholder 4">
            <a:extLst>
              <a:ext uri="{FF2B5EF4-FFF2-40B4-BE49-F238E27FC236}">
                <a16:creationId xmlns:a16="http://schemas.microsoft.com/office/drawing/2014/main" id="{DA9BB1F7-BDEA-6AEB-74A7-56023016F6DD}"/>
              </a:ext>
            </a:extLst>
          </p:cNvPr>
          <p:cNvSpPr>
            <a:spLocks noGrp="1"/>
          </p:cNvSpPr>
          <p:nvPr>
            <p:ph sz="half" idx="2"/>
          </p:nvPr>
        </p:nvSpPr>
        <p:spPr>
          <a:xfrm>
            <a:off x="7006591" y="1023925"/>
            <a:ext cx="5001752" cy="5042886"/>
          </a:xfrm>
        </p:spPr>
        <p:txBody>
          <a:bodyPr/>
          <a:lstStyle/>
          <a:p>
            <a:r>
              <a:rPr lang="en-US"/>
              <a:t>Section E Attestations will be reviewed during monitoring</a:t>
            </a:r>
          </a:p>
          <a:p>
            <a:pPr lvl="1"/>
            <a:r>
              <a:rPr lang="en-US" sz="2600">
                <a:solidFill>
                  <a:schemeClr val="tx1"/>
                </a:solidFill>
              </a:rPr>
              <a:t>i. Policies and Procedures</a:t>
            </a:r>
          </a:p>
          <a:p>
            <a:pPr lvl="1"/>
            <a:r>
              <a:rPr lang="en-US" sz="2600">
                <a:solidFill>
                  <a:schemeClr val="tx1"/>
                </a:solidFill>
              </a:rPr>
              <a:t>ii. Performance Reporting</a:t>
            </a:r>
          </a:p>
          <a:p>
            <a:pPr lvl="1"/>
            <a:r>
              <a:rPr lang="en-US" sz="2600">
                <a:solidFill>
                  <a:schemeClr val="tx1"/>
                </a:solidFill>
              </a:rPr>
              <a:t>iii. Grant Funded Activities</a:t>
            </a:r>
          </a:p>
          <a:p>
            <a:pPr lvl="1"/>
            <a:r>
              <a:rPr lang="en-US" sz="2600">
                <a:solidFill>
                  <a:schemeClr val="tx1"/>
                </a:solidFill>
              </a:rPr>
              <a:t>iv.  Participation in the AJCN</a:t>
            </a:r>
          </a:p>
        </p:txBody>
      </p:sp>
      <p:sp>
        <p:nvSpPr>
          <p:cNvPr id="2" name="Slide Number Placeholder 1">
            <a:extLst>
              <a:ext uri="{FF2B5EF4-FFF2-40B4-BE49-F238E27FC236}">
                <a16:creationId xmlns:a16="http://schemas.microsoft.com/office/drawing/2014/main" id="{3D3315BB-39B2-BCAE-ACFF-ECF293DB881C}"/>
              </a:ext>
            </a:extLst>
          </p:cNvPr>
          <p:cNvSpPr>
            <a:spLocks noGrp="1"/>
          </p:cNvSpPr>
          <p:nvPr>
            <p:ph type="sldNum" sz="quarter" idx="12"/>
          </p:nvPr>
        </p:nvSpPr>
        <p:spPr/>
        <p:txBody>
          <a:bodyPr/>
          <a:lstStyle/>
          <a:p>
            <a:fld id="{158B7785-F6D6-45F8-833E-07BD84680091}" type="slidenum">
              <a:rPr lang="en-US" smtClean="0"/>
              <a:t>12</a:t>
            </a:fld>
            <a:endParaRPr lang="en-US"/>
          </a:p>
        </p:txBody>
      </p:sp>
    </p:spTree>
    <p:extLst>
      <p:ext uri="{BB962C8B-B14F-4D97-AF65-F5344CB8AC3E}">
        <p14:creationId xmlns:p14="http://schemas.microsoft.com/office/powerpoint/2010/main" val="38606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C22B2-50B7-AB1D-3DA5-6D500D36DE4B}"/>
              </a:ext>
            </a:extLst>
          </p:cNvPr>
          <p:cNvSpPr>
            <a:spLocks noGrp="1"/>
          </p:cNvSpPr>
          <p:nvPr>
            <p:ph type="title"/>
          </p:nvPr>
        </p:nvSpPr>
        <p:spPr/>
        <p:txBody>
          <a:bodyPr>
            <a:normAutofit/>
          </a:bodyPr>
          <a:lstStyle/>
          <a:p>
            <a:pPr>
              <a:spcBef>
                <a:spcPts val="0"/>
              </a:spcBef>
            </a:pPr>
            <a:r>
              <a:rPr lang="en-US"/>
              <a:t>DR DWG Budgets: </a:t>
            </a:r>
            <a:r>
              <a:rPr lang="en-US" b="0"/>
              <a:t>The Enrollment and Expenditure Plan (A)</a:t>
            </a:r>
          </a:p>
        </p:txBody>
      </p:sp>
      <p:pic>
        <p:nvPicPr>
          <p:cNvPr id="7" name="Picture 6" descr="Screen clipping of the Suggested Disaster Recovery DWG Application Section 6 Statement of Work - Enrollment and Expenditure Plan part A Enrollment Projections Summary">
            <a:extLst>
              <a:ext uri="{FF2B5EF4-FFF2-40B4-BE49-F238E27FC236}">
                <a16:creationId xmlns:a16="http://schemas.microsoft.com/office/drawing/2014/main" id="{14987693-D690-7E4F-7DD1-D2FB227D8C8C}"/>
              </a:ext>
            </a:extLst>
          </p:cNvPr>
          <p:cNvPicPr>
            <a:picLocks noChangeAspect="1"/>
          </p:cNvPicPr>
          <p:nvPr/>
        </p:nvPicPr>
        <p:blipFill>
          <a:blip r:embed="rId3"/>
          <a:stretch>
            <a:fillRect/>
          </a:stretch>
        </p:blipFill>
        <p:spPr>
          <a:xfrm>
            <a:off x="256442" y="981758"/>
            <a:ext cx="6422099" cy="4016985"/>
          </a:xfrm>
          <a:prstGeom prst="rect">
            <a:avLst/>
          </a:prstGeom>
        </p:spPr>
      </p:pic>
      <p:sp>
        <p:nvSpPr>
          <p:cNvPr id="4" name="Text Placeholder 3">
            <a:extLst>
              <a:ext uri="{FF2B5EF4-FFF2-40B4-BE49-F238E27FC236}">
                <a16:creationId xmlns:a16="http://schemas.microsoft.com/office/drawing/2014/main" id="{28062CB8-9AFB-B9E3-F330-A49ECEE4B29D}"/>
              </a:ext>
            </a:extLst>
          </p:cNvPr>
          <p:cNvSpPr>
            <a:spLocks noGrp="1"/>
          </p:cNvSpPr>
          <p:nvPr>
            <p:ph sz="half" idx="2"/>
          </p:nvPr>
        </p:nvSpPr>
        <p:spPr>
          <a:xfrm>
            <a:off x="6678541" y="1161144"/>
            <a:ext cx="5155111" cy="5015820"/>
          </a:xfrm>
        </p:spPr>
        <p:txBody>
          <a:bodyPr/>
          <a:lstStyle/>
          <a:p>
            <a:r>
              <a:rPr lang="en-US"/>
              <a:t>Based upon up-to award amount threshold</a:t>
            </a:r>
          </a:p>
          <a:p>
            <a:r>
              <a:rPr lang="en-US"/>
              <a:t>Demonstrates plan to reach planned participant count with Incremental Funding (one-third increments)</a:t>
            </a:r>
          </a:p>
          <a:p>
            <a:r>
              <a:rPr lang="en-US"/>
              <a:t>Expected to fluctuate throughout the period of performance</a:t>
            </a:r>
          </a:p>
          <a:p>
            <a:endParaRPr lang="en-US"/>
          </a:p>
          <a:p>
            <a:pPr lvl="1"/>
            <a:endParaRPr lang="en-US"/>
          </a:p>
        </p:txBody>
      </p:sp>
      <p:sp>
        <p:nvSpPr>
          <p:cNvPr id="2" name="Slide Number Placeholder 1">
            <a:extLst>
              <a:ext uri="{FF2B5EF4-FFF2-40B4-BE49-F238E27FC236}">
                <a16:creationId xmlns:a16="http://schemas.microsoft.com/office/drawing/2014/main" id="{516419C6-0CAF-12BF-28F3-54FBBD635E44}"/>
              </a:ext>
            </a:extLst>
          </p:cNvPr>
          <p:cNvSpPr>
            <a:spLocks noGrp="1"/>
          </p:cNvSpPr>
          <p:nvPr>
            <p:ph type="sldNum" sz="quarter" idx="12"/>
          </p:nvPr>
        </p:nvSpPr>
        <p:spPr/>
        <p:txBody>
          <a:bodyPr/>
          <a:lstStyle/>
          <a:p>
            <a:fld id="{158B7785-F6D6-45F8-833E-07BD84680091}" type="slidenum">
              <a:rPr lang="en-US" smtClean="0"/>
              <a:t>13</a:t>
            </a:fld>
            <a:endParaRPr lang="en-US"/>
          </a:p>
        </p:txBody>
      </p:sp>
    </p:spTree>
    <p:extLst>
      <p:ext uri="{BB962C8B-B14F-4D97-AF65-F5344CB8AC3E}">
        <p14:creationId xmlns:p14="http://schemas.microsoft.com/office/powerpoint/2010/main" val="2650559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C22B2-50B7-AB1D-3DA5-6D500D36DE4B}"/>
              </a:ext>
            </a:extLst>
          </p:cNvPr>
          <p:cNvSpPr>
            <a:spLocks noGrp="1"/>
          </p:cNvSpPr>
          <p:nvPr>
            <p:ph type="title"/>
          </p:nvPr>
        </p:nvSpPr>
        <p:spPr/>
        <p:txBody>
          <a:bodyPr>
            <a:normAutofit/>
          </a:bodyPr>
          <a:lstStyle/>
          <a:p>
            <a:pPr>
              <a:spcBef>
                <a:spcPts val="0"/>
              </a:spcBef>
            </a:pPr>
            <a:r>
              <a:rPr lang="en-US"/>
              <a:t>DR DWG Budgets: </a:t>
            </a:r>
            <a:r>
              <a:rPr lang="en-US" b="0"/>
              <a:t>The Enrollment and Expenditure Plan (B)</a:t>
            </a:r>
          </a:p>
        </p:txBody>
      </p:sp>
      <p:pic>
        <p:nvPicPr>
          <p:cNvPr id="6" name="Picture 5" descr="Screen clipping of the Suggested Disaster Recovery DWG Application Section 6 Statement of Work - Enrollment and Expenditure Plan, Part B Disaster Relief Employment Expenditures">
            <a:extLst>
              <a:ext uri="{FF2B5EF4-FFF2-40B4-BE49-F238E27FC236}">
                <a16:creationId xmlns:a16="http://schemas.microsoft.com/office/drawing/2014/main" id="{DA88D842-F3A0-F819-243D-50CEAD2B105D}"/>
              </a:ext>
            </a:extLst>
          </p:cNvPr>
          <p:cNvPicPr>
            <a:picLocks noChangeAspect="1"/>
          </p:cNvPicPr>
          <p:nvPr/>
        </p:nvPicPr>
        <p:blipFill>
          <a:blip r:embed="rId3"/>
          <a:stretch>
            <a:fillRect/>
          </a:stretch>
        </p:blipFill>
        <p:spPr>
          <a:xfrm>
            <a:off x="154400" y="1067360"/>
            <a:ext cx="7581119" cy="4301810"/>
          </a:xfrm>
          <a:prstGeom prst="rect">
            <a:avLst/>
          </a:prstGeom>
        </p:spPr>
      </p:pic>
      <p:sp>
        <p:nvSpPr>
          <p:cNvPr id="4" name="Text Placeholder 3">
            <a:extLst>
              <a:ext uri="{FF2B5EF4-FFF2-40B4-BE49-F238E27FC236}">
                <a16:creationId xmlns:a16="http://schemas.microsoft.com/office/drawing/2014/main" id="{28062CB8-9AFB-B9E3-F330-A49ECEE4B29D}"/>
              </a:ext>
            </a:extLst>
          </p:cNvPr>
          <p:cNvSpPr>
            <a:spLocks noGrp="1"/>
          </p:cNvSpPr>
          <p:nvPr>
            <p:ph sz="half" idx="2"/>
          </p:nvPr>
        </p:nvSpPr>
        <p:spPr>
          <a:xfrm>
            <a:off x="7631723" y="1067360"/>
            <a:ext cx="4405877" cy="5015820"/>
          </a:xfrm>
        </p:spPr>
        <p:txBody>
          <a:bodyPr/>
          <a:lstStyle/>
          <a:p>
            <a:r>
              <a:rPr lang="en-US"/>
              <a:t>Demonstrates wage requirements</a:t>
            </a:r>
          </a:p>
          <a:p>
            <a:r>
              <a:rPr lang="en-US"/>
              <a:t>Supports higher participant costs</a:t>
            </a:r>
          </a:p>
          <a:p>
            <a:r>
              <a:rPr lang="en-US"/>
              <a:t>Aligns with Section 4.A. Community Needs Assessment, Disaster-Relief Employment Needs and Jobs</a:t>
            </a:r>
          </a:p>
          <a:p>
            <a:r>
              <a:rPr lang="en-US"/>
              <a:t>Total Estimated Costs aligns with the Budget Narrative</a:t>
            </a:r>
          </a:p>
          <a:p>
            <a:endParaRPr lang="en-US"/>
          </a:p>
          <a:p>
            <a:pPr lvl="1"/>
            <a:endParaRPr lang="en-US"/>
          </a:p>
        </p:txBody>
      </p:sp>
      <p:sp>
        <p:nvSpPr>
          <p:cNvPr id="2" name="Slide Number Placeholder 1">
            <a:extLst>
              <a:ext uri="{FF2B5EF4-FFF2-40B4-BE49-F238E27FC236}">
                <a16:creationId xmlns:a16="http://schemas.microsoft.com/office/drawing/2014/main" id="{516419C6-0CAF-12BF-28F3-54FBBD635E44}"/>
              </a:ext>
            </a:extLst>
          </p:cNvPr>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145574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C22B2-50B7-AB1D-3DA5-6D500D36DE4B}"/>
              </a:ext>
            </a:extLst>
          </p:cNvPr>
          <p:cNvSpPr>
            <a:spLocks noGrp="1"/>
          </p:cNvSpPr>
          <p:nvPr>
            <p:ph type="title"/>
          </p:nvPr>
        </p:nvSpPr>
        <p:spPr/>
        <p:txBody>
          <a:bodyPr>
            <a:normAutofit/>
          </a:bodyPr>
          <a:lstStyle/>
          <a:p>
            <a:pPr>
              <a:spcBef>
                <a:spcPts val="0"/>
              </a:spcBef>
            </a:pPr>
            <a:r>
              <a:rPr lang="en-US"/>
              <a:t>DR DWG Budgets: </a:t>
            </a:r>
            <a:r>
              <a:rPr lang="en-US" b="0"/>
              <a:t>The Enrollment and Expenditure Plan (C)</a:t>
            </a:r>
          </a:p>
        </p:txBody>
      </p:sp>
      <p:pic>
        <p:nvPicPr>
          <p:cNvPr id="7" name="Picture 6" descr="Screen clipping of the Suggested Disaster Recovery DWG Application Section 6 Statement of Work - Enrollment and Expenditure Plan, Part C Employment and Training Services Projected Expenditures">
            <a:extLst>
              <a:ext uri="{FF2B5EF4-FFF2-40B4-BE49-F238E27FC236}">
                <a16:creationId xmlns:a16="http://schemas.microsoft.com/office/drawing/2014/main" id="{FF1BE49F-5B54-C442-9A0B-FBE37F84563C}"/>
              </a:ext>
            </a:extLst>
          </p:cNvPr>
          <p:cNvPicPr>
            <a:picLocks noChangeAspect="1"/>
          </p:cNvPicPr>
          <p:nvPr/>
        </p:nvPicPr>
        <p:blipFill>
          <a:blip r:embed="rId3"/>
          <a:stretch>
            <a:fillRect/>
          </a:stretch>
        </p:blipFill>
        <p:spPr>
          <a:xfrm>
            <a:off x="156813" y="1113694"/>
            <a:ext cx="7477294" cy="3603747"/>
          </a:xfrm>
          <a:prstGeom prst="rect">
            <a:avLst/>
          </a:prstGeom>
        </p:spPr>
      </p:pic>
      <p:sp>
        <p:nvSpPr>
          <p:cNvPr id="4" name="Text Placeholder 3">
            <a:extLst>
              <a:ext uri="{FF2B5EF4-FFF2-40B4-BE49-F238E27FC236}">
                <a16:creationId xmlns:a16="http://schemas.microsoft.com/office/drawing/2014/main" id="{28062CB8-9AFB-B9E3-F330-A49ECEE4B29D}"/>
              </a:ext>
            </a:extLst>
          </p:cNvPr>
          <p:cNvSpPr>
            <a:spLocks noGrp="1"/>
          </p:cNvSpPr>
          <p:nvPr>
            <p:ph sz="half" idx="2"/>
          </p:nvPr>
        </p:nvSpPr>
        <p:spPr>
          <a:xfrm>
            <a:off x="7631723" y="1067360"/>
            <a:ext cx="4405877" cy="5015820"/>
          </a:xfrm>
        </p:spPr>
        <p:txBody>
          <a:bodyPr/>
          <a:lstStyle/>
          <a:p>
            <a:endParaRPr lang="en-US"/>
          </a:p>
          <a:p>
            <a:r>
              <a:rPr lang="en-US"/>
              <a:t>Supports participant costs</a:t>
            </a:r>
          </a:p>
          <a:p>
            <a:r>
              <a:rPr lang="en-US"/>
              <a:t>Aligns with Section 4.B. Community Needs Assessment, Employment and Training Needs and Activities </a:t>
            </a:r>
          </a:p>
          <a:p>
            <a:r>
              <a:rPr lang="en-US"/>
              <a:t>Totals align with the Budget Narrative</a:t>
            </a:r>
          </a:p>
          <a:p>
            <a:endParaRPr lang="en-US"/>
          </a:p>
          <a:p>
            <a:endParaRPr lang="en-US"/>
          </a:p>
          <a:p>
            <a:pPr lvl="1"/>
            <a:endParaRPr lang="en-US"/>
          </a:p>
        </p:txBody>
      </p:sp>
      <p:sp>
        <p:nvSpPr>
          <p:cNvPr id="2" name="Slide Number Placeholder 1">
            <a:extLst>
              <a:ext uri="{FF2B5EF4-FFF2-40B4-BE49-F238E27FC236}">
                <a16:creationId xmlns:a16="http://schemas.microsoft.com/office/drawing/2014/main" id="{516419C6-0CAF-12BF-28F3-54FBBD635E44}"/>
              </a:ext>
            </a:extLst>
          </p:cNvPr>
          <p:cNvSpPr>
            <a:spLocks noGrp="1"/>
          </p:cNvSpPr>
          <p:nvPr>
            <p:ph type="sldNum" sz="quarter" idx="12"/>
          </p:nvPr>
        </p:nvSpPr>
        <p:spPr/>
        <p:txBody>
          <a:bodyPr/>
          <a:lstStyle/>
          <a:p>
            <a:fld id="{158B7785-F6D6-45F8-833E-07BD84680091}" type="slidenum">
              <a:rPr lang="en-US" smtClean="0"/>
              <a:t>15</a:t>
            </a:fld>
            <a:endParaRPr lang="en-US"/>
          </a:p>
        </p:txBody>
      </p:sp>
    </p:spTree>
    <p:extLst>
      <p:ext uri="{BB962C8B-B14F-4D97-AF65-F5344CB8AC3E}">
        <p14:creationId xmlns:p14="http://schemas.microsoft.com/office/powerpoint/2010/main" val="2310633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a:xfrm>
            <a:off x="805867" y="47569"/>
            <a:ext cx="11231733" cy="786384"/>
          </a:xfrm>
        </p:spPr>
        <p:txBody>
          <a:bodyPr>
            <a:normAutofit/>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a:xfrm>
            <a:off x="449027" y="3341649"/>
            <a:ext cx="4883733" cy="1999951"/>
          </a:xfrm>
        </p:spPr>
        <p:txBody>
          <a:bodyPr>
            <a:normAutofit/>
          </a:bodyPr>
          <a:lstStyle/>
          <a:p>
            <a:r>
              <a:rPr lang="en-US"/>
              <a:t>Please enter your questions in the chat.  We’ll address as many as we can during this Q&amp;A intermission.</a:t>
            </a:r>
          </a:p>
        </p:txBody>
      </p:sp>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16</a:t>
            </a:fld>
            <a:endParaRPr lang="en-US"/>
          </a:p>
        </p:txBody>
      </p:sp>
    </p:spTree>
    <p:custDataLst>
      <p:tags r:id="rId1"/>
    </p:custDataLst>
    <p:extLst>
      <p:ext uri="{BB962C8B-B14F-4D97-AF65-F5344CB8AC3E}">
        <p14:creationId xmlns:p14="http://schemas.microsoft.com/office/powerpoint/2010/main" val="1844620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C22B2-50B7-AB1D-3DA5-6D500D36DE4B}"/>
              </a:ext>
            </a:extLst>
          </p:cNvPr>
          <p:cNvSpPr>
            <a:spLocks noGrp="1"/>
          </p:cNvSpPr>
          <p:nvPr>
            <p:ph type="title"/>
          </p:nvPr>
        </p:nvSpPr>
        <p:spPr/>
        <p:txBody>
          <a:bodyPr>
            <a:normAutofit/>
          </a:bodyPr>
          <a:lstStyle/>
          <a:p>
            <a:pPr>
              <a:spcBef>
                <a:spcPts val="0"/>
              </a:spcBef>
            </a:pPr>
            <a:r>
              <a:rPr lang="en-US"/>
              <a:t>DR DWG Budgets: </a:t>
            </a:r>
            <a:r>
              <a:rPr lang="en-US" b="0"/>
              <a:t>The SF-424A Budget – Section B</a:t>
            </a:r>
          </a:p>
        </p:txBody>
      </p:sp>
      <p:pic>
        <p:nvPicPr>
          <p:cNvPr id="7" name="Picture 6" descr="Screen clipping of the SF-424A Budget Form Section B - Budget Categories">
            <a:extLst>
              <a:ext uri="{FF2B5EF4-FFF2-40B4-BE49-F238E27FC236}">
                <a16:creationId xmlns:a16="http://schemas.microsoft.com/office/drawing/2014/main" id="{F2FE4FC1-2A73-6A2E-6F86-D7F0842E3759}"/>
              </a:ext>
            </a:extLst>
          </p:cNvPr>
          <p:cNvPicPr>
            <a:picLocks noChangeAspect="1"/>
          </p:cNvPicPr>
          <p:nvPr/>
        </p:nvPicPr>
        <p:blipFill>
          <a:blip r:embed="rId3"/>
          <a:stretch>
            <a:fillRect/>
          </a:stretch>
        </p:blipFill>
        <p:spPr>
          <a:xfrm>
            <a:off x="351691" y="1003618"/>
            <a:ext cx="7280031" cy="4933291"/>
          </a:xfrm>
          <a:prstGeom prst="rect">
            <a:avLst/>
          </a:prstGeom>
        </p:spPr>
      </p:pic>
      <p:sp>
        <p:nvSpPr>
          <p:cNvPr id="4" name="Text Placeholder 3">
            <a:extLst>
              <a:ext uri="{FF2B5EF4-FFF2-40B4-BE49-F238E27FC236}">
                <a16:creationId xmlns:a16="http://schemas.microsoft.com/office/drawing/2014/main" id="{28062CB8-9AFB-B9E3-F330-A49ECEE4B29D}"/>
              </a:ext>
            </a:extLst>
          </p:cNvPr>
          <p:cNvSpPr>
            <a:spLocks noGrp="1"/>
          </p:cNvSpPr>
          <p:nvPr>
            <p:ph sz="half" idx="2"/>
          </p:nvPr>
        </p:nvSpPr>
        <p:spPr>
          <a:xfrm>
            <a:off x="7631723" y="1003618"/>
            <a:ext cx="4405877" cy="5015820"/>
          </a:xfrm>
        </p:spPr>
        <p:txBody>
          <a:bodyPr/>
          <a:lstStyle/>
          <a:p>
            <a:r>
              <a:rPr lang="en-US"/>
              <a:t>No Cents – round to the whole dollar ($500 not $500.53)</a:t>
            </a:r>
          </a:p>
          <a:p>
            <a:r>
              <a:rPr lang="en-US"/>
              <a:t>SF424A Cost category totals exactly match Budget Narrative cost category totals</a:t>
            </a:r>
          </a:p>
          <a:p>
            <a:pPr marL="0" indent="0">
              <a:buNone/>
            </a:pPr>
            <a:endParaRPr lang="en-US"/>
          </a:p>
          <a:p>
            <a:pPr marL="0" indent="0">
              <a:buNone/>
            </a:pPr>
            <a:endParaRPr lang="en-US"/>
          </a:p>
          <a:p>
            <a:pPr lvl="1"/>
            <a:endParaRPr lang="en-US"/>
          </a:p>
        </p:txBody>
      </p:sp>
      <p:sp>
        <p:nvSpPr>
          <p:cNvPr id="2" name="Slide Number Placeholder 1">
            <a:extLst>
              <a:ext uri="{FF2B5EF4-FFF2-40B4-BE49-F238E27FC236}">
                <a16:creationId xmlns:a16="http://schemas.microsoft.com/office/drawing/2014/main" id="{516419C6-0CAF-12BF-28F3-54FBBD635E44}"/>
              </a:ext>
            </a:extLst>
          </p:cNvPr>
          <p:cNvSpPr>
            <a:spLocks noGrp="1"/>
          </p:cNvSpPr>
          <p:nvPr>
            <p:ph type="sldNum" sz="quarter" idx="12"/>
          </p:nvPr>
        </p:nvSpPr>
        <p:spPr/>
        <p:txBody>
          <a:bodyPr/>
          <a:lstStyle/>
          <a:p>
            <a:fld id="{158B7785-F6D6-45F8-833E-07BD84680091}" type="slidenum">
              <a:rPr lang="en-US" smtClean="0"/>
              <a:t>17</a:t>
            </a:fld>
            <a:endParaRPr lang="en-US"/>
          </a:p>
        </p:txBody>
      </p:sp>
    </p:spTree>
    <p:extLst>
      <p:ext uri="{BB962C8B-B14F-4D97-AF65-F5344CB8AC3E}">
        <p14:creationId xmlns:p14="http://schemas.microsoft.com/office/powerpoint/2010/main" val="4092360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D6366A-0977-B7D0-14DF-CCFE12F4C2AE}"/>
              </a:ext>
            </a:extLst>
          </p:cNvPr>
          <p:cNvSpPr>
            <a:spLocks noGrp="1"/>
          </p:cNvSpPr>
          <p:nvPr>
            <p:ph type="title"/>
          </p:nvPr>
        </p:nvSpPr>
        <p:spPr/>
        <p:txBody>
          <a:bodyPr>
            <a:normAutofit/>
          </a:bodyPr>
          <a:lstStyle/>
          <a:p>
            <a:r>
              <a:rPr lang="en-US"/>
              <a:t>DR DWG Budgets: </a:t>
            </a:r>
            <a:r>
              <a:rPr lang="en-US" b="0"/>
              <a:t>Which cost goes where?</a:t>
            </a:r>
          </a:p>
        </p:txBody>
      </p:sp>
      <p:sp>
        <p:nvSpPr>
          <p:cNvPr id="4" name="Content Placeholder 3">
            <a:extLst>
              <a:ext uri="{FF2B5EF4-FFF2-40B4-BE49-F238E27FC236}">
                <a16:creationId xmlns:a16="http://schemas.microsoft.com/office/drawing/2014/main" id="{B6C7D84D-88CF-EE25-4B67-D577126DC9D7}"/>
              </a:ext>
            </a:extLst>
          </p:cNvPr>
          <p:cNvSpPr>
            <a:spLocks noGrp="1"/>
          </p:cNvSpPr>
          <p:nvPr>
            <p:ph idx="1"/>
          </p:nvPr>
        </p:nvSpPr>
        <p:spPr>
          <a:xfrm>
            <a:off x="950247" y="996743"/>
            <a:ext cx="10231099" cy="5359607"/>
          </a:xfrm>
        </p:spPr>
        <p:txBody>
          <a:bodyPr>
            <a:normAutofit/>
          </a:bodyPr>
          <a:lstStyle/>
          <a:p>
            <a:r>
              <a:rPr lang="en-US"/>
              <a:t>Other = Direct Costs that do not fit anywhere else.</a:t>
            </a:r>
          </a:p>
          <a:p>
            <a:pPr lvl="1"/>
            <a:r>
              <a:rPr lang="en-US"/>
              <a:t>Disaster Relief Employment (if not subawarded)</a:t>
            </a:r>
          </a:p>
          <a:p>
            <a:pPr lvl="1"/>
            <a:r>
              <a:rPr lang="en-US"/>
              <a:t>Training</a:t>
            </a:r>
          </a:p>
          <a:p>
            <a:pPr lvl="1"/>
            <a:r>
              <a:rPr lang="en-US"/>
              <a:t>Career Services</a:t>
            </a:r>
          </a:p>
          <a:p>
            <a:pPr lvl="1"/>
            <a:r>
              <a:rPr lang="en-US"/>
              <a:t>Supportive Services</a:t>
            </a:r>
          </a:p>
          <a:p>
            <a:r>
              <a:rPr lang="en-US"/>
              <a:t>Equipment </a:t>
            </a:r>
          </a:p>
          <a:p>
            <a:pPr lvl="1"/>
            <a:r>
              <a:rPr lang="en-US"/>
              <a:t>Information Technology Systems w/Acquisition Cost &gt; $5000 (prior approval required)</a:t>
            </a:r>
          </a:p>
          <a:p>
            <a:r>
              <a:rPr lang="en-US"/>
              <a:t>Contractual</a:t>
            </a:r>
          </a:p>
          <a:p>
            <a:pPr lvl="1"/>
            <a:r>
              <a:rPr lang="en-US"/>
              <a:t>Subawards</a:t>
            </a:r>
          </a:p>
          <a:p>
            <a:pPr lvl="1"/>
            <a:r>
              <a:rPr lang="en-US"/>
              <a:t>Contracts</a:t>
            </a:r>
          </a:p>
          <a:p>
            <a:pPr marL="914400" lvl="2" indent="0">
              <a:buNone/>
            </a:pPr>
            <a:endParaRPr lang="en-US"/>
          </a:p>
        </p:txBody>
      </p:sp>
      <p:sp>
        <p:nvSpPr>
          <p:cNvPr id="2" name="Slide Number Placeholder 1">
            <a:extLst>
              <a:ext uri="{FF2B5EF4-FFF2-40B4-BE49-F238E27FC236}">
                <a16:creationId xmlns:a16="http://schemas.microsoft.com/office/drawing/2014/main" id="{59615357-A55C-6FBB-4C6C-380651D3F2EE}"/>
              </a:ext>
            </a:extLst>
          </p:cNvPr>
          <p:cNvSpPr>
            <a:spLocks noGrp="1"/>
          </p:cNvSpPr>
          <p:nvPr>
            <p:ph type="sldNum" sz="quarter" idx="12"/>
          </p:nvPr>
        </p:nvSpPr>
        <p:spPr/>
        <p:txBody>
          <a:bodyPr/>
          <a:lstStyle/>
          <a:p>
            <a:fld id="{158B7785-F6D6-45F8-833E-07BD84680091}" type="slidenum">
              <a:rPr lang="en-US" smtClean="0"/>
              <a:t>18</a:t>
            </a:fld>
            <a:endParaRPr lang="en-US"/>
          </a:p>
        </p:txBody>
      </p:sp>
    </p:spTree>
    <p:extLst>
      <p:ext uri="{BB962C8B-B14F-4D97-AF65-F5344CB8AC3E}">
        <p14:creationId xmlns:p14="http://schemas.microsoft.com/office/powerpoint/2010/main" val="2096280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C22B2-50B7-AB1D-3DA5-6D500D36DE4B}"/>
              </a:ext>
            </a:extLst>
          </p:cNvPr>
          <p:cNvSpPr>
            <a:spLocks noGrp="1"/>
          </p:cNvSpPr>
          <p:nvPr>
            <p:ph type="title"/>
          </p:nvPr>
        </p:nvSpPr>
        <p:spPr/>
        <p:txBody>
          <a:bodyPr>
            <a:normAutofit/>
          </a:bodyPr>
          <a:lstStyle/>
          <a:p>
            <a:pPr>
              <a:spcBef>
                <a:spcPts val="0"/>
              </a:spcBef>
            </a:pPr>
            <a:r>
              <a:rPr lang="en-US"/>
              <a:t>DR DWG Budgets: </a:t>
            </a:r>
            <a:r>
              <a:rPr lang="en-US" b="0"/>
              <a:t>The Budget Narrative - Overview</a:t>
            </a:r>
          </a:p>
        </p:txBody>
      </p:sp>
      <p:pic>
        <p:nvPicPr>
          <p:cNvPr id="6" name="Picture 5">
            <a:extLst>
              <a:ext uri="{FF2B5EF4-FFF2-40B4-BE49-F238E27FC236}">
                <a16:creationId xmlns:a16="http://schemas.microsoft.com/office/drawing/2014/main" id="{A2C9198B-4F41-C5CB-845D-92B8D30A6A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906" y="963561"/>
            <a:ext cx="7315200" cy="4876800"/>
          </a:xfrm>
          <a:prstGeom prst="rect">
            <a:avLst/>
          </a:prstGeom>
        </p:spPr>
      </p:pic>
      <p:sp>
        <p:nvSpPr>
          <p:cNvPr id="4" name="Text Placeholder 3">
            <a:extLst>
              <a:ext uri="{FF2B5EF4-FFF2-40B4-BE49-F238E27FC236}">
                <a16:creationId xmlns:a16="http://schemas.microsoft.com/office/drawing/2014/main" id="{28062CB8-9AFB-B9E3-F330-A49ECEE4B29D}"/>
              </a:ext>
            </a:extLst>
          </p:cNvPr>
          <p:cNvSpPr>
            <a:spLocks noGrp="1"/>
          </p:cNvSpPr>
          <p:nvPr>
            <p:ph sz="half" idx="2"/>
          </p:nvPr>
        </p:nvSpPr>
        <p:spPr>
          <a:xfrm>
            <a:off x="7631723" y="1067360"/>
            <a:ext cx="4405877" cy="5015820"/>
          </a:xfrm>
        </p:spPr>
        <p:txBody>
          <a:bodyPr/>
          <a:lstStyle/>
          <a:p>
            <a:r>
              <a:rPr lang="en-US"/>
              <a:t>Must align exactly with SF424A</a:t>
            </a:r>
          </a:p>
          <a:p>
            <a:r>
              <a:rPr lang="en-US"/>
              <a:t>Must reasonably calculate (10 % flexibility)</a:t>
            </a:r>
          </a:p>
          <a:p>
            <a:r>
              <a:rPr lang="en-US"/>
              <a:t>Must provide sufficient information to determine allowability</a:t>
            </a:r>
          </a:p>
          <a:p>
            <a:r>
              <a:rPr lang="en-US"/>
              <a:t>Section 8 of the Suggested Application is submitted as the Budget Narrative, not in addition to.</a:t>
            </a:r>
          </a:p>
          <a:p>
            <a:endParaRPr lang="en-US"/>
          </a:p>
          <a:p>
            <a:pPr lvl="1"/>
            <a:endParaRPr lang="en-US"/>
          </a:p>
        </p:txBody>
      </p:sp>
      <p:sp>
        <p:nvSpPr>
          <p:cNvPr id="2" name="Slide Number Placeholder 1">
            <a:extLst>
              <a:ext uri="{FF2B5EF4-FFF2-40B4-BE49-F238E27FC236}">
                <a16:creationId xmlns:a16="http://schemas.microsoft.com/office/drawing/2014/main" id="{516419C6-0CAF-12BF-28F3-54FBBD635E44}"/>
              </a:ext>
            </a:extLst>
          </p:cNvPr>
          <p:cNvSpPr>
            <a:spLocks noGrp="1"/>
          </p:cNvSpPr>
          <p:nvPr>
            <p:ph type="sldNum" sz="quarter" idx="12"/>
          </p:nvPr>
        </p:nvSpPr>
        <p:spPr/>
        <p:txBody>
          <a:bodyPr/>
          <a:lstStyle/>
          <a:p>
            <a:fld id="{158B7785-F6D6-45F8-833E-07BD84680091}" type="slidenum">
              <a:rPr lang="en-US" smtClean="0"/>
              <a:t>19</a:t>
            </a:fld>
            <a:endParaRPr lang="en-US"/>
          </a:p>
        </p:txBody>
      </p:sp>
    </p:spTree>
    <p:extLst>
      <p:ext uri="{BB962C8B-B14F-4D97-AF65-F5344CB8AC3E}">
        <p14:creationId xmlns:p14="http://schemas.microsoft.com/office/powerpoint/2010/main" val="1188820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2DEFC9-B1B6-AED0-8FE7-0ACB5371A8BC}"/>
              </a:ext>
            </a:extLst>
          </p:cNvPr>
          <p:cNvSpPr>
            <a:spLocks noGrp="1"/>
          </p:cNvSpPr>
          <p:nvPr>
            <p:ph type="title"/>
          </p:nvPr>
        </p:nvSpPr>
        <p:spPr/>
        <p:txBody>
          <a:bodyPr/>
          <a:lstStyle/>
          <a:p>
            <a:r>
              <a:rPr lang="en-US"/>
              <a:t>DR DWG Budgets: </a:t>
            </a:r>
            <a:r>
              <a:rPr lang="en-US" b="0"/>
              <a:t>The Budget Narrative</a:t>
            </a:r>
            <a:endParaRPr lang="en-US"/>
          </a:p>
        </p:txBody>
      </p:sp>
      <p:pic>
        <p:nvPicPr>
          <p:cNvPr id="9" name="Content Placeholder 5" descr="Screen clipping of the SF-424A Budget form part A. Personnel">
            <a:extLst>
              <a:ext uri="{FF2B5EF4-FFF2-40B4-BE49-F238E27FC236}">
                <a16:creationId xmlns:a16="http://schemas.microsoft.com/office/drawing/2014/main" id="{50BF897A-D1C3-157A-3AA7-0EE42A931773}"/>
              </a:ext>
            </a:extLst>
          </p:cNvPr>
          <p:cNvPicPr>
            <a:picLocks noChangeAspect="1"/>
          </p:cNvPicPr>
          <p:nvPr/>
        </p:nvPicPr>
        <p:blipFill>
          <a:blip r:embed="rId3"/>
          <a:stretch>
            <a:fillRect/>
          </a:stretch>
        </p:blipFill>
        <p:spPr>
          <a:xfrm>
            <a:off x="196266" y="988014"/>
            <a:ext cx="6266106" cy="5038725"/>
          </a:xfrm>
          <a:prstGeom prst="rect">
            <a:avLst/>
          </a:prstGeom>
        </p:spPr>
      </p:pic>
      <p:sp>
        <p:nvSpPr>
          <p:cNvPr id="8" name="Content Placeholder 7">
            <a:extLst>
              <a:ext uri="{FF2B5EF4-FFF2-40B4-BE49-F238E27FC236}">
                <a16:creationId xmlns:a16="http://schemas.microsoft.com/office/drawing/2014/main" id="{123A13FE-13B6-A40E-1731-5ED13DE49947}"/>
              </a:ext>
            </a:extLst>
          </p:cNvPr>
          <p:cNvSpPr>
            <a:spLocks noGrp="1"/>
          </p:cNvSpPr>
          <p:nvPr>
            <p:ph idx="1"/>
          </p:nvPr>
        </p:nvSpPr>
        <p:spPr>
          <a:xfrm>
            <a:off x="6662056" y="1137446"/>
            <a:ext cx="5225143" cy="5039517"/>
          </a:xfrm>
        </p:spPr>
        <p:txBody>
          <a:bodyPr>
            <a:normAutofit/>
          </a:bodyPr>
          <a:lstStyle/>
          <a:p>
            <a:r>
              <a:rPr lang="en-US"/>
              <a:t>Instructions for each cost category are provided in the grey boxes.</a:t>
            </a:r>
          </a:p>
          <a:p>
            <a:r>
              <a:rPr lang="en-US"/>
              <a:t>Cost Category Totals (and SF424A)</a:t>
            </a:r>
          </a:p>
          <a:p>
            <a:pPr lvl="1"/>
            <a:r>
              <a:rPr lang="en-US"/>
              <a:t>Total Costs = Up-to-Award Amount</a:t>
            </a:r>
          </a:p>
          <a:p>
            <a:pPr lvl="1"/>
            <a:r>
              <a:rPr lang="en-US"/>
              <a:t>First Increment Total = One-third Up-to-Award Amount </a:t>
            </a:r>
          </a:p>
          <a:p>
            <a:r>
              <a:rPr lang="en-US"/>
              <a:t>Narrative = Explains how you determined costs are allowable; and explains increment calculation.</a:t>
            </a:r>
          </a:p>
          <a:p>
            <a:endParaRPr lang="en-US"/>
          </a:p>
        </p:txBody>
      </p:sp>
      <p:sp>
        <p:nvSpPr>
          <p:cNvPr id="2" name="Slide Number Placeholder 1">
            <a:extLst>
              <a:ext uri="{FF2B5EF4-FFF2-40B4-BE49-F238E27FC236}">
                <a16:creationId xmlns:a16="http://schemas.microsoft.com/office/drawing/2014/main" id="{B5F45FEC-4C80-D1BC-2A9F-0A2E3443E601}"/>
              </a:ext>
            </a:extLst>
          </p:cNvPr>
          <p:cNvSpPr>
            <a:spLocks noGrp="1"/>
          </p:cNvSpPr>
          <p:nvPr>
            <p:ph type="sldNum" sz="quarter" idx="12"/>
          </p:nvPr>
        </p:nvSpPr>
        <p:spPr/>
        <p:txBody>
          <a:bodyPr/>
          <a:lstStyle/>
          <a:p>
            <a:fld id="{158B7785-F6D6-45F8-833E-07BD84680091}" type="slidenum">
              <a:rPr lang="en-US" smtClean="0"/>
              <a:t>20</a:t>
            </a:fld>
            <a:endParaRPr lang="en-US"/>
          </a:p>
        </p:txBody>
      </p:sp>
    </p:spTree>
    <p:extLst>
      <p:ext uri="{BB962C8B-B14F-4D97-AF65-F5344CB8AC3E}">
        <p14:creationId xmlns:p14="http://schemas.microsoft.com/office/powerpoint/2010/main" val="2005024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8129D1-8800-40B8-8682-3A004123D7F3}"/>
              </a:ext>
            </a:extLst>
          </p:cNvPr>
          <p:cNvSpPr>
            <a:spLocks noGrp="1"/>
          </p:cNvSpPr>
          <p:nvPr>
            <p:ph type="title"/>
          </p:nvPr>
        </p:nvSpPr>
        <p:spPr/>
        <p:txBody>
          <a:bodyPr/>
          <a:lstStyle/>
          <a:p>
            <a:r>
              <a:rPr lang="en-US"/>
              <a:t>DR DWG Budgets: </a:t>
            </a:r>
            <a:r>
              <a:rPr lang="en-US" b="0"/>
              <a:t>Contractual</a:t>
            </a:r>
          </a:p>
        </p:txBody>
      </p:sp>
      <p:pic>
        <p:nvPicPr>
          <p:cNvPr id="6" name="Picture 5" descr="Screen clipping of the SF-424A Budget form part F. Contractual">
            <a:extLst>
              <a:ext uri="{FF2B5EF4-FFF2-40B4-BE49-F238E27FC236}">
                <a16:creationId xmlns:a16="http://schemas.microsoft.com/office/drawing/2014/main" id="{8CA426F2-8235-AC6D-DE58-A04CED7148B4}"/>
              </a:ext>
            </a:extLst>
          </p:cNvPr>
          <p:cNvPicPr>
            <a:picLocks noChangeAspect="1"/>
          </p:cNvPicPr>
          <p:nvPr/>
        </p:nvPicPr>
        <p:blipFill>
          <a:blip r:embed="rId3"/>
          <a:stretch>
            <a:fillRect/>
          </a:stretch>
        </p:blipFill>
        <p:spPr>
          <a:xfrm>
            <a:off x="94323" y="1045028"/>
            <a:ext cx="6853705" cy="4675526"/>
          </a:xfrm>
          <a:prstGeom prst="rect">
            <a:avLst/>
          </a:prstGeom>
        </p:spPr>
      </p:pic>
      <p:sp>
        <p:nvSpPr>
          <p:cNvPr id="4" name="Content Placeholder 3">
            <a:extLst>
              <a:ext uri="{FF2B5EF4-FFF2-40B4-BE49-F238E27FC236}">
                <a16:creationId xmlns:a16="http://schemas.microsoft.com/office/drawing/2014/main" id="{39C14C12-0AAD-D105-55D6-C40810DDBD4E}"/>
              </a:ext>
            </a:extLst>
          </p:cNvPr>
          <p:cNvSpPr>
            <a:spLocks noGrp="1"/>
          </p:cNvSpPr>
          <p:nvPr>
            <p:ph idx="1"/>
          </p:nvPr>
        </p:nvSpPr>
        <p:spPr>
          <a:xfrm>
            <a:off x="6948028" y="1137446"/>
            <a:ext cx="4939171" cy="5039517"/>
          </a:xfrm>
        </p:spPr>
        <p:txBody>
          <a:bodyPr/>
          <a:lstStyle/>
          <a:p>
            <a:r>
              <a:rPr lang="en-US"/>
              <a:t>Subrecipients are the entities carrying out the project</a:t>
            </a:r>
          </a:p>
          <a:p>
            <a:r>
              <a:rPr lang="en-US"/>
              <a:t>Subrecipient allocations flexible within cost category</a:t>
            </a:r>
          </a:p>
          <a:p>
            <a:r>
              <a:rPr lang="en-US"/>
              <a:t>No contingency funds allowed</a:t>
            </a:r>
          </a:p>
          <a:p>
            <a:pPr marL="0" indent="0">
              <a:buNone/>
            </a:pPr>
            <a:endParaRPr lang="en-US"/>
          </a:p>
        </p:txBody>
      </p:sp>
      <p:sp>
        <p:nvSpPr>
          <p:cNvPr id="2" name="Slide Number Placeholder 1">
            <a:extLst>
              <a:ext uri="{FF2B5EF4-FFF2-40B4-BE49-F238E27FC236}">
                <a16:creationId xmlns:a16="http://schemas.microsoft.com/office/drawing/2014/main" id="{26488759-CA70-56A2-C501-9FD692C25E7E}"/>
              </a:ext>
            </a:extLst>
          </p:cNvPr>
          <p:cNvSpPr>
            <a:spLocks noGrp="1"/>
          </p:cNvSpPr>
          <p:nvPr>
            <p:ph type="sldNum" sz="quarter" idx="12"/>
          </p:nvPr>
        </p:nvSpPr>
        <p:spPr/>
        <p:txBody>
          <a:bodyPr/>
          <a:lstStyle/>
          <a:p>
            <a:fld id="{158B7785-F6D6-45F8-833E-07BD84680091}" type="slidenum">
              <a:rPr lang="en-US" smtClean="0"/>
              <a:t>21</a:t>
            </a:fld>
            <a:endParaRPr lang="en-US"/>
          </a:p>
        </p:txBody>
      </p:sp>
    </p:spTree>
    <p:extLst>
      <p:ext uri="{BB962C8B-B14F-4D97-AF65-F5344CB8AC3E}">
        <p14:creationId xmlns:p14="http://schemas.microsoft.com/office/powerpoint/2010/main" val="4219375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a:xfrm>
            <a:off x="805867" y="47569"/>
            <a:ext cx="11231733" cy="786384"/>
          </a:xfrm>
        </p:spPr>
        <p:txBody>
          <a:bodyPr>
            <a:normAutofit/>
          </a:bodyPr>
          <a:lstStyle/>
          <a:p>
            <a:r>
              <a:rPr lang="en-US"/>
              <a:t>Any Final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a:xfrm>
            <a:off x="683203" y="3263591"/>
            <a:ext cx="4883733" cy="1999951"/>
          </a:xfrm>
        </p:spPr>
        <p:txBody>
          <a:bodyPr>
            <a:normAutofit/>
          </a:bodyPr>
          <a:lstStyle/>
          <a:p>
            <a:r>
              <a:rPr lang="en-US"/>
              <a:t>Please enter your questions in the chat.  We’ll address as many as we can during this Q&amp;A intermission.</a:t>
            </a:r>
          </a:p>
        </p:txBody>
      </p:sp>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22</a:t>
            </a:fld>
            <a:endParaRPr lang="en-US"/>
          </a:p>
        </p:txBody>
      </p:sp>
    </p:spTree>
    <p:custDataLst>
      <p:tags r:id="rId1"/>
    </p:custDataLst>
    <p:extLst>
      <p:ext uri="{BB962C8B-B14F-4D97-AF65-F5344CB8AC3E}">
        <p14:creationId xmlns:p14="http://schemas.microsoft.com/office/powerpoint/2010/main" val="1968689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t>Chat</a:t>
            </a:r>
          </a:p>
        </p:txBody>
      </p:sp>
      <p:sp>
        <p:nvSpPr>
          <p:cNvPr id="6" name="Content Placeholder 5"/>
          <p:cNvSpPr>
            <a:spLocks noGrp="1"/>
          </p:cNvSpPr>
          <p:nvPr>
            <p:ph idx="1"/>
          </p:nvPr>
        </p:nvSpPr>
        <p:spPr/>
        <p:txBody>
          <a:bodyPr>
            <a:normAutofit lnSpcReduction="10000"/>
          </a:bodyPr>
          <a:lstStyle/>
          <a:p>
            <a:r>
              <a:rPr lang="en-US" b="1"/>
              <a:t>What’s one word or phrase that you heard in today’s session that struck you?</a:t>
            </a:r>
          </a:p>
          <a:p>
            <a:endParaRPr lang="en-US" b="1"/>
          </a:p>
          <a:p>
            <a:r>
              <a:rPr lang="en-US" b="1"/>
              <a:t>What’s one thing you learned today?</a:t>
            </a:r>
          </a:p>
          <a:p>
            <a:pPr marL="0" indent="0">
              <a:buNone/>
            </a:pPr>
            <a:endParaRPr lang="en-US" b="1"/>
          </a:p>
          <a:p>
            <a:r>
              <a:rPr lang="en-US" b="1"/>
              <a:t>What other Dislocated Worker Grant-related topics would you like to know more about?</a:t>
            </a:r>
          </a:p>
          <a:p>
            <a:pPr marL="0" indent="0">
              <a:buNone/>
            </a:pPr>
            <a:endParaRPr lang="en-US" b="0"/>
          </a:p>
          <a:p>
            <a:pPr marL="0" indent="0">
              <a:buNone/>
            </a:pPr>
            <a:endParaRPr lang="en-US" b="0"/>
          </a:p>
          <a:p>
            <a:pPr marL="0" indent="0">
              <a:buNone/>
            </a:pPr>
            <a:r>
              <a:rPr lang="en-US">
                <a:solidFill>
                  <a:schemeClr val="accent5"/>
                </a:solidFill>
              </a:rPr>
              <a:t>Please enter your response(s) to the above questions into the chat!</a:t>
            </a:r>
          </a:p>
          <a:p>
            <a:pPr marL="457200" lvl="1" indent="0">
              <a:buNone/>
            </a:pPr>
            <a:endParaRPr lang="en-US">
              <a:cs typeface="Calibri"/>
            </a:endParaRPr>
          </a:p>
        </p:txBody>
      </p:sp>
      <p:sp>
        <p:nvSpPr>
          <p:cNvPr id="2" name="Slide Number Placeholder 1"/>
          <p:cNvSpPr>
            <a:spLocks noGrp="1"/>
          </p:cNvSpPr>
          <p:nvPr>
            <p:ph type="sldNum" sz="quarter" idx="12"/>
          </p:nvPr>
        </p:nvSpPr>
        <p:spPr/>
        <p:txBody>
          <a:bodyPr/>
          <a:lstStyle/>
          <a:p>
            <a:fld id="{158B7785-F6D6-45F8-833E-07BD84680091}" type="slidenum">
              <a:rPr lang="en-US" smtClean="0"/>
              <a:t>23</a:t>
            </a:fld>
            <a:endParaRPr lang="en-US"/>
          </a:p>
        </p:txBody>
      </p:sp>
    </p:spTree>
    <p:extLst>
      <p:ext uri="{BB962C8B-B14F-4D97-AF65-F5344CB8AC3E}">
        <p14:creationId xmlns:p14="http://schemas.microsoft.com/office/powerpoint/2010/main" val="2448305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A7A089-FE31-5705-9D7C-5375F3D1A443}"/>
              </a:ext>
            </a:extLst>
          </p:cNvPr>
          <p:cNvSpPr>
            <a:spLocks noGrp="1"/>
          </p:cNvSpPr>
          <p:nvPr>
            <p:ph type="title"/>
          </p:nvPr>
        </p:nvSpPr>
        <p:spPr/>
        <p:txBody>
          <a:bodyPr/>
          <a:lstStyle/>
          <a:p>
            <a:r>
              <a:rPr lang="en-US"/>
              <a:t>What’s Next?</a:t>
            </a:r>
          </a:p>
        </p:txBody>
      </p:sp>
      <p:sp>
        <p:nvSpPr>
          <p:cNvPr id="4" name="Content Placeholder 3">
            <a:extLst>
              <a:ext uri="{FF2B5EF4-FFF2-40B4-BE49-F238E27FC236}">
                <a16:creationId xmlns:a16="http://schemas.microsoft.com/office/drawing/2014/main" id="{645C434C-C676-4455-0546-3316D9CBC221}"/>
              </a:ext>
            </a:extLst>
          </p:cNvPr>
          <p:cNvSpPr>
            <a:spLocks noGrp="1"/>
          </p:cNvSpPr>
          <p:nvPr>
            <p:ph idx="1"/>
          </p:nvPr>
        </p:nvSpPr>
        <p:spPr/>
        <p:txBody>
          <a:bodyPr>
            <a:normAutofit/>
          </a:bodyPr>
          <a:lstStyle/>
          <a:p>
            <a:r>
              <a:rPr lang="en-US"/>
              <a:t>Office Hours Coming Next Month!</a:t>
            </a:r>
          </a:p>
          <a:p>
            <a:r>
              <a:rPr lang="en-US"/>
              <a:t>Let your Federal Project Officer know what themes or topics you’d like covered. A few proposed themes follow:</a:t>
            </a:r>
          </a:p>
          <a:p>
            <a:pPr lvl="1"/>
            <a:r>
              <a:rPr lang="en-US"/>
              <a:t>Participant Eligibility Deep Dive</a:t>
            </a:r>
          </a:p>
          <a:p>
            <a:pPr lvl="1"/>
            <a:r>
              <a:rPr lang="en-US"/>
              <a:t>DRE: Real-World Examples</a:t>
            </a:r>
          </a:p>
          <a:p>
            <a:pPr lvl="1"/>
            <a:r>
              <a:rPr lang="en-US"/>
              <a:t>Ask the Grants Officer</a:t>
            </a:r>
          </a:p>
          <a:p>
            <a:pPr lvl="1"/>
            <a:endParaRPr lang="en-US"/>
          </a:p>
          <a:p>
            <a:endParaRPr lang="en-US"/>
          </a:p>
        </p:txBody>
      </p:sp>
      <p:sp>
        <p:nvSpPr>
          <p:cNvPr id="2" name="Slide Number Placeholder 1">
            <a:extLst>
              <a:ext uri="{FF2B5EF4-FFF2-40B4-BE49-F238E27FC236}">
                <a16:creationId xmlns:a16="http://schemas.microsoft.com/office/drawing/2014/main" id="{6745A263-3660-809E-EEAC-42D9253E165D}"/>
              </a:ext>
            </a:extLst>
          </p:cNvPr>
          <p:cNvSpPr>
            <a:spLocks noGrp="1"/>
          </p:cNvSpPr>
          <p:nvPr>
            <p:ph type="sldNum" sz="quarter" idx="12"/>
          </p:nvPr>
        </p:nvSpPr>
        <p:spPr/>
        <p:txBody>
          <a:bodyPr/>
          <a:lstStyle/>
          <a:p>
            <a:fld id="{158B7785-F6D6-45F8-833E-07BD84680091}" type="slidenum">
              <a:rPr lang="en-US" smtClean="0"/>
              <a:t>24</a:t>
            </a:fld>
            <a:endParaRPr lang="en-US"/>
          </a:p>
        </p:txBody>
      </p:sp>
    </p:spTree>
    <p:extLst>
      <p:ext uri="{BB962C8B-B14F-4D97-AF65-F5344CB8AC3E}">
        <p14:creationId xmlns:p14="http://schemas.microsoft.com/office/powerpoint/2010/main" val="3681890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5d88611-e516-4d1a-b12e-39107e78b3d0">
      <UserInfo>
        <DisplayName>Schonfield, Ingrid N - ETA</DisplayName>
        <AccountId>14</AccountId>
        <AccountType/>
      </UserInfo>
      <UserInfo>
        <DisplayName>Moore, Ashley N - ETA</DisplayName>
        <AccountId>15</AccountId>
        <AccountType/>
      </UserInfo>
      <UserInfo>
        <DisplayName>McEnery, Jenifer - ETA</DisplayName>
        <AccountId>37</AccountId>
        <AccountType/>
      </UserInfo>
      <UserInfo>
        <DisplayName>Ryan, Jeff - ETA</DisplayName>
        <AccountId>16</AccountId>
        <AccountType/>
      </UserInfo>
    </SharedWithUsers>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TaxCatchAll xmlns="05d88611-e516-4d1a-b12e-39107e78b3d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3" ma:contentTypeDescription="Create a new document." ma:contentTypeScope="" ma:versionID="a66f0021626c450705f346aeada91c74">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3b6e4156b40fc4d06a48d95544ad92c5"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B55D3DE1-8C24-4BE2-BF97-7EF3A883ECA3}">
  <ds:schemaRefs>
    <ds:schemaRef ds:uri="05d88611-e516-4d1a-b12e-39107e78b3d0"/>
    <ds:schemaRef ds:uri="56ea17bb-c96d-4826-b465-01eec0dd23d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3621867-C563-43F3-87AE-DD07F002801C}">
  <ds:schemaRefs>
    <ds:schemaRef ds:uri="05d88611-e516-4d1a-b12e-39107e78b3d0"/>
    <ds:schemaRef ds:uri="56ea17bb-c96d-4826-b465-01eec0dd23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3C33479-DB05-427E-830A-167023E0BC64}">
  <ds:schemaRefs>
    <ds:schemaRef ds:uri="http://schemas.microsoft.com/sharepoint/v3/contenttype/forms"/>
  </ds:schemaRefs>
</ds:datastoreItem>
</file>

<file path=customXml/itemProps4.xml><?xml version="1.0" encoding="utf-8"?>
<ds:datastoreItem xmlns:ds="http://schemas.openxmlformats.org/officeDocument/2006/customXml" ds:itemID="{A870AE42-B7EF-4425-8E23-8E4BA26DAB5C}">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otalTime>0</TotalTime>
  <Words>1091</Words>
  <Application>Microsoft Office PowerPoint</Application>
  <PresentationFormat>Widescreen</PresentationFormat>
  <Paragraphs>187</Paragraphs>
  <Slides>25</Slides>
  <Notes>25</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25</vt:i4>
      </vt:variant>
    </vt:vector>
  </HeadingPairs>
  <TitlesOfParts>
    <vt:vector size="39" baseType="lpstr">
      <vt:lpstr>Arial</vt:lpstr>
      <vt:lpstr>Calibri</vt:lpstr>
      <vt:lpstr>Calibri Light</vt:lpstr>
      <vt:lpstr>Segoe UI</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Demystifying Disaster Recovery Dislocated Worker Grant (DWG) Applications  </vt:lpstr>
      <vt:lpstr>Today’s Moderator and Presenters</vt:lpstr>
      <vt:lpstr>Welcome (1)</vt:lpstr>
      <vt:lpstr>Welcome (2)</vt:lpstr>
      <vt:lpstr>Getting to Know You – Let’s Chat</vt:lpstr>
      <vt:lpstr>Recap: Demystifying DR DWG Applications Part 1 – Policy and Program</vt:lpstr>
      <vt:lpstr>Recap: Demystifying DR DWG Applications Part 1</vt:lpstr>
      <vt:lpstr>Crafting Your Disaster Recovery Dislocated Worker Grant (DR DWG) Application</vt:lpstr>
      <vt:lpstr>Overview: What are we striving for?</vt:lpstr>
      <vt:lpstr>Overview: What Are Application Reviewers Looking For?</vt:lpstr>
      <vt:lpstr>Application: Section 5 Statement of Work,  Preliminary Project Implementation Plan (PPIP)</vt:lpstr>
      <vt:lpstr>Application: Section 5 Statement of Work, PPIP, Attestations</vt:lpstr>
      <vt:lpstr>DR DWG Budgets: The Enrollment and Expenditure Plan (A)</vt:lpstr>
      <vt:lpstr>DR DWG Budgets: The Enrollment and Expenditure Plan (B)</vt:lpstr>
      <vt:lpstr>DR DWG Budgets: The Enrollment and Expenditure Plan (C)</vt:lpstr>
      <vt:lpstr>Any Questions?</vt:lpstr>
      <vt:lpstr>DR DWG Budgets: The SF-424A Budget – Section B</vt:lpstr>
      <vt:lpstr>DR DWG Budgets: Which cost goes where?</vt:lpstr>
      <vt:lpstr>DR DWG Budgets: The Budget Narrative - Overview</vt:lpstr>
      <vt:lpstr>DR DWG Budgets: The Budget Narrative</vt:lpstr>
      <vt:lpstr>DR DWG Budgets: Contractual</vt:lpstr>
      <vt:lpstr>Any Final Questions?</vt:lpstr>
      <vt:lpstr>Chat</vt:lpstr>
      <vt:lpstr>What’s Next?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Samantha Doak</cp:lastModifiedBy>
  <cp:revision>2</cp:revision>
  <dcterms:created xsi:type="dcterms:W3CDTF">2019-06-21T16:58:05Z</dcterms:created>
  <dcterms:modified xsi:type="dcterms:W3CDTF">2023-06-23T16:43:34Z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0x010100FC82BBDCC32AD74AB640967B88EF271F</vt:lpwstr>
  </property>
  <property fmtid="{D5CDD505-2E9C-101B-9397-08002B2CF9AE}" pid="5" name="MediaServiceImageTags">
    <vt:lpwstr/>
  </property>
</Properties>
</file>