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18"/>
  </p:notesMasterIdLst>
  <p:sldIdLst>
    <p:sldId id="256" r:id="rId10"/>
    <p:sldId id="266" r:id="rId11"/>
    <p:sldId id="295" r:id="rId12"/>
    <p:sldId id="277" r:id="rId13"/>
    <p:sldId id="282" r:id="rId14"/>
    <p:sldId id="286" r:id="rId15"/>
    <p:sldId id="289" r:id="rId16"/>
    <p:sldId id="29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03" autoAdjust="0"/>
    <p:restoredTop sz="69598" autoAdjust="0"/>
  </p:normalViewPr>
  <p:slideViewPr>
    <p:cSldViewPr snapToGrid="0">
      <p:cViewPr varScale="1">
        <p:scale>
          <a:sx n="88" d="100"/>
          <a:sy n="88" d="100"/>
        </p:scale>
        <p:origin x="1860" y="90"/>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331907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2528902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698873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80998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3442959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864920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281723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cs typeface="Calibri"/>
              </a:rPr>
              <a:t>&lt;</a:t>
            </a:r>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resenters / Moderators (4)">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753027" y="1272152"/>
            <a:ext cx="1674935" cy="158119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204610" y="3874555"/>
            <a:ext cx="2799534" cy="1631724"/>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3723567" y="1272152"/>
            <a:ext cx="1674935" cy="158119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3185087" y="3874555"/>
            <a:ext cx="2799534" cy="1631724"/>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6694104" y="1272152"/>
            <a:ext cx="1674935" cy="158119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6155624" y="3874555"/>
            <a:ext cx="2799534" cy="1631724"/>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5" name="Person Photo 3">
            <a:extLst>
              <a:ext uri="{FF2B5EF4-FFF2-40B4-BE49-F238E27FC236}">
                <a16:creationId xmlns:a16="http://schemas.microsoft.com/office/drawing/2014/main" id="{19C5561E-2A3D-14E2-8A19-0D44381837CC}"/>
              </a:ext>
              <a:ext uri="{C183D7F6-B498-43B3-948B-1728B52AA6E4}">
                <adec:decorative xmlns:adec="http://schemas.microsoft.com/office/drawing/2017/decorative" val="1"/>
              </a:ext>
            </a:extLst>
          </p:cNvPr>
          <p:cNvSpPr>
            <a:spLocks noGrp="1"/>
          </p:cNvSpPr>
          <p:nvPr>
            <p:ph type="pic" sz="quarter" idx="17" hasCustomPrompt="1"/>
          </p:nvPr>
        </p:nvSpPr>
        <p:spPr>
          <a:xfrm>
            <a:off x="9679149" y="1275467"/>
            <a:ext cx="1674935" cy="158119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3" name="Person Info 3">
            <a:extLst>
              <a:ext uri="{FF2B5EF4-FFF2-40B4-BE49-F238E27FC236}">
                <a16:creationId xmlns:a16="http://schemas.microsoft.com/office/drawing/2014/main" id="{27A6413A-184D-4155-519C-799F8221A576}"/>
              </a:ext>
            </a:extLst>
          </p:cNvPr>
          <p:cNvSpPr>
            <a:spLocks noGrp="1"/>
          </p:cNvSpPr>
          <p:nvPr>
            <p:ph sz="half" idx="18" hasCustomPrompt="1"/>
          </p:nvPr>
        </p:nvSpPr>
        <p:spPr>
          <a:xfrm>
            <a:off x="9140669" y="3877870"/>
            <a:ext cx="2799534" cy="1631724"/>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Tree>
    <p:extLst>
      <p:ext uri="{BB962C8B-B14F-4D97-AF65-F5344CB8AC3E}">
        <p14:creationId xmlns:p14="http://schemas.microsoft.com/office/powerpoint/2010/main" val="638291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9.xml"/><Relationship Id="rId7" Type="http://schemas.openxmlformats.org/officeDocument/2006/relationships/image" Target="../media/image1.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3.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715" r:id="rId4"/>
    <p:sldLayoutId id="2147483669"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38.jpg"/><Relationship Id="rId2" Type="http://schemas.openxmlformats.org/officeDocument/2006/relationships/slideLayout" Target="../slideLayouts/slideLayout20.xml"/><Relationship Id="rId1" Type="http://schemas.openxmlformats.org/officeDocument/2006/relationships/tags" Target="../tags/tag3.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4.xml"/><Relationship Id="rId5" Type="http://schemas.openxmlformats.org/officeDocument/2006/relationships/hyperlink" Target="http://nancynwilson.com/how-to-do-good-with-your-list/" TargetMode="External"/><Relationship Id="rId4" Type="http://schemas.openxmlformats.org/officeDocument/2006/relationships/image" Target="../media/image42.jpeg"/></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6.xml"/><Relationship Id="rId1" Type="http://schemas.openxmlformats.org/officeDocument/2006/relationships/tags" Target="../tags/tag5.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sz="4800" dirty="0"/>
              <a:t>On-the-Job Training:  </a:t>
            </a:r>
            <a:br>
              <a:rPr lang="en-US" sz="4800" dirty="0"/>
            </a:br>
            <a:r>
              <a:rPr lang="en-US" sz="4800" dirty="0"/>
              <a:t>A Different View</a:t>
            </a:r>
            <a:endParaRPr lang="en-US" dirty="0"/>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August 16,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dirty="0"/>
              <a:t>Today’s Speakers</a:t>
            </a:r>
          </a:p>
        </p:txBody>
      </p:sp>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a:xfrm>
            <a:off x="2730" y="3723813"/>
            <a:ext cx="2799534" cy="1667994"/>
          </a:xfrm>
        </p:spPr>
        <p:txBody>
          <a:bodyPr/>
          <a:lstStyle/>
          <a:p>
            <a:r>
              <a:rPr lang="en-US" dirty="0">
                <a:cs typeface="Calibri"/>
              </a:rPr>
              <a:t>Sarah Saito</a:t>
            </a:r>
          </a:p>
          <a:p>
            <a:pPr lvl="1"/>
            <a:r>
              <a:rPr lang="en-US" dirty="0"/>
              <a:t>TAA Supervisor</a:t>
            </a:r>
          </a:p>
          <a:p>
            <a:pPr lvl="2"/>
            <a:r>
              <a:rPr lang="en-US" dirty="0"/>
              <a:t>DEED</a:t>
            </a:r>
          </a:p>
        </p:txBody>
      </p:sp>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a:xfrm>
            <a:off x="2928151" y="3917855"/>
            <a:ext cx="3167849" cy="1667994"/>
          </a:xfrm>
        </p:spPr>
        <p:txBody>
          <a:bodyPr/>
          <a:lstStyle/>
          <a:p>
            <a:r>
              <a:rPr lang="en-US" dirty="0"/>
              <a:t>Thomas Sommer</a:t>
            </a:r>
          </a:p>
          <a:p>
            <a:pPr lvl="1"/>
            <a:r>
              <a:rPr lang="en-US" dirty="0"/>
              <a:t>TAA Performance</a:t>
            </a:r>
          </a:p>
          <a:p>
            <a:pPr lvl="1"/>
            <a:r>
              <a:rPr lang="en-US" dirty="0"/>
              <a:t> and Financial Specialist</a:t>
            </a:r>
          </a:p>
          <a:p>
            <a:pPr lvl="2"/>
            <a:r>
              <a:rPr lang="en-US" dirty="0"/>
              <a:t>DEED</a:t>
            </a:r>
          </a:p>
        </p:txBody>
      </p:sp>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a:xfrm>
            <a:off x="6311981" y="3723813"/>
            <a:ext cx="2799534" cy="1667994"/>
          </a:xfrm>
        </p:spPr>
        <p:txBody>
          <a:bodyPr/>
          <a:lstStyle/>
          <a:p>
            <a:r>
              <a:rPr lang="en-US" dirty="0"/>
              <a:t>Hony Yang</a:t>
            </a:r>
          </a:p>
          <a:p>
            <a:pPr lvl="1"/>
            <a:r>
              <a:rPr lang="en-US" dirty="0"/>
              <a:t>TAA Specialist</a:t>
            </a:r>
          </a:p>
          <a:p>
            <a:pPr lvl="2"/>
            <a:r>
              <a:rPr lang="en-US" dirty="0"/>
              <a:t>DEED</a:t>
            </a:r>
          </a:p>
        </p:txBody>
      </p:sp>
      <p:pic>
        <p:nvPicPr>
          <p:cNvPr id="17" name="Picture 14" descr="Sarah Saito">
            <a:extLst>
              <a:ext uri="{FF2B5EF4-FFF2-40B4-BE49-F238E27FC236}">
                <a16:creationId xmlns:a16="http://schemas.microsoft.com/office/drawing/2014/main" id="{DD6EDD75-7597-6711-AE8C-C0EB5484C899}"/>
              </a:ext>
            </a:extLst>
          </p:cNvPr>
          <p:cNvPicPr>
            <a:picLocks noGrp="1" noChangeAspect="1"/>
          </p:cNvPicPr>
          <p:nvPr>
            <p:ph type="pic" sz="quarter" idx="13"/>
          </p:nvPr>
        </p:nvPicPr>
        <p:blipFill rotWithShape="1">
          <a:blip r:embed="rId4"/>
          <a:srcRect t="4249" b="4249"/>
          <a:stretch/>
        </p:blipFill>
        <p:spPr>
          <a:xfrm>
            <a:off x="309008" y="1272152"/>
            <a:ext cx="2118402" cy="1999932"/>
          </a:xfrm>
        </p:spPr>
      </p:pic>
      <p:pic>
        <p:nvPicPr>
          <p:cNvPr id="19" name="Picture 11" descr="Hony Yang">
            <a:extLst>
              <a:ext uri="{FF2B5EF4-FFF2-40B4-BE49-F238E27FC236}">
                <a16:creationId xmlns:a16="http://schemas.microsoft.com/office/drawing/2014/main" id="{82BDF41D-9DAA-68EE-694D-B3256F079D6E}"/>
              </a:ext>
            </a:extLst>
          </p:cNvPr>
          <p:cNvPicPr>
            <a:picLocks noGrp="1" noChangeAspect="1"/>
          </p:cNvPicPr>
          <p:nvPr>
            <p:ph type="pic" sz="quarter" idx="16"/>
          </p:nvPr>
        </p:nvPicPr>
        <p:blipFill rotWithShape="1">
          <a:blip r:embed="rId5"/>
          <a:srcRect t="23235" b="23235"/>
          <a:stretch/>
        </p:blipFill>
        <p:spPr>
          <a:xfrm>
            <a:off x="6694488" y="1271587"/>
            <a:ext cx="2118400" cy="1999931"/>
          </a:xfrm>
        </p:spPr>
      </p:pic>
      <p:pic>
        <p:nvPicPr>
          <p:cNvPr id="20" name="Picture 14" descr="M. Estela Hernandez">
            <a:extLst>
              <a:ext uri="{FF2B5EF4-FFF2-40B4-BE49-F238E27FC236}">
                <a16:creationId xmlns:a16="http://schemas.microsoft.com/office/drawing/2014/main" id="{AFE5C3E7-54A1-AFFD-9C5F-BD5AF5A42962}"/>
              </a:ext>
            </a:extLst>
          </p:cNvPr>
          <p:cNvPicPr>
            <a:picLocks noGrp="1" noChangeAspect="1"/>
          </p:cNvPicPr>
          <p:nvPr>
            <p:ph type="pic" sz="quarter" idx="17"/>
          </p:nvPr>
        </p:nvPicPr>
        <p:blipFill rotWithShape="1">
          <a:blip r:embed="rId6"/>
          <a:stretch/>
        </p:blipFill>
        <p:spPr>
          <a:xfrm rot="16200000">
            <a:off x="9597414" y="1521579"/>
            <a:ext cx="1999929" cy="1499946"/>
          </a:xfrm>
        </p:spPr>
      </p:pic>
      <p:sp>
        <p:nvSpPr>
          <p:cNvPr id="21" name="Content Placeholder 3">
            <a:extLst>
              <a:ext uri="{FF2B5EF4-FFF2-40B4-BE49-F238E27FC236}">
                <a16:creationId xmlns:a16="http://schemas.microsoft.com/office/drawing/2014/main" id="{58DE82BB-95B3-C72A-B45C-4780F0DE9110}"/>
              </a:ext>
            </a:extLst>
          </p:cNvPr>
          <p:cNvSpPr txBox="1">
            <a:spLocks/>
          </p:cNvSpPr>
          <p:nvPr/>
        </p:nvSpPr>
        <p:spPr>
          <a:xfrm>
            <a:off x="9282449" y="3723813"/>
            <a:ext cx="2799534" cy="1667994"/>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4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0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0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cs typeface="Calibri"/>
              </a:rPr>
              <a:t>M. Estela Hernandez</a:t>
            </a:r>
          </a:p>
          <a:p>
            <a:pPr lvl="1"/>
            <a:r>
              <a:rPr lang="en-US" dirty="0"/>
              <a:t>TAA Specialist</a:t>
            </a:r>
          </a:p>
          <a:p>
            <a:pPr lvl="2"/>
            <a:r>
              <a:rPr lang="en-US" dirty="0"/>
              <a:t>DEED</a:t>
            </a:r>
          </a:p>
        </p:txBody>
      </p:sp>
      <p:pic>
        <p:nvPicPr>
          <p:cNvPr id="10" name="Picture Placeholder 9" descr="A person smiling for the camera&#10;&#10;Description automatically generated with medium confidence">
            <a:extLst>
              <a:ext uri="{FF2B5EF4-FFF2-40B4-BE49-F238E27FC236}">
                <a16:creationId xmlns:a16="http://schemas.microsoft.com/office/drawing/2014/main" id="{4976FA91-6B94-ADA4-9F30-735AA9802821}"/>
              </a:ext>
            </a:extLst>
          </p:cNvPr>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t="4618" b="4618"/>
          <a:stretch>
            <a:fillRect/>
          </a:stretch>
        </p:blipFill>
        <p:spPr>
          <a:xfrm>
            <a:off x="3379109" y="1272151"/>
            <a:ext cx="2118403" cy="2080708"/>
          </a:xfrm>
        </p:spPr>
      </p:pic>
    </p:spTree>
    <p:custDataLst>
      <p:tags r:id="rId1"/>
    </p:custDataLst>
    <p:extLst>
      <p:ext uri="{BB962C8B-B14F-4D97-AF65-F5344CB8AC3E}">
        <p14:creationId xmlns:p14="http://schemas.microsoft.com/office/powerpoint/2010/main" val="1124463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Agenda</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p:txBody>
          <a:bodyPr/>
          <a:lstStyle/>
          <a:p>
            <a:r>
              <a:rPr lang="en-US" dirty="0">
                <a:cs typeface="Calibri"/>
              </a:rPr>
              <a:t>MN OJT History review with Performance Data</a:t>
            </a:r>
          </a:p>
          <a:p>
            <a:r>
              <a:rPr lang="en-US" dirty="0">
                <a:cs typeface="Calibri"/>
              </a:rPr>
              <a:t>Panelist Segment</a:t>
            </a:r>
          </a:p>
          <a:p>
            <a:r>
              <a:rPr lang="en-US" dirty="0">
                <a:cs typeface="Calibri"/>
              </a:rPr>
              <a:t>Retrospective view &amp; Program Improvements</a:t>
            </a:r>
          </a:p>
          <a:p>
            <a:r>
              <a:rPr lang="en-US" dirty="0">
                <a:cs typeface="Calibri"/>
              </a:rPr>
              <a:t>Question/Answer Segment</a:t>
            </a:r>
          </a:p>
        </p:txBody>
      </p:sp>
    </p:spTree>
    <p:extLst>
      <p:ext uri="{BB962C8B-B14F-4D97-AF65-F5344CB8AC3E}">
        <p14:creationId xmlns:p14="http://schemas.microsoft.com/office/powerpoint/2010/main" val="409103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p:txBody>
          <a:bodyPr/>
          <a:lstStyle/>
          <a:p>
            <a:r>
              <a:rPr lang="en-US" dirty="0"/>
              <a:t>MN TAA On-The-Job-Training </a:t>
            </a:r>
          </a:p>
        </p:txBody>
      </p:sp>
      <p:sp>
        <p:nvSpPr>
          <p:cNvPr id="2" name="Text Placeholder 1">
            <a:extLst>
              <a:ext uri="{FF2B5EF4-FFF2-40B4-BE49-F238E27FC236}">
                <a16:creationId xmlns:a16="http://schemas.microsoft.com/office/drawing/2014/main" id="{F9657500-EFA7-4B4C-BA82-1BC2FA8AF541}"/>
              </a:ext>
            </a:extLst>
          </p:cNvPr>
          <p:cNvSpPr>
            <a:spLocks noGrp="1"/>
          </p:cNvSpPr>
          <p:nvPr>
            <p:ph sz="half" idx="1"/>
          </p:nvPr>
        </p:nvSpPr>
        <p:spPr/>
        <p:txBody>
          <a:bodyPr/>
          <a:lstStyle/>
          <a:p>
            <a:pPr marL="0" indent="0">
              <a:buNone/>
            </a:pPr>
            <a:r>
              <a:rPr lang="en-US" dirty="0"/>
              <a:t>Since 2019-</a:t>
            </a:r>
          </a:p>
          <a:p>
            <a:r>
              <a:rPr lang="en-US" dirty="0"/>
              <a:t>86% of MN TAA OJT participants have successfully completed their OJT (does not include participants currently in training)</a:t>
            </a:r>
          </a:p>
          <a:p>
            <a:r>
              <a:rPr lang="en-US" dirty="0"/>
              <a:t>MN TAA OJT participants have averaged a starting wage of $24.36/hour</a:t>
            </a:r>
          </a:p>
        </p:txBody>
      </p:sp>
      <p:sp>
        <p:nvSpPr>
          <p:cNvPr id="9" name="Content Placeholder 8">
            <a:extLst>
              <a:ext uri="{FF2B5EF4-FFF2-40B4-BE49-F238E27FC236}">
                <a16:creationId xmlns:a16="http://schemas.microsoft.com/office/drawing/2014/main" id="{23985707-5298-2C44-169F-1F6EDE72C80A}"/>
              </a:ext>
            </a:extLst>
          </p:cNvPr>
          <p:cNvSpPr>
            <a:spLocks noGrp="1"/>
          </p:cNvSpPr>
          <p:nvPr>
            <p:ph sz="half" idx="2"/>
          </p:nvPr>
        </p:nvSpPr>
        <p:spPr/>
        <p:txBody>
          <a:bodyPr/>
          <a:lstStyle/>
          <a:p>
            <a:r>
              <a:rPr lang="en-US" dirty="0"/>
              <a:t>MN TAA OJT Approved Applications</a:t>
            </a:r>
          </a:p>
          <a:p>
            <a:pPr lvl="1"/>
            <a:r>
              <a:rPr lang="en-US" dirty="0"/>
              <a:t>2015: 4</a:t>
            </a:r>
          </a:p>
          <a:p>
            <a:pPr lvl="1"/>
            <a:r>
              <a:rPr lang="en-US" dirty="0"/>
              <a:t>2016: 9</a:t>
            </a:r>
          </a:p>
          <a:p>
            <a:pPr lvl="1"/>
            <a:r>
              <a:rPr lang="en-US" dirty="0"/>
              <a:t>2017: 5</a:t>
            </a:r>
          </a:p>
          <a:p>
            <a:pPr lvl="1"/>
            <a:r>
              <a:rPr lang="en-US" dirty="0"/>
              <a:t>2018: 6</a:t>
            </a:r>
          </a:p>
          <a:p>
            <a:pPr lvl="1"/>
            <a:r>
              <a:rPr lang="en-US" dirty="0"/>
              <a:t>2019: 23</a:t>
            </a:r>
          </a:p>
          <a:p>
            <a:pPr lvl="1"/>
            <a:r>
              <a:rPr lang="en-US" dirty="0"/>
              <a:t>2020: 19</a:t>
            </a:r>
          </a:p>
          <a:p>
            <a:pPr lvl="1"/>
            <a:r>
              <a:rPr lang="en-US" dirty="0"/>
              <a:t>2021: 17</a:t>
            </a:r>
          </a:p>
          <a:p>
            <a:pPr lvl="1"/>
            <a:r>
              <a:rPr lang="en-US" dirty="0"/>
              <a:t>2022: 14</a:t>
            </a:r>
          </a:p>
        </p:txBody>
      </p:sp>
      <p:pic>
        <p:nvPicPr>
          <p:cNvPr id="10" name="Picture 8">
            <a:extLst>
              <a:ext uri="{FF2B5EF4-FFF2-40B4-BE49-F238E27FC236}">
                <a16:creationId xmlns:a16="http://schemas.microsoft.com/office/drawing/2014/main" id="{A1BCC968-2AF5-6EC2-962F-999AE8A02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1021297"/>
            <a:ext cx="5257800" cy="5298495"/>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Tree>
    <p:extLst>
      <p:ext uri="{BB962C8B-B14F-4D97-AF65-F5344CB8AC3E}">
        <p14:creationId xmlns:p14="http://schemas.microsoft.com/office/powerpoint/2010/main" val="3263777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5</a:t>
            </a:fld>
            <a:endParaRPr lang="en-US" dirty="0"/>
          </a:p>
        </p:txBody>
      </p:sp>
      <p:sp>
        <p:nvSpPr>
          <p:cNvPr id="14" name="Title 13">
            <a:extLst>
              <a:ext uri="{FF2B5EF4-FFF2-40B4-BE49-F238E27FC236}">
                <a16:creationId xmlns:a16="http://schemas.microsoft.com/office/drawing/2014/main" id="{704F1CF0-5947-EC57-E36B-9CEE604188B2}"/>
              </a:ext>
            </a:extLst>
          </p:cNvPr>
          <p:cNvSpPr>
            <a:spLocks noGrp="1"/>
          </p:cNvSpPr>
          <p:nvPr>
            <p:ph type="title"/>
          </p:nvPr>
        </p:nvSpPr>
        <p:spPr/>
        <p:txBody>
          <a:bodyPr/>
          <a:lstStyle/>
          <a:p>
            <a:r>
              <a:rPr lang="en-US" dirty="0"/>
              <a:t>Our Panelists</a:t>
            </a:r>
          </a:p>
        </p:txBody>
      </p:sp>
      <p:sp>
        <p:nvSpPr>
          <p:cNvPr id="19" name="Content Placeholder 18">
            <a:extLst>
              <a:ext uri="{FF2B5EF4-FFF2-40B4-BE49-F238E27FC236}">
                <a16:creationId xmlns:a16="http://schemas.microsoft.com/office/drawing/2014/main" id="{274C2A92-D688-C905-27BB-36EF0E6F116E}"/>
              </a:ext>
            </a:extLst>
          </p:cNvPr>
          <p:cNvSpPr>
            <a:spLocks noGrp="1"/>
          </p:cNvSpPr>
          <p:nvPr>
            <p:ph sz="half" idx="15"/>
          </p:nvPr>
        </p:nvSpPr>
        <p:spPr>
          <a:xfrm>
            <a:off x="1123903" y="3551576"/>
            <a:ext cx="3566160" cy="2201789"/>
          </a:xfrm>
        </p:spPr>
        <p:txBody>
          <a:bodyPr/>
          <a:lstStyle/>
          <a:p>
            <a:r>
              <a:rPr lang="en-US" dirty="0"/>
              <a:t>Deb Holleman</a:t>
            </a:r>
          </a:p>
          <a:p>
            <a:r>
              <a:rPr lang="en-US" b="0" i="1" dirty="0">
                <a:solidFill>
                  <a:schemeClr val="tx1"/>
                </a:solidFill>
              </a:rPr>
              <a:t>Career Counselor</a:t>
            </a:r>
          </a:p>
          <a:p>
            <a:r>
              <a:rPr lang="en-US" b="0" dirty="0">
                <a:solidFill>
                  <a:schemeClr val="tx1"/>
                </a:solidFill>
              </a:rPr>
              <a:t>City of Duluth, </a:t>
            </a:r>
            <a:br>
              <a:rPr lang="en-US" b="0" dirty="0">
                <a:solidFill>
                  <a:schemeClr val="tx1"/>
                </a:solidFill>
              </a:rPr>
            </a:br>
            <a:r>
              <a:rPr lang="en-US" b="0" dirty="0">
                <a:solidFill>
                  <a:schemeClr val="tx1"/>
                </a:solidFill>
              </a:rPr>
              <a:t>Workforce Development</a:t>
            </a:r>
          </a:p>
        </p:txBody>
      </p:sp>
      <p:sp>
        <p:nvSpPr>
          <p:cNvPr id="15" name="Content Placeholder 14">
            <a:extLst>
              <a:ext uri="{FF2B5EF4-FFF2-40B4-BE49-F238E27FC236}">
                <a16:creationId xmlns:a16="http://schemas.microsoft.com/office/drawing/2014/main" id="{55B32A72-F762-1220-7A3B-02135A1C6DBA}"/>
              </a:ext>
            </a:extLst>
          </p:cNvPr>
          <p:cNvSpPr>
            <a:spLocks noGrp="1"/>
          </p:cNvSpPr>
          <p:nvPr>
            <p:ph sz="half" idx="1"/>
          </p:nvPr>
        </p:nvSpPr>
        <p:spPr>
          <a:xfrm>
            <a:off x="5763920" y="4170088"/>
            <a:ext cx="1902270" cy="1296536"/>
          </a:xfrm>
        </p:spPr>
        <p:txBody>
          <a:bodyPr/>
          <a:lstStyle/>
          <a:p>
            <a:r>
              <a:rPr lang="en-US" dirty="0"/>
              <a:t>Laura Molter</a:t>
            </a:r>
          </a:p>
          <a:p>
            <a:r>
              <a:rPr lang="en-US" b="0" i="1" dirty="0">
                <a:solidFill>
                  <a:schemeClr val="tx1"/>
                </a:solidFill>
              </a:rPr>
              <a:t>Human Resources Lead</a:t>
            </a:r>
          </a:p>
          <a:p>
            <a:r>
              <a:rPr lang="en-US" b="0" dirty="0">
                <a:solidFill>
                  <a:schemeClr val="tx1"/>
                </a:solidFill>
              </a:rPr>
              <a:t>ST Paper 1, LLC</a:t>
            </a:r>
          </a:p>
        </p:txBody>
      </p:sp>
      <p:sp>
        <p:nvSpPr>
          <p:cNvPr id="16" name="Content Placeholder 15">
            <a:extLst>
              <a:ext uri="{FF2B5EF4-FFF2-40B4-BE49-F238E27FC236}">
                <a16:creationId xmlns:a16="http://schemas.microsoft.com/office/drawing/2014/main" id="{0003FAA3-6459-D93F-2A9D-548879CCEBBB}"/>
              </a:ext>
            </a:extLst>
          </p:cNvPr>
          <p:cNvSpPr>
            <a:spLocks noGrp="1"/>
          </p:cNvSpPr>
          <p:nvPr>
            <p:ph sz="half" idx="2"/>
          </p:nvPr>
        </p:nvSpPr>
        <p:spPr>
          <a:xfrm>
            <a:off x="8219816" y="4170088"/>
            <a:ext cx="1600268" cy="1053653"/>
          </a:xfrm>
        </p:spPr>
        <p:txBody>
          <a:bodyPr/>
          <a:lstStyle/>
          <a:p>
            <a:r>
              <a:rPr lang="en-US" dirty="0"/>
              <a:t>Cory Peterson</a:t>
            </a:r>
          </a:p>
          <a:p>
            <a:r>
              <a:rPr lang="en-US" b="0" i="1" dirty="0">
                <a:solidFill>
                  <a:schemeClr val="tx1"/>
                </a:solidFill>
              </a:rPr>
              <a:t>Lead Recycle Operator</a:t>
            </a:r>
          </a:p>
          <a:p>
            <a:r>
              <a:rPr lang="en-US" b="0" dirty="0">
                <a:solidFill>
                  <a:schemeClr val="tx1"/>
                </a:solidFill>
              </a:rPr>
              <a:t>ST Paper 1, LLC</a:t>
            </a:r>
          </a:p>
        </p:txBody>
      </p:sp>
      <p:pic>
        <p:nvPicPr>
          <p:cNvPr id="21" name="Picture 28" descr="City of Duluth, Minnesota Workforce Development">
            <a:extLst>
              <a:ext uri="{FF2B5EF4-FFF2-40B4-BE49-F238E27FC236}">
                <a16:creationId xmlns:a16="http://schemas.microsoft.com/office/drawing/2014/main" id="{4CD11F0A-55D5-CC75-6A15-E491CF380DCA}"/>
              </a:ext>
            </a:extLst>
          </p:cNvPr>
          <p:cNvPicPr>
            <a:picLocks noGrp="1" noChangeAspect="1"/>
          </p:cNvPicPr>
          <p:nvPr>
            <p:ph type="pic" sz="quarter" idx="13"/>
          </p:nvPr>
        </p:nvPicPr>
        <p:blipFill rotWithShape="1">
          <a:blip r:embed="rId3"/>
          <a:srcRect t="4362" b="4362"/>
          <a:stretch/>
        </p:blipFill>
        <p:spPr>
          <a:xfrm>
            <a:off x="1726759" y="1125284"/>
            <a:ext cx="2133600" cy="2133600"/>
          </a:xfrm>
          <a:prstGeom prst="rect">
            <a:avLst/>
          </a:prstGeom>
          <a:ln>
            <a:noFill/>
          </a:ln>
          <a:effectLst>
            <a:outerShdw blurRad="292100" dist="139700" dir="2700000" algn="tl" rotWithShape="0">
              <a:srgbClr val="333333">
                <a:alpha val="65000"/>
              </a:srgbClr>
            </a:outerShdw>
          </a:effectLst>
        </p:spPr>
      </p:pic>
      <p:pic>
        <p:nvPicPr>
          <p:cNvPr id="22" name="Picture 95" descr="STPaper duluth">
            <a:extLst>
              <a:ext uri="{FF2B5EF4-FFF2-40B4-BE49-F238E27FC236}">
                <a16:creationId xmlns:a16="http://schemas.microsoft.com/office/drawing/2014/main" id="{BEFDD8C7-A903-503C-BF8F-4375656299C9}"/>
              </a:ext>
            </a:extLst>
          </p:cNvPr>
          <p:cNvPicPr>
            <a:picLocks noGrp="1" noChangeAspect="1"/>
          </p:cNvPicPr>
          <p:nvPr>
            <p:ph type="pic" sz="quarter" idx="14"/>
          </p:nvPr>
        </p:nvPicPr>
        <p:blipFill rotWithShape="1">
          <a:blip r:embed="rId4"/>
          <a:stretch/>
        </p:blipFill>
        <p:spPr>
          <a:xfrm>
            <a:off x="5596728" y="1030452"/>
            <a:ext cx="3810420" cy="12215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4" name="Content Placeholder 14">
            <a:extLst>
              <a:ext uri="{FF2B5EF4-FFF2-40B4-BE49-F238E27FC236}">
                <a16:creationId xmlns:a16="http://schemas.microsoft.com/office/drawing/2014/main" id="{B484193D-6E79-C855-8D7B-F561E07B782E}"/>
              </a:ext>
            </a:extLst>
          </p:cNvPr>
          <p:cNvSpPr txBox="1">
            <a:spLocks/>
          </p:cNvSpPr>
          <p:nvPr/>
        </p:nvSpPr>
        <p:spPr>
          <a:xfrm>
            <a:off x="8202573" y="4425872"/>
            <a:ext cx="1799266" cy="1211357"/>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4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0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0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b="0" dirty="0">
              <a:solidFill>
                <a:schemeClr val="tx1"/>
              </a:solidFill>
            </a:endParaRPr>
          </a:p>
          <a:p>
            <a:endParaRPr lang="en-US" b="0" dirty="0">
              <a:solidFill>
                <a:schemeClr val="tx1"/>
              </a:solidFill>
            </a:endParaRPr>
          </a:p>
        </p:txBody>
      </p:sp>
      <p:sp>
        <p:nvSpPr>
          <p:cNvPr id="25" name="Content Placeholder 15">
            <a:extLst>
              <a:ext uri="{FF2B5EF4-FFF2-40B4-BE49-F238E27FC236}">
                <a16:creationId xmlns:a16="http://schemas.microsoft.com/office/drawing/2014/main" id="{B9D58852-29B6-51D0-869A-80F8E32D352D}"/>
              </a:ext>
            </a:extLst>
          </p:cNvPr>
          <p:cNvSpPr txBox="1">
            <a:spLocks/>
          </p:cNvSpPr>
          <p:nvPr/>
        </p:nvSpPr>
        <p:spPr>
          <a:xfrm>
            <a:off x="10373710" y="4425872"/>
            <a:ext cx="1902270" cy="1296536"/>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4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0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0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b="0" i="1" dirty="0">
              <a:solidFill>
                <a:schemeClr val="tx1"/>
              </a:solidFill>
            </a:endParaRPr>
          </a:p>
        </p:txBody>
      </p:sp>
    </p:spTree>
    <p:extLst>
      <p:ext uri="{BB962C8B-B14F-4D97-AF65-F5344CB8AC3E}">
        <p14:creationId xmlns:p14="http://schemas.microsoft.com/office/powerpoint/2010/main" val="315891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6</a:t>
            </a:fld>
            <a:endParaRPr lang="en-US"/>
          </a:p>
        </p:txBody>
      </p:sp>
      <p:pic>
        <p:nvPicPr>
          <p:cNvPr id="2" name="Picture 9" descr="We build relationships">
            <a:extLst>
              <a:ext uri="{FF2B5EF4-FFF2-40B4-BE49-F238E27FC236}">
                <a16:creationId xmlns:a16="http://schemas.microsoft.com/office/drawing/2014/main" id="{9BCAE5CE-16A0-17BA-6585-452CE251A542}"/>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1823720" y="1347726"/>
            <a:ext cx="8544560" cy="4779787"/>
          </a:xfrm>
          <a:prstGeom prst="rect">
            <a:avLst/>
          </a:prstGeom>
        </p:spPr>
      </p:pic>
    </p:spTree>
    <p:custDataLst>
      <p:tags r:id="rId1"/>
    </p:custDataLst>
    <p:extLst>
      <p:ext uri="{BB962C8B-B14F-4D97-AF65-F5344CB8AC3E}">
        <p14:creationId xmlns:p14="http://schemas.microsoft.com/office/powerpoint/2010/main" val="446202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F15F674-67DA-4DD3-9830-A75CD46DDEA2}"/>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10" name="Title 9">
            <a:extLst>
              <a:ext uri="{FF2B5EF4-FFF2-40B4-BE49-F238E27FC236}">
                <a16:creationId xmlns:a16="http://schemas.microsoft.com/office/drawing/2014/main" id="{E5AF6C7E-9578-20F8-B695-D748EC5991C4}"/>
              </a:ext>
            </a:extLst>
          </p:cNvPr>
          <p:cNvSpPr>
            <a:spLocks noGrp="1"/>
          </p:cNvSpPr>
          <p:nvPr>
            <p:ph type="title"/>
          </p:nvPr>
        </p:nvSpPr>
        <p:spPr/>
        <p:txBody>
          <a:bodyPr/>
          <a:lstStyle/>
          <a:p>
            <a:r>
              <a:rPr lang="en-US" dirty="0"/>
              <a:t>Program Improvements</a:t>
            </a:r>
          </a:p>
        </p:txBody>
      </p:sp>
      <p:sp>
        <p:nvSpPr>
          <p:cNvPr id="7" name="Content Placeholder 6">
            <a:extLst>
              <a:ext uri="{FF2B5EF4-FFF2-40B4-BE49-F238E27FC236}">
                <a16:creationId xmlns:a16="http://schemas.microsoft.com/office/drawing/2014/main" id="{6FC11C2F-A8FB-07EF-4F0F-9218D33F9752}"/>
              </a:ext>
            </a:extLst>
          </p:cNvPr>
          <p:cNvSpPr>
            <a:spLocks noGrp="1"/>
          </p:cNvSpPr>
          <p:nvPr>
            <p:ph sz="half" idx="1"/>
          </p:nvPr>
        </p:nvSpPr>
        <p:spPr>
          <a:xfrm>
            <a:off x="472440" y="2295072"/>
            <a:ext cx="4538646" cy="2267856"/>
          </a:xfrm>
          <a:solidFill>
            <a:schemeClr val="accent2"/>
          </a:solidFill>
        </p:spPr>
        <p:txBody>
          <a:bodyPr/>
          <a:lstStyle/>
          <a:p>
            <a:pPr marL="0" indent="0">
              <a:buNone/>
            </a:pPr>
            <a:r>
              <a:rPr lang="en-US" sz="4000" dirty="0">
                <a:solidFill>
                  <a:schemeClr val="bg1"/>
                </a:solidFill>
                <a:cs typeface="Calibri"/>
              </a:rPr>
              <a:t>"Default towards action"</a:t>
            </a:r>
            <a:br>
              <a:rPr lang="en-US" sz="4000" dirty="0">
                <a:solidFill>
                  <a:schemeClr val="bg1"/>
                </a:solidFill>
                <a:cs typeface="Calibri"/>
              </a:rPr>
            </a:br>
            <a:r>
              <a:rPr lang="en-US" sz="2800" dirty="0">
                <a:solidFill>
                  <a:schemeClr val="bg1"/>
                </a:solidFill>
                <a:cs typeface="Calibri"/>
              </a:rPr>
              <a:t> Steve Grove, </a:t>
            </a:r>
            <a:br>
              <a:rPr lang="en-US" sz="2800" dirty="0">
                <a:solidFill>
                  <a:schemeClr val="bg1"/>
                </a:solidFill>
                <a:cs typeface="Calibri"/>
              </a:rPr>
            </a:br>
            <a:r>
              <a:rPr lang="en-US" sz="2800" dirty="0">
                <a:solidFill>
                  <a:schemeClr val="bg1"/>
                </a:solidFill>
                <a:cs typeface="Calibri"/>
              </a:rPr>
              <a:t>former Commissioner, DEED</a:t>
            </a:r>
            <a:endParaRPr lang="en-US" dirty="0">
              <a:solidFill>
                <a:schemeClr val="bg1"/>
              </a:solidFill>
            </a:endParaRPr>
          </a:p>
        </p:txBody>
      </p:sp>
      <p:sp>
        <p:nvSpPr>
          <p:cNvPr id="11" name="Content Placeholder 10">
            <a:extLst>
              <a:ext uri="{FF2B5EF4-FFF2-40B4-BE49-F238E27FC236}">
                <a16:creationId xmlns:a16="http://schemas.microsoft.com/office/drawing/2014/main" id="{B67FF01E-D933-E64F-25B2-156A4738E5E5}"/>
              </a:ext>
            </a:extLst>
          </p:cNvPr>
          <p:cNvSpPr>
            <a:spLocks noGrp="1"/>
          </p:cNvSpPr>
          <p:nvPr>
            <p:ph sz="half" idx="2"/>
          </p:nvPr>
        </p:nvSpPr>
        <p:spPr/>
        <p:txBody>
          <a:bodyPr/>
          <a:lstStyle/>
          <a:p>
            <a:r>
              <a:rPr lang="en-US" sz="100" dirty="0"/>
              <a:t>Technology</a:t>
            </a:r>
          </a:p>
          <a:p>
            <a:pPr lvl="1"/>
            <a:r>
              <a:rPr lang="en-US" sz="100" dirty="0"/>
              <a:t>MN personalized the "Think Differently" form that Oregon had created to ask targeted questions to help identify potential foreign trade affected layoffs</a:t>
            </a:r>
          </a:p>
          <a:p>
            <a:pPr lvl="1"/>
            <a:r>
              <a:rPr lang="en-US" sz="100" dirty="0"/>
              <a:t>Currently working to improve our Case Management Database to help us identify TAA eligibility at the point of Dislocated Worker enrollment</a:t>
            </a:r>
          </a:p>
          <a:p>
            <a:r>
              <a:rPr lang="en-US" sz="100" dirty="0"/>
              <a:t>Unemployment Insurance</a:t>
            </a:r>
          </a:p>
          <a:p>
            <a:pPr lvl="1"/>
            <a:r>
              <a:rPr lang="en-US" sz="100" dirty="0"/>
              <a:t>TAA is currently working on increasing collaboration with UI</a:t>
            </a:r>
            <a:r>
              <a:rPr lang="en-US" sz="100" dirty="0">
                <a:latin typeface="Calibri"/>
              </a:rPr>
              <a:t> </a:t>
            </a:r>
            <a:endParaRPr lang="en-US" sz="100" dirty="0"/>
          </a:p>
          <a:p>
            <a:r>
              <a:rPr lang="en-US" sz="100" dirty="0"/>
              <a:t>Informational Sessions</a:t>
            </a:r>
          </a:p>
          <a:p>
            <a:pPr lvl="1"/>
            <a:r>
              <a:rPr lang="en-US" sz="100" dirty="0">
                <a:latin typeface="Calibri"/>
              </a:rPr>
              <a:t>Developing a regular schedule for virtual Informational/Orientation Sessions</a:t>
            </a:r>
            <a:endParaRPr lang="en-US" sz="100" dirty="0"/>
          </a:p>
          <a:p>
            <a:r>
              <a:rPr lang="en-US" sz="100" dirty="0"/>
              <a:t>Other</a:t>
            </a:r>
          </a:p>
          <a:p>
            <a:pPr lvl="1"/>
            <a:r>
              <a:rPr lang="en-US" sz="100" dirty="0">
                <a:latin typeface="Calibri"/>
              </a:rPr>
              <a:t>Updating internal processes for stronger consistency within our program (I.e., quick reimbursement turnaround, user friendly forms).</a:t>
            </a:r>
          </a:p>
        </p:txBody>
      </p:sp>
      <p:pic>
        <p:nvPicPr>
          <p:cNvPr id="12" name="Picture 11">
            <a:extLst>
              <a:ext uri="{FF2B5EF4-FFF2-40B4-BE49-F238E27FC236}">
                <a16:creationId xmlns:a16="http://schemas.microsoft.com/office/drawing/2014/main" id="{DB607CA1-103D-3360-DA2F-D495E8A78D9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76846" y="1248732"/>
            <a:ext cx="6334293" cy="4840644"/>
          </a:xfrm>
          <a:prstGeom prst="rect">
            <a:avLst/>
          </a:prstGeom>
        </p:spPr>
      </p:pic>
    </p:spTree>
    <p:extLst>
      <p:ext uri="{BB962C8B-B14F-4D97-AF65-F5344CB8AC3E}">
        <p14:creationId xmlns:p14="http://schemas.microsoft.com/office/powerpoint/2010/main" val="4073743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156E64-6AD9-48FB-B7F0-0A6BC4F13D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AECBA0B-D17F-4F8F-B043-9ED6327F0458}">
  <ds:schemaRefs>
    <ds:schemaRef ds:uri="http://schemas.microsoft.com/sharepoint/v3/contenttype/forms"/>
  </ds:schemaRefs>
</ds:datastoreItem>
</file>

<file path=customXml/itemProps3.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4.xml><?xml version="1.0" encoding="utf-8"?>
<ds:datastoreItem xmlns:ds="http://schemas.openxmlformats.org/officeDocument/2006/customXml" ds:itemID="{EA2A386E-61B0-4784-9C48-97708CE6D22F}">
  <ds:schemaRefs>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eb14b046-24c4-4519-8f26-b89c2159828c}" enabled="0" method="" siteId="{eb14b046-24c4-4519-8f26-b89c2159828c}" removed="1"/>
</clbl:labelList>
</file>

<file path=docProps/app.xml><?xml version="1.0" encoding="utf-8"?>
<Properties xmlns="http://schemas.openxmlformats.org/officeDocument/2006/extended-properties" xmlns:vt="http://schemas.openxmlformats.org/officeDocument/2006/docPropsVTypes">
  <TotalTime>2376</TotalTime>
  <Words>298</Words>
  <Application>Microsoft Office PowerPoint</Application>
  <PresentationFormat>Widescreen</PresentationFormat>
  <Paragraphs>73</Paragraphs>
  <Slides>8</Slides>
  <Notes>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8</vt:i4>
      </vt:variant>
    </vt:vector>
  </HeadingPairs>
  <TitlesOfParts>
    <vt:vector size="21"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On-the-Job Training:   A Different View</vt:lpstr>
      <vt:lpstr>Today’s Speakers</vt:lpstr>
      <vt:lpstr>Today’s Agenda</vt:lpstr>
      <vt:lpstr>MN TAA On-The-Job-Training </vt:lpstr>
      <vt:lpstr>Our Panelists</vt:lpstr>
      <vt:lpstr>PowerPoint Presentation</vt:lpstr>
      <vt:lpstr>Program Improvements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Amanda Brown</cp:lastModifiedBy>
  <cp:revision>197</cp:revision>
  <dcterms:created xsi:type="dcterms:W3CDTF">2019-06-21T16:58:05Z</dcterms:created>
  <dcterms:modified xsi:type="dcterms:W3CDTF">2023-08-16T17:10:19Z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ies>
</file>