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tags/tag1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5"/>
  </p:notesMasterIdLst>
  <p:sldIdLst>
    <p:sldId id="256" r:id="rId10"/>
    <p:sldId id="296" r:id="rId11"/>
    <p:sldId id="257" r:id="rId12"/>
    <p:sldId id="520" r:id="rId13"/>
    <p:sldId id="521" r:id="rId14"/>
    <p:sldId id="282" r:id="rId15"/>
    <p:sldId id="347" r:id="rId16"/>
    <p:sldId id="309" r:id="rId17"/>
    <p:sldId id="277" r:id="rId18"/>
    <p:sldId id="286" r:id="rId19"/>
    <p:sldId id="335" r:id="rId20"/>
    <p:sldId id="289" r:id="rId21"/>
    <p:sldId id="345" r:id="rId22"/>
    <p:sldId id="343" r:id="rId23"/>
    <p:sldId id="346" r:id="rId24"/>
    <p:sldId id="312" r:id="rId25"/>
    <p:sldId id="340" r:id="rId26"/>
    <p:sldId id="338" r:id="rId27"/>
    <p:sldId id="324" r:id="rId28"/>
    <p:sldId id="349" r:id="rId29"/>
    <p:sldId id="331" r:id="rId30"/>
    <p:sldId id="329" r:id="rId31"/>
    <p:sldId id="348" r:id="rId32"/>
    <p:sldId id="353" r:id="rId33"/>
    <p:sldId id="350" r:id="rId34"/>
    <p:sldId id="351" r:id="rId35"/>
    <p:sldId id="352" r:id="rId36"/>
    <p:sldId id="330" r:id="rId37"/>
    <p:sldId id="356" r:id="rId38"/>
    <p:sldId id="311" r:id="rId39"/>
    <p:sldId id="354" r:id="rId40"/>
    <p:sldId id="355" r:id="rId41"/>
    <p:sldId id="334" r:id="rId42"/>
    <p:sldId id="321" r:id="rId43"/>
    <p:sldId id="323"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427A01-DC55-E51F-CCDF-297073A2386C}" name="Moore, Ashley N - ETA" initials="AM" userId="S::Moore.Ashley.N@dol.gov::21abc05f-41fd-415d-a337-464bd0d8c6eb" providerId="AD"/>
  <p188:author id="{56C15E36-74AE-7A74-2EAD-57F4E6E7D5E0}" name="Jonathan Osei" initials="" userId="S::josei@jff.org::47e9d84c-bb20-43ad-aae1-fcd3d17daf76" providerId="AD"/>
  <p188:author id="{79B14D3F-783E-49D1-7AAD-AC6C619499B0}" name="Josh Copus" initials="JC" userId="S::jcopus@jff.org::5a061388-41c1-4f67-a436-1f3c0b2d3740" providerId="AD"/>
  <p188:author id="{2ECFE577-3AB7-C767-FD99-1E5E2E9BA9E6}" name="Genna Petrolla" initials="" userId="S::gpetrolla@jff.org::de73dc19-6c6d-4005-8414-92d27e96cf35" providerId="AD"/>
  <p188:author id="{D7988089-8A1A-078D-C66C-3829CE624255}" name="Benjamin Sommer" initials="BS" userId="S::bsommer@jff.org::d4419254-4f2f-41fc-9238-64ba7ac2a883" providerId="AD"/>
  <p188:author id="{09E8DAF8-B568-D74B-3CEC-7F7F6CD8D42C}" name="Amanda Brown" initials="AB" userId="S::amanda.brown@safalpartners.com::9d91e1cd-1047-4377-929e-8ca26d943f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F7FF"/>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61563" autoAdjust="0"/>
  </p:normalViewPr>
  <p:slideViewPr>
    <p:cSldViewPr snapToGrid="0">
      <p:cViewPr varScale="1">
        <p:scale>
          <a:sx n="78" d="100"/>
          <a:sy n="78" d="100"/>
        </p:scale>
        <p:origin x="1962" y="8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gs" Target="tags/tag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3/12/2024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1025245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504000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233167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1271629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698125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1891530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1384991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76207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220295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C5012-C2BF-6D49-6DD2-FEDFDC3CD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6300F-1924-DBA6-F21F-9033A5B39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7C2D5E-8B5F-7E9D-63BC-53479CD9A9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13044D-B0B7-DEE1-4530-97EC9B6901E5}"/>
              </a:ext>
            </a:extLst>
          </p:cNvPr>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1678695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1883771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3334740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2906720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5000"/>
              </a:lnSpc>
              <a:spcBef>
                <a:spcPts val="1800"/>
              </a:spcBef>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4070229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2325335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3706559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824963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1495915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909587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555955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457578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746222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38946471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1850653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10221218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1763811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7.svg"/><Relationship Id="rId7"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9.svg"/><Relationship Id="rId4"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1.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74547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069244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3060838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9133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86036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1.emf"/><Relationship Id="rId4" Type="http://schemas.openxmlformats.org/officeDocument/2006/relationships/slideLayout" Target="../slideLayouts/slideLayout17.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microsoft.com/office/2007/relationships/hdphoto" Target="../media/hdphoto1.wdp"/><Relationship Id="rId4" Type="http://schemas.openxmlformats.org/officeDocument/2006/relationships/slideLayout" Target="../slideLayouts/slideLayout23.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image" Target="../media/image1.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microsoft.com/office/2007/relationships/hdphoto" Target="../media/hdphoto1.wdp"/><Relationship Id="rId5" Type="http://schemas.openxmlformats.org/officeDocument/2006/relationships/slideLayout" Target="../slideLayouts/slideLayout35.xml"/><Relationship Id="rId10" Type="http://schemas.openxmlformats.org/officeDocument/2006/relationships/image" Target="../media/image2.png"/><Relationship Id="rId4" Type="http://schemas.openxmlformats.org/officeDocument/2006/relationships/slideLayout" Target="../slideLayouts/slideLayout3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6">
            <a:alphaModFix amt="70000"/>
            <a:extLst>
              <a:ext uri="{BEBA8EAE-BF5A-486C-A8C5-ECC9F3942E4B}">
                <a14:imgProps xmlns:a14="http://schemas.microsoft.com/office/drawing/2010/main">
                  <a14:imgLayer r:embed="rId17">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5" r:id="rId11"/>
    <p:sldLayoutId id="2147483716" r:id="rId12"/>
    <p:sldLayoutId id="2147483718" r:id="rId13"/>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19" r:id="rId5"/>
    <p:sldLayoutId id="2147483720" r:id="rId6"/>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0.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hyperlink" Target="https://www.dol.gov/general/good-jobs/principl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workforcegps.org/resources/2023/01/24/19/10/Training-and-Employment-Guidance-Letter-07-22-Increasing-Access-to-Good-Jobs" TargetMode="External"/><Relationship Id="rId2" Type="http://schemas.openxmlformats.org/officeDocument/2006/relationships/hyperlink" Target="https://www.dol.gov/agencies/eta/advisories/tegl-07-22" TargetMode="External"/><Relationship Id="rId1" Type="http://schemas.openxmlformats.org/officeDocument/2006/relationships/slideLayout" Target="../slideLayouts/slideLayout25.xml"/><Relationship Id="rId5" Type="http://schemas.openxmlformats.org/officeDocument/2006/relationships/hyperlink" Target="https://archive.jff.org/job-quality-academy/" TargetMode="External"/><Relationship Id="rId4" Type="http://schemas.openxmlformats.org/officeDocument/2006/relationships/hyperlink" Target="https://www.dol.gov/sites/dolgov/files/ETA/grants/pdfs/FOA-ETA-23-13.pdf"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2.xml"/><Relationship Id="rId1" Type="http://schemas.openxmlformats.org/officeDocument/2006/relationships/tags" Target="../tags/tag5.xml"/><Relationship Id="rId5" Type="http://schemas.openxmlformats.org/officeDocument/2006/relationships/image" Target="../media/image39.png"/><Relationship Id="rId4" Type="http://schemas.openxmlformats.org/officeDocument/2006/relationships/image" Target="../media/image38.jpe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9.xml"/><Relationship Id="rId7" Type="http://schemas.openxmlformats.org/officeDocument/2006/relationships/image" Target="../media/image47.svg"/><Relationship Id="rId2" Type="http://schemas.openxmlformats.org/officeDocument/2006/relationships/slideLayout" Target="../slideLayouts/slideLayout32.xml"/><Relationship Id="rId1" Type="http://schemas.openxmlformats.org/officeDocument/2006/relationships/tags" Target="../tags/tag8.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55.png"/><Relationship Id="rId2" Type="http://schemas.openxmlformats.org/officeDocument/2006/relationships/slideLayout" Target="../slideLayouts/slideLayout33.xml"/><Relationship Id="rId1" Type="http://schemas.openxmlformats.org/officeDocument/2006/relationships/tags" Target="../tags/tag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3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67.png"/><Relationship Id="rId4" Type="http://schemas.openxmlformats.org/officeDocument/2006/relationships/hyperlink" Target="https://dwg.workforcegps.org/resources/2024/02/01/21/01/Job-Quality-Academy"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11.xml"/><Relationship Id="rId1" Type="http://schemas.openxmlformats.org/officeDocument/2006/relationships/tags" Target="../tags/tag11.xml"/><Relationship Id="rId5" Type="http://schemas.openxmlformats.org/officeDocument/2006/relationships/image" Target="../media/image70.jpeg"/><Relationship Id="rId4" Type="http://schemas.openxmlformats.org/officeDocument/2006/relationships/image" Target="../media/image69.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72.jpeg"/></Relationships>
</file>

<file path=ppt/slides/_rels/slide33.xml.rels><?xml version="1.0" encoding="UTF-8" standalone="yes"?>
<Relationships xmlns="http://schemas.openxmlformats.org/package/2006/relationships"><Relationship Id="rId3" Type="http://schemas.openxmlformats.org/officeDocument/2006/relationships/hyperlink" Target="https://dwg.workforcegps.org/resources/2024/02/01/21/01/Job-Quality-Academy" TargetMode="External"/><Relationship Id="rId2" Type="http://schemas.openxmlformats.org/officeDocument/2006/relationships/hyperlink" Target="NULL" TargetMode="External"/><Relationship Id="rId1" Type="http://schemas.openxmlformats.org/officeDocument/2006/relationships/slideLayout" Target="../slideLayouts/slideLayout2.xml"/><Relationship Id="rId6" Type="http://schemas.openxmlformats.org/officeDocument/2006/relationships/hyperlink" Target="https://www.workforcegps.org/events/2024/01/21/13/04/Job-Quality-Academy-Starter-Pack-Part-1" TargetMode="External"/><Relationship Id="rId5" Type="http://schemas.openxmlformats.org/officeDocument/2006/relationships/hyperlink" Target="mailto:fleck.heather@dol.gov" TargetMode="External"/><Relationship Id="rId4" Type="http://schemas.openxmlformats.org/officeDocument/2006/relationships/hyperlink" Target="mailto:bsommer@jff.org"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5470983" y="2618582"/>
            <a:ext cx="6217920" cy="2230436"/>
          </a:xfrm>
        </p:spPr>
        <p:txBody>
          <a:bodyPr/>
          <a:lstStyle/>
          <a:p>
            <a:r>
              <a:rPr lang="en-US" dirty="0"/>
              <a:t>Job Quality Academy</a:t>
            </a:r>
            <a:br>
              <a:rPr lang="en-US" dirty="0"/>
            </a:br>
            <a:r>
              <a:rPr lang="en-US" dirty="0"/>
              <a:t>Starter Guide – Part 2</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March 12, 2024</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Today’s Speaker / Today’s Moderator</a:t>
            </a:r>
          </a:p>
        </p:txBody>
      </p:sp>
      <p:pic>
        <p:nvPicPr>
          <p:cNvPr id="2" name="Picture Placeholder 1" descr="A person wearing glasses and a blue jacket">
            <a:extLst>
              <a:ext uri="{FF2B5EF4-FFF2-40B4-BE49-F238E27FC236}">
                <a16:creationId xmlns:a16="http://schemas.microsoft.com/office/drawing/2014/main" id="{311850D4-C98E-EEAA-E978-BF914757FEEE}"/>
              </a:ext>
            </a:extLst>
          </p:cNvPr>
          <p:cNvPicPr>
            <a:picLocks noGrp="1" noChangeAspect="1"/>
          </p:cNvPicPr>
          <p:nvPr>
            <p:ph type="pic" sz="quarter" idx="13"/>
          </p:nvPr>
        </p:nvPicPr>
        <p:blipFill>
          <a:blip r:embed="rId3"/>
          <a:srcRect/>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a:t>Cheryl Martin</a:t>
            </a:r>
          </a:p>
          <a:p>
            <a:pPr lvl="1"/>
            <a:r>
              <a:rPr lang="en-US" i="0">
                <a:ea typeface="+mj-lt"/>
                <a:cs typeface="+mj-lt"/>
              </a:rPr>
              <a:t>Manager, Community College Investments Unit</a:t>
            </a:r>
            <a:endParaRPr lang="en-US"/>
          </a:p>
          <a:p>
            <a:pPr lvl="2"/>
            <a:r>
              <a:rPr lang="en-US">
                <a:ea typeface="+mn-lt"/>
                <a:cs typeface="+mn-lt"/>
              </a:rPr>
              <a:t>U.S. Department of Labor Employment and Training Administration</a:t>
            </a:r>
            <a:endParaRPr lang="en-US"/>
          </a:p>
        </p:txBody>
      </p:sp>
      <p:sp>
        <p:nvSpPr>
          <p:cNvPr id="5" name="Slide Number Placeholder 4">
            <a:extLst>
              <a:ext uri="{FF2B5EF4-FFF2-40B4-BE49-F238E27FC236}">
                <a16:creationId xmlns:a16="http://schemas.microsoft.com/office/drawing/2014/main" id="{476F5827-80B0-4A41-9EDA-E768A3E2AE63}"/>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2</a:t>
            </a:fld>
            <a:endParaRPr lang="en-US"/>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vert="horz" lIns="91440" tIns="45720" rIns="91440" bIns="45720" rtlCol="0" anchor="t">
            <a:normAutofit/>
          </a:bodyPr>
          <a:lstStyle/>
          <a:p>
            <a:r>
              <a:rPr lang="en-US" sz="3200"/>
              <a:t>Welcome</a:t>
            </a:r>
          </a:p>
          <a:p>
            <a:pPr lvl="1"/>
            <a:r>
              <a:rPr lang="en-US" sz="3200"/>
              <a:t>U.S. DOL priorities</a:t>
            </a:r>
            <a:endParaRPr lang="en-US" sz="3200">
              <a:ea typeface="Calibri"/>
              <a:cs typeface="Calibri"/>
            </a:endParaRPr>
          </a:p>
          <a:p>
            <a:r>
              <a:rPr lang="en-US" sz="3200"/>
              <a:t>Job Quality Academy Overview</a:t>
            </a:r>
            <a:endParaRPr lang="en-US" sz="3200">
              <a:ea typeface="Calibri"/>
              <a:cs typeface="Calibri"/>
            </a:endParaRPr>
          </a:p>
          <a:p>
            <a:r>
              <a:rPr lang="en-US" sz="3200"/>
              <a:t>Starter Guide Deep Dive</a:t>
            </a:r>
          </a:p>
          <a:p>
            <a:r>
              <a:rPr lang="en-US" sz="3200"/>
              <a:t>Panel Discussion</a:t>
            </a:r>
            <a:endParaRPr lang="en-US" sz="3200">
              <a:ea typeface="Calibri"/>
              <a:cs typeface="Calibri"/>
            </a:endParaRPr>
          </a:p>
          <a:p>
            <a:r>
              <a:rPr lang="en-US" sz="3200"/>
              <a:t>Q&amp;A</a:t>
            </a:r>
          </a:p>
        </p:txBody>
      </p:sp>
      <p:sp>
        <p:nvSpPr>
          <p:cNvPr id="6" name="Slide Number Placeholder 2">
            <a:extLst>
              <a:ext uri="{FF2B5EF4-FFF2-40B4-BE49-F238E27FC236}">
                <a16:creationId xmlns:a16="http://schemas.microsoft.com/office/drawing/2014/main" id="{AC78C552-266F-4620-8D95-4B0AF61366E0}"/>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3</a:t>
            </a:fld>
            <a:endParaRPr lang="en-US"/>
          </a:p>
        </p:txBody>
      </p:sp>
    </p:spTree>
    <p:custDataLst>
      <p:tags r:id="rId1"/>
    </p:custDataLst>
    <p:extLst>
      <p:ext uri="{BB962C8B-B14F-4D97-AF65-F5344CB8AC3E}">
        <p14:creationId xmlns:p14="http://schemas.microsoft.com/office/powerpoint/2010/main" val="2048083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13720-367A-7D3B-8F03-714FA4A2F85E}"/>
              </a:ext>
            </a:extLst>
          </p:cNvPr>
          <p:cNvSpPr>
            <a:spLocks noGrp="1"/>
          </p:cNvSpPr>
          <p:nvPr>
            <p:ph type="title"/>
          </p:nvPr>
        </p:nvSpPr>
        <p:spPr/>
        <p:txBody>
          <a:bodyPr/>
          <a:lstStyle/>
          <a:p>
            <a:r>
              <a:rPr lang="en-US"/>
              <a:t>Good Jobs Principles</a:t>
            </a:r>
          </a:p>
        </p:txBody>
      </p:sp>
      <p:sp>
        <p:nvSpPr>
          <p:cNvPr id="4" name="Content Placeholder 3">
            <a:extLst>
              <a:ext uri="{FF2B5EF4-FFF2-40B4-BE49-F238E27FC236}">
                <a16:creationId xmlns:a16="http://schemas.microsoft.com/office/drawing/2014/main" id="{F12F9D19-EADF-29C8-0113-69A05B2D7137}"/>
              </a:ext>
            </a:extLst>
          </p:cNvPr>
          <p:cNvSpPr>
            <a:spLocks noGrp="1"/>
          </p:cNvSpPr>
          <p:nvPr>
            <p:ph sz="half" idx="1"/>
          </p:nvPr>
        </p:nvSpPr>
        <p:spPr/>
        <p:txBody>
          <a:bodyPr>
            <a:normAutofit fontScale="92500" lnSpcReduction="20000"/>
          </a:bodyPr>
          <a:lstStyle/>
          <a:p>
            <a:r>
              <a:rPr lang="en-US" sz="2800" dirty="0">
                <a:ea typeface="Calibri" panose="020F0502020204030204" pitchFamily="34" charset="0"/>
              </a:rPr>
              <a:t>G</a:t>
            </a:r>
            <a:r>
              <a:rPr lang="en-US" sz="2800" dirty="0">
                <a:effectLst/>
                <a:ea typeface="Calibri" panose="020F0502020204030204" pitchFamily="34" charset="0"/>
              </a:rPr>
              <a:t>ood jobs help workers achieve economic stability and mobility, while prioritizing diversity and worker voice. The principles of a good job are:</a:t>
            </a:r>
          </a:p>
          <a:p>
            <a:pPr marL="571500" lvl="1" indent="-342900">
              <a:buFont typeface="Arial" panose="020B0604020202020204" pitchFamily="34" charset="0"/>
              <a:buChar char="•"/>
            </a:pPr>
            <a:r>
              <a:rPr lang="en-US" sz="2200" i="0" dirty="0">
                <a:solidFill>
                  <a:schemeClr val="tx1"/>
                </a:solidFill>
                <a:latin typeface="+mn-lt"/>
              </a:rPr>
              <a:t>Recruitment and hiring – Free of discrimination, skills-based hiring</a:t>
            </a:r>
          </a:p>
          <a:p>
            <a:pPr marL="571500" lvl="1" indent="-342900">
              <a:buFont typeface="Arial" panose="020B0604020202020204" pitchFamily="34" charset="0"/>
              <a:buChar char="•"/>
            </a:pPr>
            <a:r>
              <a:rPr lang="en-US" sz="2200" i="0">
                <a:solidFill>
                  <a:schemeClr val="tx1"/>
                </a:solidFill>
                <a:latin typeface="+mn-lt"/>
              </a:rPr>
              <a:t>Benefits </a:t>
            </a:r>
          </a:p>
          <a:p>
            <a:pPr marL="571500" lvl="1" indent="-342900">
              <a:buFont typeface="Arial" panose="020B0604020202020204" pitchFamily="34" charset="0"/>
              <a:buChar char="•"/>
            </a:pPr>
            <a:r>
              <a:rPr lang="en-US" sz="2200" i="0">
                <a:solidFill>
                  <a:schemeClr val="tx1"/>
                </a:solidFill>
                <a:latin typeface="+mn-lt"/>
              </a:rPr>
              <a:t>Diversity, Equity, Inclusion, and Accessibility (DEIA)</a:t>
            </a:r>
          </a:p>
          <a:p>
            <a:pPr marL="571500" lvl="1" indent="-342900">
              <a:buFont typeface="Arial" panose="020B0604020202020204" pitchFamily="34" charset="0"/>
              <a:buChar char="•"/>
            </a:pPr>
            <a:r>
              <a:rPr lang="en-US" sz="2200" i="0" dirty="0">
                <a:solidFill>
                  <a:schemeClr val="tx1"/>
                </a:solidFill>
                <a:latin typeface="+mn-lt"/>
              </a:rPr>
              <a:t>Empowerment and representation</a:t>
            </a:r>
          </a:p>
          <a:p>
            <a:pPr marL="571500" lvl="1" indent="-342900">
              <a:buFont typeface="Arial" panose="020B0604020202020204" pitchFamily="34" charset="0"/>
              <a:buChar char="•"/>
            </a:pPr>
            <a:r>
              <a:rPr lang="en-US" sz="2200" i="0" dirty="0">
                <a:solidFill>
                  <a:schemeClr val="tx1"/>
                </a:solidFill>
                <a:latin typeface="+mn-lt"/>
              </a:rPr>
              <a:t>Job security and working conditions</a:t>
            </a:r>
          </a:p>
          <a:p>
            <a:pPr marL="571500" lvl="1" indent="-342900">
              <a:buFont typeface="Arial" panose="020B0604020202020204" pitchFamily="34" charset="0"/>
              <a:buChar char="•"/>
            </a:pPr>
            <a:r>
              <a:rPr lang="en-US" sz="2200" i="0" dirty="0">
                <a:solidFill>
                  <a:schemeClr val="tx1"/>
                </a:solidFill>
                <a:latin typeface="+mn-lt"/>
              </a:rPr>
              <a:t>Organizational culture</a:t>
            </a:r>
          </a:p>
          <a:p>
            <a:pPr marL="571500" lvl="1" indent="-342900">
              <a:buFont typeface="Arial" panose="020B0604020202020204" pitchFamily="34" charset="0"/>
              <a:buChar char="•"/>
            </a:pPr>
            <a:r>
              <a:rPr lang="en-US" sz="2200" i="0" dirty="0">
                <a:solidFill>
                  <a:schemeClr val="tx1"/>
                </a:solidFill>
                <a:latin typeface="+mn-lt"/>
              </a:rPr>
              <a:t>Pay - Stable and predictable living wage. Fair, transparent, and equitable</a:t>
            </a:r>
          </a:p>
          <a:p>
            <a:pPr marL="571500" lvl="1" indent="-342900">
              <a:buFont typeface="Arial" panose="020B0604020202020204" pitchFamily="34" charset="0"/>
              <a:buChar char="•"/>
            </a:pPr>
            <a:r>
              <a:rPr lang="en-US" sz="2200" i="0" dirty="0">
                <a:solidFill>
                  <a:schemeClr val="tx1"/>
                </a:solidFill>
                <a:latin typeface="+mn-lt"/>
              </a:rPr>
              <a:t>Skills and career advancement</a:t>
            </a:r>
          </a:p>
          <a:p>
            <a:endParaRPr lang="en-US" sz="2400" dirty="0"/>
          </a:p>
        </p:txBody>
      </p:sp>
      <p:pic>
        <p:nvPicPr>
          <p:cNvPr id="8" name="Content Placeholder 7" descr="Snapshot of the Good Job Principles document">
            <a:extLst>
              <a:ext uri="{FF2B5EF4-FFF2-40B4-BE49-F238E27FC236}">
                <a16:creationId xmlns:a16="http://schemas.microsoft.com/office/drawing/2014/main" id="{77A762B7-6065-57BB-0342-1AEB98F7D7DF}"/>
              </a:ext>
            </a:extLst>
          </p:cNvPr>
          <p:cNvPicPr>
            <a:picLocks noGrp="1" noChangeAspect="1"/>
          </p:cNvPicPr>
          <p:nvPr>
            <p:ph sz="half" idx="2"/>
          </p:nvPr>
        </p:nvPicPr>
        <p:blipFill>
          <a:blip r:embed="rId3"/>
          <a:stretch>
            <a:fillRect/>
          </a:stretch>
        </p:blipFill>
        <p:spPr>
          <a:xfrm>
            <a:off x="6529539" y="1161144"/>
            <a:ext cx="5181600" cy="2759921"/>
          </a:xfrm>
        </p:spPr>
      </p:pic>
      <p:sp>
        <p:nvSpPr>
          <p:cNvPr id="9" name="TextBox 8">
            <a:extLst>
              <a:ext uri="{FF2B5EF4-FFF2-40B4-BE49-F238E27FC236}">
                <a16:creationId xmlns:a16="http://schemas.microsoft.com/office/drawing/2014/main" id="{F0267CA2-13C1-4AF9-03E2-EE586F75D5C7}"/>
              </a:ext>
            </a:extLst>
          </p:cNvPr>
          <p:cNvSpPr txBox="1"/>
          <p:nvPr/>
        </p:nvSpPr>
        <p:spPr>
          <a:xfrm>
            <a:off x="6729413" y="4229100"/>
            <a:ext cx="4486275" cy="923330"/>
          </a:xfrm>
          <a:prstGeom prst="rect">
            <a:avLst/>
          </a:prstGeom>
          <a:noFill/>
        </p:spPr>
        <p:txBody>
          <a:bodyPr wrap="square" rtlCol="0">
            <a:spAutoFit/>
          </a:bodyPr>
          <a:lstStyle/>
          <a:p>
            <a:r>
              <a:rPr lang="en-US"/>
              <a:t>Want to read more? The Principles can be found at: </a:t>
            </a:r>
            <a:r>
              <a:rPr lang="en-US">
                <a:hlinkClick r:id="rId4"/>
              </a:rPr>
              <a:t>https://www.dol.gov/general/good-jobs/principles</a:t>
            </a:r>
            <a:endParaRPr lang="en-US"/>
          </a:p>
        </p:txBody>
      </p:sp>
      <p:sp>
        <p:nvSpPr>
          <p:cNvPr id="2" name="Slide Number Placeholder 1">
            <a:extLst>
              <a:ext uri="{FF2B5EF4-FFF2-40B4-BE49-F238E27FC236}">
                <a16:creationId xmlns:a16="http://schemas.microsoft.com/office/drawing/2014/main" id="{C06ADB53-BD11-AB2C-1107-2F165B43AA52}"/>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t>4</a:t>
            </a:fld>
            <a:endParaRPr lang="en-US"/>
          </a:p>
        </p:txBody>
      </p:sp>
    </p:spTree>
    <p:extLst>
      <p:ext uri="{BB962C8B-B14F-4D97-AF65-F5344CB8AC3E}">
        <p14:creationId xmlns:p14="http://schemas.microsoft.com/office/powerpoint/2010/main" val="2101336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a:t>ETA Job Quality Activities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normAutofit fontScale="92500" lnSpcReduction="20000"/>
          </a:bodyPr>
          <a:lstStyle/>
          <a:p>
            <a:pPr marL="1200150" lvl="2" indent="-285750">
              <a:lnSpc>
                <a:spcPct val="80000"/>
              </a:lnSpc>
              <a:spcBef>
                <a:spcPts val="1200"/>
              </a:spcBef>
              <a:spcAft>
                <a:spcPts val="200"/>
              </a:spcAft>
              <a:buClr>
                <a:schemeClr val="accent1"/>
              </a:buClr>
              <a:buSzPct val="100000"/>
              <a:buFont typeface="Wingdings" panose="05000000000000000000" pitchFamily="2" charset="2"/>
              <a:buChar char="§"/>
            </a:pPr>
            <a:r>
              <a:rPr lang="en-US" sz="2800"/>
              <a:t>RFI on Sector Strategies – gathered information on worker-centric sector strategies aimed at improving job quality. (January 2023) </a:t>
            </a:r>
            <a:endParaRPr lang="en-US" sz="2800">
              <a:cs typeface="Calibri"/>
            </a:endParaRPr>
          </a:p>
          <a:p>
            <a:pPr marL="1200150" lvl="2" indent="-285750">
              <a:lnSpc>
                <a:spcPct val="80000"/>
              </a:lnSpc>
              <a:spcBef>
                <a:spcPts val="1200"/>
              </a:spcBef>
              <a:spcAft>
                <a:spcPts val="200"/>
              </a:spcAft>
              <a:buClr>
                <a:schemeClr val="accent1"/>
              </a:buClr>
              <a:buSzPct val="100000"/>
              <a:buFont typeface="Wingdings" panose="05000000000000000000" pitchFamily="2" charset="2"/>
              <a:buChar char="§"/>
            </a:pPr>
            <a:r>
              <a:rPr lang="en-US" sz="2800"/>
              <a:t>Training and Employment Guidance Letter </a:t>
            </a:r>
            <a:r>
              <a:rPr lang="en-US" sz="2800">
                <a:hlinkClick r:id="rId2"/>
              </a:rPr>
              <a:t>7-22</a:t>
            </a:r>
            <a:r>
              <a:rPr lang="en-US" sz="2800"/>
              <a:t>, </a:t>
            </a:r>
            <a:r>
              <a:rPr lang="en-US" sz="2800" b="0" i="1">
                <a:solidFill>
                  <a:srgbClr val="212121"/>
                </a:solidFill>
                <a:effectLst/>
              </a:rPr>
              <a:t>Increasing Employer and Workforce System Customer Access to Good Jobs </a:t>
            </a:r>
            <a:r>
              <a:rPr lang="en-US" sz="2800"/>
              <a:t>outlines how the workforce system should integrate good jobs strategies into its employer partnerships and workforce training. (Published Jan 2023) and</a:t>
            </a:r>
            <a:r>
              <a:rPr lang="en-US" sz="2800">
                <a:hlinkClick r:id="rId3"/>
              </a:rPr>
              <a:t> webinar</a:t>
            </a:r>
            <a:endParaRPr lang="en-US" sz="2800">
              <a:cs typeface="Calibri"/>
            </a:endParaRPr>
          </a:p>
          <a:p>
            <a:pPr marL="1200150" lvl="2" indent="-285750">
              <a:lnSpc>
                <a:spcPct val="80000"/>
              </a:lnSpc>
              <a:spcBef>
                <a:spcPts val="1200"/>
              </a:spcBef>
              <a:spcAft>
                <a:spcPts val="200"/>
              </a:spcAft>
              <a:buClr>
                <a:schemeClr val="accent1"/>
              </a:buClr>
              <a:buSzPct val="100000"/>
              <a:buFont typeface="Wingdings" panose="05000000000000000000" pitchFamily="2" charset="2"/>
              <a:buChar char="§"/>
            </a:pPr>
            <a:r>
              <a:rPr lang="en-US" sz="2800"/>
              <a:t>Quality Jobs, Equity, Strategy, and Training (QUEST) DWGs awarded in September 2022.</a:t>
            </a:r>
            <a:endParaRPr lang="en-US" sz="2800">
              <a:cs typeface="Calibri"/>
            </a:endParaRPr>
          </a:p>
          <a:p>
            <a:pPr marL="1200150" lvl="2" indent="-285750">
              <a:lnSpc>
                <a:spcPct val="80000"/>
              </a:lnSpc>
              <a:spcBef>
                <a:spcPts val="1200"/>
              </a:spcBef>
              <a:spcAft>
                <a:spcPts val="200"/>
              </a:spcAft>
              <a:buClr>
                <a:schemeClr val="accent1"/>
              </a:buClr>
              <a:buSzPct val="100000"/>
              <a:buFont typeface="Wingdings" panose="05000000000000000000" pitchFamily="2" charset="2"/>
              <a:buChar char="§"/>
            </a:pPr>
            <a:r>
              <a:rPr lang="en-US" sz="2800"/>
              <a:t>New Demo for </a:t>
            </a:r>
            <a:r>
              <a:rPr lang="en-US" sz="2800">
                <a:hlinkClick r:id="rId4"/>
              </a:rPr>
              <a:t>Critical Sector Job Quality Grants </a:t>
            </a:r>
            <a:r>
              <a:rPr lang="en-US" sz="2800"/>
              <a:t>to improve job quality in Care Economy, Clean Energy and Hospitality sectors.  (Awarded in September 2023)</a:t>
            </a:r>
          </a:p>
          <a:p>
            <a:pPr marL="1200150" lvl="2" indent="-285750">
              <a:lnSpc>
                <a:spcPct val="80000"/>
              </a:lnSpc>
              <a:spcBef>
                <a:spcPts val="1200"/>
              </a:spcBef>
              <a:spcAft>
                <a:spcPts val="200"/>
              </a:spcAft>
              <a:buClr>
                <a:schemeClr val="accent1"/>
              </a:buClr>
              <a:buSzPct val="100000"/>
              <a:buFont typeface="Wingdings" panose="05000000000000000000" pitchFamily="2" charset="2"/>
              <a:buChar char="§"/>
            </a:pPr>
            <a:r>
              <a:rPr lang="en-US" sz="2800">
                <a:hlinkClick r:id="rId5"/>
              </a:rPr>
              <a:t>Job Quality Academy </a:t>
            </a:r>
            <a:r>
              <a:rPr lang="en-US" sz="2800"/>
              <a:t> TA for 16 teams in developing job quality plans during 2023</a:t>
            </a:r>
          </a:p>
          <a:p>
            <a:pPr marL="1200150" lvl="2" indent="-285750">
              <a:lnSpc>
                <a:spcPct val="80000"/>
              </a:lnSpc>
              <a:spcBef>
                <a:spcPts val="1200"/>
              </a:spcBef>
              <a:spcAft>
                <a:spcPts val="200"/>
              </a:spcAft>
              <a:buClr>
                <a:schemeClr val="accent1"/>
              </a:buClr>
              <a:buSzPct val="100000"/>
              <a:buFont typeface="Wingdings" panose="05000000000000000000" pitchFamily="2" charset="2"/>
              <a:buChar char="§"/>
            </a:pPr>
            <a:r>
              <a:rPr lang="en-US" sz="2800"/>
              <a:t>Tools –Job Quality Starter Guide</a:t>
            </a:r>
            <a:endParaRPr lang="en-US"/>
          </a:p>
        </p:txBody>
      </p:sp>
      <p:sp>
        <p:nvSpPr>
          <p:cNvPr id="2" name="Slide Number Placeholder 1">
            <a:extLst>
              <a:ext uri="{FF2B5EF4-FFF2-40B4-BE49-F238E27FC236}">
                <a16:creationId xmlns:a16="http://schemas.microsoft.com/office/drawing/2014/main" id="{CB913AE7-DBB9-4F3E-9CF6-D8D59C8DF09F}"/>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5</a:t>
            </a:fld>
            <a:endParaRPr lang="en-US"/>
          </a:p>
        </p:txBody>
      </p:sp>
    </p:spTree>
    <p:extLst>
      <p:ext uri="{BB962C8B-B14F-4D97-AF65-F5344CB8AC3E}">
        <p14:creationId xmlns:p14="http://schemas.microsoft.com/office/powerpoint/2010/main" val="77750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Job Quality Academy Overview</a:t>
            </a:r>
          </a:p>
        </p:txBody>
      </p:sp>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6</a:t>
            </a:fld>
            <a:endParaRPr lang="en-US"/>
          </a:p>
        </p:txBody>
      </p:sp>
    </p:spTree>
    <p:extLst>
      <p:ext uri="{BB962C8B-B14F-4D97-AF65-F5344CB8AC3E}">
        <p14:creationId xmlns:p14="http://schemas.microsoft.com/office/powerpoint/2010/main" val="31589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7" name="Content Placeholder 6">
            <a:extLst>
              <a:ext uri="{FF2B5EF4-FFF2-40B4-BE49-F238E27FC236}">
                <a16:creationId xmlns:a16="http://schemas.microsoft.com/office/drawing/2014/main" id="{90495AA4-C5F4-4FBE-BCE8-903A6E054E5D}"/>
              </a:ext>
              <a:ext uri="{C183D7F6-B498-43B3-948B-1728B52AA6E4}">
                <adec:decorative xmlns:adec="http://schemas.microsoft.com/office/drawing/2017/decorative" val="0"/>
              </a:ext>
            </a:extLst>
          </p:cNvPr>
          <p:cNvSpPr>
            <a:spLocks noGrp="1"/>
          </p:cNvSpPr>
          <p:nvPr>
            <p:ph sz="half" idx="15"/>
          </p:nvPr>
        </p:nvSpPr>
        <p:spPr/>
        <p:txBody>
          <a:bodyPr/>
          <a:lstStyle/>
          <a:p>
            <a:r>
              <a:rPr lang="en-US"/>
              <a:t>Ben Sommer</a:t>
            </a:r>
          </a:p>
          <a:p>
            <a:pPr lvl="1"/>
            <a:r>
              <a:rPr lang="en-US"/>
              <a:t>Director</a:t>
            </a:r>
          </a:p>
          <a:p>
            <a:pPr lvl="2"/>
            <a:r>
              <a:rPr lang="en-US"/>
              <a:t>Jobs For the Future</a:t>
            </a:r>
          </a:p>
        </p:txBody>
      </p:sp>
      <p:pic>
        <p:nvPicPr>
          <p:cNvPr id="6" name="Picture Placeholder 5" descr="   Picture of Genna Petrolla">
            <a:extLst>
              <a:ext uri="{FF2B5EF4-FFF2-40B4-BE49-F238E27FC236}">
                <a16:creationId xmlns:a16="http://schemas.microsoft.com/office/drawing/2014/main" id="{D8B9251B-3FAB-CA04-978F-58AD3A36D5AE}"/>
              </a:ext>
              <a:ext uri="{C183D7F6-B498-43B3-948B-1728B52AA6E4}">
                <adec:decorative xmlns:adec="http://schemas.microsoft.com/office/drawing/2017/decorative" val="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p:pic>
      <p:sp>
        <p:nvSpPr>
          <p:cNvPr id="3" name="Content Placeholder 2">
            <a:extLst>
              <a:ext uri="{FF2B5EF4-FFF2-40B4-BE49-F238E27FC236}">
                <a16:creationId xmlns:a16="http://schemas.microsoft.com/office/drawing/2014/main" id="{E2BED0D9-11B9-41BB-B610-727CD264CD48}"/>
              </a:ext>
              <a:ext uri="{C183D7F6-B498-43B3-948B-1728B52AA6E4}">
                <adec:decorative xmlns:adec="http://schemas.microsoft.com/office/drawing/2017/decorative" val="0"/>
              </a:ext>
            </a:extLst>
          </p:cNvPr>
          <p:cNvSpPr>
            <a:spLocks noGrp="1"/>
          </p:cNvSpPr>
          <p:nvPr>
            <p:ph sz="half" idx="1"/>
          </p:nvPr>
        </p:nvSpPr>
        <p:spPr/>
        <p:txBody>
          <a:bodyPr/>
          <a:lstStyle/>
          <a:p>
            <a:r>
              <a:rPr lang="en-US" err="1"/>
              <a:t>Genna</a:t>
            </a:r>
            <a:r>
              <a:rPr lang="en-US"/>
              <a:t> </a:t>
            </a:r>
            <a:r>
              <a:rPr lang="en-US" err="1"/>
              <a:t>Petrolla</a:t>
            </a:r>
            <a:endParaRPr lang="en-US"/>
          </a:p>
          <a:p>
            <a:pPr lvl="1"/>
            <a:r>
              <a:rPr lang="en-US"/>
              <a:t>Senior Manager</a:t>
            </a:r>
          </a:p>
          <a:p>
            <a:pPr lvl="2"/>
            <a:r>
              <a:rPr lang="en-US"/>
              <a:t>Jobs For the Future</a:t>
            </a:r>
          </a:p>
        </p:txBody>
      </p:sp>
      <p:pic>
        <p:nvPicPr>
          <p:cNvPr id="10" name="Picture Placeholder 9" descr="Picture of Jonathan Osei">
            <a:extLst>
              <a:ext uri="{FF2B5EF4-FFF2-40B4-BE49-F238E27FC236}">
                <a16:creationId xmlns:a16="http://schemas.microsoft.com/office/drawing/2014/main" id="{C06B8CE0-E4AD-ACCD-7A7F-02BC63778B65}"/>
              </a:ext>
              <a:ext uri="{C183D7F6-B498-43B3-948B-1728B52AA6E4}">
                <adec:decorative xmlns:adec="http://schemas.microsoft.com/office/drawing/2017/decorative" val="0"/>
              </a:ext>
            </a:extLst>
          </p:cNvPr>
          <p:cNvPicPr>
            <a:picLocks noGrp="1" noChangeAspect="1"/>
          </p:cNvPicPr>
          <p:nvPr>
            <p:ph type="pic" sz="quarter" idx="16"/>
          </p:nvPr>
        </p:nvPicPr>
        <p:blipFill rotWithShape="1">
          <a:blip r:embed="rId4"/>
          <a:srcRect l="6358" r="3468" b="9259"/>
          <a:stretch/>
        </p:blipFill>
        <p:spPr>
          <a:xfrm>
            <a:off x="8995545" y="1272152"/>
            <a:ext cx="1786781" cy="2223032"/>
          </a:xfrm>
        </p:spPr>
      </p:pic>
      <p:sp>
        <p:nvSpPr>
          <p:cNvPr id="4" name="Content Placeholder 3">
            <a:extLst>
              <a:ext uri="{FF2B5EF4-FFF2-40B4-BE49-F238E27FC236}">
                <a16:creationId xmlns:a16="http://schemas.microsoft.com/office/drawing/2014/main" id="{A5DC4EBE-0A00-492E-9CD3-CBE1F6F1C0AF}"/>
              </a:ext>
              <a:ext uri="{C183D7F6-B498-43B3-948B-1728B52AA6E4}">
                <adec:decorative xmlns:adec="http://schemas.microsoft.com/office/drawing/2017/decorative" val="0"/>
              </a:ext>
            </a:extLst>
          </p:cNvPr>
          <p:cNvSpPr>
            <a:spLocks noGrp="1"/>
          </p:cNvSpPr>
          <p:nvPr>
            <p:ph sz="half" idx="2"/>
          </p:nvPr>
        </p:nvSpPr>
        <p:spPr/>
        <p:txBody>
          <a:bodyPr/>
          <a:lstStyle/>
          <a:p>
            <a:r>
              <a:rPr lang="en-US"/>
              <a:t>Jonathan Osei</a:t>
            </a:r>
          </a:p>
          <a:p>
            <a:pPr lvl="1"/>
            <a:r>
              <a:rPr lang="en-US"/>
              <a:t>Manager</a:t>
            </a:r>
          </a:p>
          <a:p>
            <a:pPr lvl="2"/>
            <a:r>
              <a:rPr lang="en-US"/>
              <a:t>Jobs For the Future</a:t>
            </a:r>
          </a:p>
        </p:txBody>
      </p:sp>
      <p:pic>
        <p:nvPicPr>
          <p:cNvPr id="15" name="Picture Placeholder 14" descr="Picture of Ben Sommer">
            <a:extLst>
              <a:ext uri="{FF2B5EF4-FFF2-40B4-BE49-F238E27FC236}">
                <a16:creationId xmlns:a16="http://schemas.microsoft.com/office/drawing/2014/main" id="{803981D3-77FA-CD40-5BE7-8450AFB6049B}"/>
              </a:ext>
              <a:ext uri="{C183D7F6-B498-43B3-948B-1728B52AA6E4}">
                <adec:decorative xmlns:adec="http://schemas.microsoft.com/office/drawing/2017/decorative" val="0"/>
              </a:ext>
            </a:extLst>
          </p:cNvPr>
          <p:cNvPicPr>
            <a:picLocks noGrp="1" noChangeAspect="1"/>
          </p:cNvPicPr>
          <p:nvPr>
            <p:ph type="pic" sz="quarter" idx="13"/>
          </p:nvPr>
        </p:nvPicPr>
        <p:blipFill>
          <a:blip r:embed="rId5"/>
          <a:srcRect l="14416" r="14416"/>
          <a:stretch/>
        </p:blipFill>
        <p:spPr/>
      </p:pic>
      <p:sp>
        <p:nvSpPr>
          <p:cNvPr id="2" name="Title 1">
            <a:extLst>
              <a:ext uri="{FF2B5EF4-FFF2-40B4-BE49-F238E27FC236}">
                <a16:creationId xmlns:a16="http://schemas.microsoft.com/office/drawing/2014/main" id="{BEEED5D4-778F-418B-8852-DBFAE2D24571}"/>
              </a:ext>
              <a:ext uri="{C183D7F6-B498-43B3-948B-1728B52AA6E4}">
                <adec:decorative xmlns:adec="http://schemas.microsoft.com/office/drawing/2017/decorative" val="0"/>
              </a:ext>
            </a:extLst>
          </p:cNvPr>
          <p:cNvSpPr>
            <a:spLocks noGrp="1"/>
          </p:cNvSpPr>
          <p:nvPr>
            <p:ph type="title"/>
          </p:nvPr>
        </p:nvSpPr>
        <p:spPr/>
        <p:txBody>
          <a:bodyPr/>
          <a:lstStyle/>
          <a:p>
            <a:r>
              <a:rPr lang="en-US"/>
              <a:t>Today’s Speakers</a:t>
            </a:r>
          </a:p>
        </p:txBody>
      </p:sp>
    </p:spTree>
    <p:custDataLst>
      <p:tags r:id="rId1"/>
    </p:custDataLst>
    <p:extLst>
      <p:ext uri="{BB962C8B-B14F-4D97-AF65-F5344CB8AC3E}">
        <p14:creationId xmlns:p14="http://schemas.microsoft.com/office/powerpoint/2010/main" val="2465724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a:xfrm>
            <a:off x="503978" y="1456288"/>
            <a:ext cx="5360386" cy="1210737"/>
          </a:xfrm>
        </p:spPr>
        <p:txBody>
          <a:bodyPr>
            <a:noAutofit/>
          </a:bodyPr>
          <a:lstStyle/>
          <a:p>
            <a:r>
              <a:rPr lang="en-US" sz="4400"/>
              <a:t>How do you define Job Quality?</a:t>
            </a:r>
          </a:p>
        </p:txBody>
      </p:sp>
      <p:sp>
        <p:nvSpPr>
          <p:cNvPr id="8" name="Title 2">
            <a:extLst>
              <a:ext uri="{FF2B5EF4-FFF2-40B4-BE49-F238E27FC236}">
                <a16:creationId xmlns:a16="http://schemas.microsoft.com/office/drawing/2014/main" id="{ACDDE37B-C635-19E3-C639-3C5994725920}"/>
              </a:ext>
            </a:extLst>
          </p:cNvPr>
          <p:cNvSpPr txBox="1">
            <a:spLocks/>
          </p:cNvSpPr>
          <p:nvPr/>
        </p:nvSpPr>
        <p:spPr>
          <a:xfrm>
            <a:off x="805866" y="46208"/>
            <a:ext cx="10338384" cy="786384"/>
          </a:xfrm>
          <a:prstGeom prst="rect">
            <a:avLst/>
          </a:prstGeom>
        </p:spPr>
        <p:txBody>
          <a:bodyPr vert="horz" lIns="182880" tIns="45720" rIns="91440" bIns="45720" rtlCol="0" anchor="ctr">
            <a:normAutofit/>
          </a:bodyPr>
          <a:lstStyle>
            <a:lvl1pPr algn="l" defTabSz="914400" rtl="0" eaLnBrk="1" latinLnBrk="0" hangingPunct="1">
              <a:lnSpc>
                <a:spcPct val="90000"/>
              </a:lnSpc>
              <a:spcBef>
                <a:spcPct val="0"/>
              </a:spcBef>
              <a:buNone/>
              <a:defRPr sz="3600" b="1" kern="1200">
                <a:solidFill>
                  <a:schemeClr val="accent5"/>
                </a:solidFill>
                <a:latin typeface="+mn-lt"/>
                <a:ea typeface="+mj-ea"/>
                <a:cs typeface="+mj-cs"/>
              </a:defRPr>
            </a:lvl1pPr>
          </a:lstStyle>
          <a:p>
            <a:r>
              <a:rPr lang="en-US">
                <a:solidFill>
                  <a:srgbClr val="2C5261"/>
                </a:solidFill>
              </a:rPr>
              <a:t>POLL</a:t>
            </a:r>
          </a:p>
        </p:txBody>
      </p:sp>
      <p:sp>
        <p:nvSpPr>
          <p:cNvPr id="2" name="TextBox 1">
            <a:extLst>
              <a:ext uri="{FF2B5EF4-FFF2-40B4-BE49-F238E27FC236}">
                <a16:creationId xmlns:a16="http://schemas.microsoft.com/office/drawing/2014/main" id="{771565EE-B57F-4CA8-08D7-7692E3FFB58A}"/>
              </a:ext>
            </a:extLst>
          </p:cNvPr>
          <p:cNvSpPr txBox="1"/>
          <p:nvPr/>
        </p:nvSpPr>
        <p:spPr>
          <a:xfrm>
            <a:off x="503978" y="3429000"/>
            <a:ext cx="479351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2C5261"/>
                </a:solidFill>
                <a:cs typeface="Calibri"/>
              </a:rPr>
              <a:t>Please enter your answer/ answers in the chat</a:t>
            </a:r>
          </a:p>
          <a:p>
            <a:pPr algn="ctr"/>
            <a:r>
              <a:rPr lang="en-US" b="1">
                <a:cs typeface="Calibri"/>
              </a:rPr>
              <a:t>OR</a:t>
            </a:r>
          </a:p>
          <a:p>
            <a:r>
              <a:rPr lang="en-US" i="1">
                <a:solidFill>
                  <a:srgbClr val="2C5261"/>
                </a:solidFill>
                <a:cs typeface="Calibri"/>
              </a:rPr>
              <a:t>Scan the QR code to share your answer/ answers</a:t>
            </a:r>
          </a:p>
        </p:txBody>
      </p:sp>
      <p:pic>
        <p:nvPicPr>
          <p:cNvPr id="7" name="Picture 6" descr="A screenshot of a QR Code">
            <a:extLst>
              <a:ext uri="{FF2B5EF4-FFF2-40B4-BE49-F238E27FC236}">
                <a16:creationId xmlns:a16="http://schemas.microsoft.com/office/drawing/2014/main" id="{F9364030-7994-8870-EAC9-C821775006E4}"/>
              </a:ext>
            </a:extLst>
          </p:cNvPr>
          <p:cNvPicPr>
            <a:picLocks noChangeAspect="1"/>
          </p:cNvPicPr>
          <p:nvPr/>
        </p:nvPicPr>
        <p:blipFill rotWithShape="1">
          <a:blip r:embed="rId3">
            <a:extLst>
              <a:ext uri="{28A0092B-C50C-407E-A947-70E740481C1C}">
                <a14:useLocalDpi xmlns:a14="http://schemas.microsoft.com/office/drawing/2010/main" val="0"/>
              </a:ext>
            </a:extLst>
          </a:blip>
          <a:srcRect l="7410" t="37348" r="74594" b="4140"/>
          <a:stretch/>
        </p:blipFill>
        <p:spPr>
          <a:xfrm>
            <a:off x="5584371" y="1231577"/>
            <a:ext cx="2802246" cy="5124773"/>
          </a:xfrm>
          <a:prstGeom prst="rect">
            <a:avLst/>
          </a:prstGeom>
        </p:spPr>
      </p:pic>
      <p:sp>
        <p:nvSpPr>
          <p:cNvPr id="5" name="Slide Number Placeholder 4">
            <a:extLst>
              <a:ext uri="{FF2B5EF4-FFF2-40B4-BE49-F238E27FC236}">
                <a16:creationId xmlns:a16="http://schemas.microsoft.com/office/drawing/2014/main" id="{D11B7818-C123-4CF9-B8D5-062A839522B2}"/>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8</a:t>
            </a:fld>
            <a:endParaRPr lang="en-US"/>
          </a:p>
        </p:txBody>
      </p:sp>
    </p:spTree>
    <p:extLst>
      <p:ext uri="{BB962C8B-B14F-4D97-AF65-F5344CB8AC3E}">
        <p14:creationId xmlns:p14="http://schemas.microsoft.com/office/powerpoint/2010/main" val="27449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a:xfrm>
            <a:off x="586855" y="1320349"/>
            <a:ext cx="6466546" cy="786384"/>
          </a:xfrm>
        </p:spPr>
        <p:txBody>
          <a:bodyPr>
            <a:noAutofit/>
          </a:bodyPr>
          <a:lstStyle/>
          <a:p>
            <a:r>
              <a:rPr lang="en-US" sz="4000" dirty="0"/>
              <a:t>Where is your organization on your job quality journey?</a:t>
            </a:r>
            <a:endParaRPr lang="en-US" sz="4000" dirty="0">
              <a:cs typeface="Calibri"/>
            </a:endParaRPr>
          </a:p>
        </p:txBody>
      </p:sp>
      <p:sp>
        <p:nvSpPr>
          <p:cNvPr id="8" name="Text Placeholder 7">
            <a:extLst>
              <a:ext uri="{FF2B5EF4-FFF2-40B4-BE49-F238E27FC236}">
                <a16:creationId xmlns:a16="http://schemas.microsoft.com/office/drawing/2014/main" id="{DB60730D-C5B5-43CB-9BC0-5768ED578A47}"/>
              </a:ext>
            </a:extLst>
          </p:cNvPr>
          <p:cNvSpPr>
            <a:spLocks noGrp="1"/>
          </p:cNvSpPr>
          <p:nvPr>
            <p:ph type="body" idx="14"/>
          </p:nvPr>
        </p:nvSpPr>
        <p:spPr>
          <a:xfrm>
            <a:off x="685946" y="2673782"/>
            <a:ext cx="4410711" cy="3607618"/>
          </a:xfrm>
        </p:spPr>
        <p:txBody>
          <a:bodyPr>
            <a:normAutofit fontScale="92500" lnSpcReduction="20000"/>
          </a:bodyPr>
          <a:lstStyle/>
          <a:p>
            <a:pPr marL="342900" indent="-342900">
              <a:buFont typeface="Arial" panose="020B0604020202020204" pitchFamily="34" charset="0"/>
              <a:buChar char="•"/>
            </a:pPr>
            <a:r>
              <a:rPr lang="en-US" dirty="0"/>
              <a:t>Just getting started</a:t>
            </a:r>
          </a:p>
          <a:p>
            <a:pPr marL="342900" indent="-342900">
              <a:buFont typeface="Arial" panose="020B0604020202020204" pitchFamily="34" charset="0"/>
              <a:buChar char="•"/>
            </a:pPr>
            <a:r>
              <a:rPr lang="en-US" dirty="0"/>
              <a:t>Defining Job Quality in our region</a:t>
            </a:r>
          </a:p>
          <a:p>
            <a:pPr marL="342900" indent="-342900">
              <a:buFont typeface="Arial" panose="020B0604020202020204" pitchFamily="34" charset="0"/>
              <a:buChar char="•"/>
            </a:pPr>
            <a:r>
              <a:rPr lang="en-US" dirty="0"/>
              <a:t>Employer/ Partner Engagement</a:t>
            </a:r>
          </a:p>
          <a:p>
            <a:pPr marL="342900" indent="-342900">
              <a:buFont typeface="Arial" panose="020B0604020202020204" pitchFamily="34" charset="0"/>
              <a:buChar char="•"/>
            </a:pPr>
            <a:r>
              <a:rPr lang="en-US" dirty="0"/>
              <a:t>Developing a strategic plan</a:t>
            </a:r>
          </a:p>
          <a:p>
            <a:pPr marL="342900" indent="-342900">
              <a:buFont typeface="Arial" panose="020B0604020202020204" pitchFamily="34" charset="0"/>
              <a:buChar char="•"/>
            </a:pPr>
            <a:r>
              <a:rPr lang="en-US" dirty="0"/>
              <a:t>Implementing a number of job quality initiatives at scale</a:t>
            </a:r>
          </a:p>
          <a:p>
            <a:pPr marL="342900" indent="-342900">
              <a:buFont typeface="Arial" panose="020B0604020202020204" pitchFamily="34" charset="0"/>
              <a:buChar char="•"/>
            </a:pPr>
            <a:r>
              <a:rPr lang="en-US" dirty="0"/>
              <a:t>Something else- please share in chat</a:t>
            </a:r>
          </a:p>
        </p:txBody>
      </p:sp>
      <p:sp>
        <p:nvSpPr>
          <p:cNvPr id="6" name="Title 2">
            <a:extLst>
              <a:ext uri="{FF2B5EF4-FFF2-40B4-BE49-F238E27FC236}">
                <a16:creationId xmlns:a16="http://schemas.microsoft.com/office/drawing/2014/main" id="{52D9CCDD-8A6C-1C59-5BD5-9D16B1FC72D6}"/>
              </a:ext>
            </a:extLst>
          </p:cNvPr>
          <p:cNvSpPr txBox="1">
            <a:spLocks/>
          </p:cNvSpPr>
          <p:nvPr/>
        </p:nvSpPr>
        <p:spPr>
          <a:xfrm>
            <a:off x="805866" y="46208"/>
            <a:ext cx="10338384" cy="786384"/>
          </a:xfrm>
          <a:prstGeom prst="rect">
            <a:avLst/>
          </a:prstGeom>
        </p:spPr>
        <p:txBody>
          <a:bodyPr vert="horz" lIns="182880" tIns="45720" rIns="91440" bIns="45720" rtlCol="0" anchor="ctr">
            <a:normAutofit/>
          </a:bodyPr>
          <a:lstStyle>
            <a:lvl1pPr algn="l" defTabSz="914400" rtl="0" eaLnBrk="1" latinLnBrk="0" hangingPunct="1">
              <a:lnSpc>
                <a:spcPct val="90000"/>
              </a:lnSpc>
              <a:spcBef>
                <a:spcPct val="0"/>
              </a:spcBef>
              <a:buNone/>
              <a:defRPr sz="3600" b="1" kern="1200">
                <a:solidFill>
                  <a:schemeClr val="accent5"/>
                </a:solidFill>
                <a:latin typeface="+mn-lt"/>
                <a:ea typeface="+mj-ea"/>
                <a:cs typeface="+mj-cs"/>
              </a:defRPr>
            </a:lvl1pPr>
          </a:lstStyle>
          <a:p>
            <a:r>
              <a:rPr lang="en-US">
                <a:solidFill>
                  <a:srgbClr val="2C5261"/>
                </a:solidFill>
              </a:rPr>
              <a:t>POLL</a:t>
            </a:r>
          </a:p>
        </p:txBody>
      </p:sp>
      <p:sp>
        <p:nvSpPr>
          <p:cNvPr id="5" name="Slide Number Placeholder 4">
            <a:extLst>
              <a:ext uri="{FF2B5EF4-FFF2-40B4-BE49-F238E27FC236}">
                <a16:creationId xmlns:a16="http://schemas.microsoft.com/office/drawing/2014/main" id="{D11B7818-C123-4CF9-B8D5-062A839522B2}"/>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9</a:t>
            </a:fld>
            <a:endParaRPr lang="en-US"/>
          </a:p>
        </p:txBody>
      </p:sp>
    </p:spTree>
    <p:extLst>
      <p:ext uri="{BB962C8B-B14F-4D97-AF65-F5344CB8AC3E}">
        <p14:creationId xmlns:p14="http://schemas.microsoft.com/office/powerpoint/2010/main" val="3263777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a:t>Job Quality Academy Teams</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ea typeface="Calibri"/>
                <a:cs typeface="Calibri"/>
              </a:rPr>
              <a:t>16 teams from 14 states</a:t>
            </a:r>
            <a:endParaRPr lang="en-US"/>
          </a:p>
        </p:txBody>
      </p:sp>
      <p:pic>
        <p:nvPicPr>
          <p:cNvPr id="2" name="Content Placeholder 1" descr="A map of the united states with 14 states highlighted that represent the 16 teams and their corresponding regions">
            <a:extLst>
              <a:ext uri="{FF2B5EF4-FFF2-40B4-BE49-F238E27FC236}">
                <a16:creationId xmlns:a16="http://schemas.microsoft.com/office/drawing/2014/main" id="{96E5FB45-3818-F977-CB93-AC36068191B6}"/>
              </a:ext>
            </a:extLst>
          </p:cNvPr>
          <p:cNvPicPr>
            <a:picLocks noGrp="1" noChangeAspect="1"/>
          </p:cNvPicPr>
          <p:nvPr>
            <p:ph sz="half" idx="2"/>
          </p:nvPr>
        </p:nvPicPr>
        <p:blipFill>
          <a:blip r:embed="rId4"/>
          <a:stretch>
            <a:fillRect/>
          </a:stretch>
        </p:blipFill>
        <p:spPr>
          <a:xfrm>
            <a:off x="2825662" y="1989878"/>
            <a:ext cx="6543851" cy="4199785"/>
          </a:xfrm>
        </p:spPr>
      </p:pic>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10</a:t>
            </a:fld>
            <a:endParaRPr lang="en-US"/>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Job Quality Academy Teams</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ea typeface="Calibri"/>
                <a:cs typeface="Calibri"/>
              </a:rPr>
              <a:t>Team Structure</a:t>
            </a:r>
            <a:endParaRPr lang="en-US"/>
          </a:p>
        </p:txBody>
      </p:sp>
      <p:sp>
        <p:nvSpPr>
          <p:cNvPr id="7" name="Content Placeholder 6">
            <a:extLst>
              <a:ext uri="{FF2B5EF4-FFF2-40B4-BE49-F238E27FC236}">
                <a16:creationId xmlns:a16="http://schemas.microsoft.com/office/drawing/2014/main" id="{7B759C4C-A5FC-702A-D74B-AC992C20838B}"/>
              </a:ext>
            </a:extLst>
          </p:cNvPr>
          <p:cNvSpPr>
            <a:spLocks noGrp="1"/>
          </p:cNvSpPr>
          <p:nvPr>
            <p:ph sz="half" idx="2"/>
          </p:nvPr>
        </p:nvSpPr>
        <p:spPr/>
        <p:txBody>
          <a:bodyPr vert="horz" lIns="91440" tIns="45720" rIns="91440" bIns="45720" rtlCol="0" anchor="t">
            <a:noAutofit/>
          </a:bodyPr>
          <a:lstStyle/>
          <a:p>
            <a:pPr marL="342900" indent="-342900">
              <a:buFont typeface="Wingdings" panose="05040102010807070707" pitchFamily="18" charset="2"/>
              <a:buChar char="Ø"/>
            </a:pPr>
            <a:r>
              <a:rPr lang="en-US">
                <a:solidFill>
                  <a:srgbClr val="000000"/>
                </a:solidFill>
                <a:latin typeface="Arial"/>
                <a:ea typeface="Calibri"/>
                <a:cs typeface="Arial"/>
              </a:rPr>
              <a:t>Lead Organizations represented one of the following types of organizations: state workforce board, state workforce agency, local workforce board, or tribal entity.</a:t>
            </a:r>
            <a:endParaRPr lang="en-US">
              <a:solidFill>
                <a:srgbClr val="808080"/>
              </a:solidFill>
              <a:latin typeface="Arial"/>
              <a:ea typeface="Calibri"/>
              <a:cs typeface="Arial"/>
            </a:endParaRPr>
          </a:p>
          <a:p>
            <a:pPr>
              <a:buFont typeface="Wingdings" panose="05040102010807070707" pitchFamily="18" charset="2"/>
              <a:buChar char="Ø"/>
            </a:pPr>
            <a:r>
              <a:rPr lang="en-US">
                <a:latin typeface="Arial"/>
                <a:ea typeface="Calibri"/>
                <a:cs typeface="Arial"/>
              </a:rPr>
              <a:t>Teams were required to include a worker voice-focused organization such as a labor union or worker center representative.</a:t>
            </a:r>
            <a:endParaRPr lang="en-US">
              <a:solidFill>
                <a:srgbClr val="000000"/>
              </a:solidFill>
              <a:latin typeface="Arial"/>
              <a:ea typeface="Calibri"/>
              <a:cs typeface="Arial"/>
            </a:endParaRPr>
          </a:p>
          <a:p>
            <a:pPr>
              <a:buFont typeface="Wingdings" panose="05040102010807070707" pitchFamily="18" charset="2"/>
              <a:buChar char="Ø"/>
            </a:pPr>
            <a:r>
              <a:rPr lang="en-US">
                <a:solidFill>
                  <a:srgbClr val="000000"/>
                </a:solidFill>
                <a:latin typeface="Arial"/>
                <a:ea typeface="Calibri"/>
                <a:cs typeface="Arial"/>
              </a:rPr>
              <a:t>Teams could also include any community-based organization, employer or employer representative, or any other organization committed to improving job quality in their community.</a:t>
            </a:r>
            <a:endParaRPr lang="en-US">
              <a:ea typeface="Calibri" panose="020F0502020204030204"/>
              <a:cs typeface="Calibri" panose="020F0502020204030204"/>
            </a:endParaRPr>
          </a:p>
          <a:p>
            <a:pPr>
              <a:buFont typeface="Wingdings" panose="05040102010807070707" pitchFamily="18" charset="2"/>
              <a:buChar char="Ø"/>
            </a:pPr>
            <a:endParaRPr lang="en-US">
              <a:ea typeface="Calibri" panose="020F0502020204030204"/>
              <a:cs typeface="Calibri" panose="020F0502020204030204"/>
            </a:endParaRPr>
          </a:p>
        </p:txBody>
      </p:sp>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11</a:t>
            </a:fld>
            <a:endParaRPr lang="en-US"/>
          </a:p>
        </p:txBody>
      </p:sp>
    </p:spTree>
    <p:custDataLst>
      <p:tags r:id="rId1"/>
    </p:custDataLst>
    <p:extLst>
      <p:ext uri="{BB962C8B-B14F-4D97-AF65-F5344CB8AC3E}">
        <p14:creationId xmlns:p14="http://schemas.microsoft.com/office/powerpoint/2010/main" val="263200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a:t>Where teams were in their JQ journey</a:t>
            </a:r>
          </a:p>
        </p:txBody>
      </p:sp>
      <p:pic>
        <p:nvPicPr>
          <p:cNvPr id="8" name="Content Placeholder 7" descr="A graph of blue bars representing where participating regions are on their job quality journey">
            <a:extLst>
              <a:ext uri="{FF2B5EF4-FFF2-40B4-BE49-F238E27FC236}">
                <a16:creationId xmlns:a16="http://schemas.microsoft.com/office/drawing/2014/main" id="{CD6307CE-7F9C-0320-349E-23B1005C633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190" r="1681"/>
          <a:stretch/>
        </p:blipFill>
        <p:spPr>
          <a:xfrm>
            <a:off x="2228849" y="1274472"/>
            <a:ext cx="7400925" cy="4854866"/>
          </a:xfrm>
        </p:spPr>
      </p:pic>
      <p:sp>
        <p:nvSpPr>
          <p:cNvPr id="5" name="Slide Number Placeholder 4">
            <a:extLst>
              <a:ext uri="{FF2B5EF4-FFF2-40B4-BE49-F238E27FC236}">
                <a16:creationId xmlns:a16="http://schemas.microsoft.com/office/drawing/2014/main" id="{7F15F674-67DA-4DD3-9830-A75CD46DDEA2}"/>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12</a:t>
            </a:fld>
            <a:endParaRPr lang="en-US"/>
          </a:p>
        </p:txBody>
      </p:sp>
    </p:spTree>
    <p:extLst>
      <p:ext uri="{BB962C8B-B14F-4D97-AF65-F5344CB8AC3E}">
        <p14:creationId xmlns:p14="http://schemas.microsoft.com/office/powerpoint/2010/main" val="4073743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7C3BE-8842-7306-856A-46AF9474E9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6295547-C9D4-03A8-2964-A5D7E23A986E}"/>
              </a:ext>
            </a:extLst>
          </p:cNvPr>
          <p:cNvSpPr>
            <a:spLocks noGrp="1"/>
          </p:cNvSpPr>
          <p:nvPr>
            <p:ph type="title"/>
          </p:nvPr>
        </p:nvSpPr>
        <p:spPr/>
        <p:txBody>
          <a:bodyPr/>
          <a:lstStyle/>
          <a:p>
            <a:r>
              <a:rPr lang="en-US"/>
              <a:t>Partners</a:t>
            </a:r>
          </a:p>
        </p:txBody>
      </p:sp>
      <p:pic>
        <p:nvPicPr>
          <p:cNvPr id="2" name="Picture 1" descr="A group of logos:&#10;- Jobs for the Future&#10;-SPR&#10;- National Association of Workforce Boards&#10;- SHRM&#10;-AFL-CIO Working for America Institute&#10;-JVS">
            <a:extLst>
              <a:ext uri="{FF2B5EF4-FFF2-40B4-BE49-F238E27FC236}">
                <a16:creationId xmlns:a16="http://schemas.microsoft.com/office/drawing/2014/main" id="{7C8CBE0B-2306-F993-92F1-B9A9F23EAD06}"/>
              </a:ext>
            </a:extLst>
          </p:cNvPr>
          <p:cNvPicPr>
            <a:picLocks noChangeAspect="1"/>
          </p:cNvPicPr>
          <p:nvPr/>
        </p:nvPicPr>
        <p:blipFill>
          <a:blip r:embed="rId3"/>
          <a:stretch>
            <a:fillRect/>
          </a:stretch>
        </p:blipFill>
        <p:spPr>
          <a:xfrm>
            <a:off x="1725637" y="1848023"/>
            <a:ext cx="8740575" cy="3805976"/>
          </a:xfrm>
          <a:prstGeom prst="rect">
            <a:avLst/>
          </a:prstGeom>
        </p:spPr>
      </p:pic>
      <p:sp>
        <p:nvSpPr>
          <p:cNvPr id="5" name="Slide Number Placeholder 4">
            <a:extLst>
              <a:ext uri="{FF2B5EF4-FFF2-40B4-BE49-F238E27FC236}">
                <a16:creationId xmlns:a16="http://schemas.microsoft.com/office/drawing/2014/main" id="{BB148E9C-CA95-8BF8-1BC8-F0BE6D5DC7B5}"/>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13</a:t>
            </a:fld>
            <a:endParaRPr lang="en-US"/>
          </a:p>
        </p:txBody>
      </p:sp>
    </p:spTree>
    <p:extLst>
      <p:ext uri="{BB962C8B-B14F-4D97-AF65-F5344CB8AC3E}">
        <p14:creationId xmlns:p14="http://schemas.microsoft.com/office/powerpoint/2010/main" val="838781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6614A02E-8920-4A57-B1A0-E7B3A946F7A4}"/>
              </a:ext>
            </a:extLst>
          </p:cNvPr>
          <p:cNvSpPr>
            <a:spLocks noGrp="1"/>
          </p:cNvSpPr>
          <p:nvPr>
            <p:ph type="body" idx="1"/>
          </p:nvPr>
        </p:nvSpPr>
        <p:spPr>
          <a:xfrm>
            <a:off x="1768360" y="2173767"/>
            <a:ext cx="4160044" cy="823912"/>
          </a:xfrm>
        </p:spPr>
        <p:txBody>
          <a:bodyPr/>
          <a:lstStyle/>
          <a:p>
            <a:r>
              <a:rPr lang="en-US">
                <a:ea typeface="+mn-lt"/>
                <a:cs typeface="+mn-lt"/>
              </a:rPr>
              <a:t>In-person intensives</a:t>
            </a:r>
            <a:endParaRPr lang="en-US" b="0">
              <a:solidFill>
                <a:srgbClr val="000000"/>
              </a:solidFill>
              <a:ea typeface="+mn-lt"/>
              <a:cs typeface="+mn-lt"/>
            </a:endParaRPr>
          </a:p>
        </p:txBody>
      </p:sp>
      <p:sp>
        <p:nvSpPr>
          <p:cNvPr id="16" name="Text Placeholder 15">
            <a:extLst>
              <a:ext uri="{FF2B5EF4-FFF2-40B4-BE49-F238E27FC236}">
                <a16:creationId xmlns:a16="http://schemas.microsoft.com/office/drawing/2014/main" id="{5B8FAB7D-7012-4CB8-B144-900DB147D02B}"/>
              </a:ext>
            </a:extLst>
          </p:cNvPr>
          <p:cNvSpPr>
            <a:spLocks noGrp="1"/>
          </p:cNvSpPr>
          <p:nvPr>
            <p:ph type="body" sz="quarter" idx="3"/>
          </p:nvPr>
        </p:nvSpPr>
        <p:spPr>
          <a:xfrm>
            <a:off x="7306443" y="2173767"/>
            <a:ext cx="4160044" cy="823912"/>
          </a:xfrm>
        </p:spPr>
        <p:txBody>
          <a:bodyPr/>
          <a:lstStyle/>
          <a:p>
            <a:r>
              <a:rPr lang="en-US">
                <a:ea typeface="Calibri"/>
                <a:cs typeface="Calibri"/>
              </a:rPr>
              <a:t>Coaching Support</a:t>
            </a:r>
            <a:endParaRPr lang="en-US"/>
          </a:p>
        </p:txBody>
      </p:sp>
      <p:sp>
        <p:nvSpPr>
          <p:cNvPr id="20" name="Text Placeholder 19">
            <a:extLst>
              <a:ext uri="{FF2B5EF4-FFF2-40B4-BE49-F238E27FC236}">
                <a16:creationId xmlns:a16="http://schemas.microsoft.com/office/drawing/2014/main" id="{34EE309D-28E9-4C35-B37C-F91B684E78CA}"/>
              </a:ext>
            </a:extLst>
          </p:cNvPr>
          <p:cNvSpPr>
            <a:spLocks noGrp="1"/>
          </p:cNvSpPr>
          <p:nvPr>
            <p:ph type="body" idx="16"/>
          </p:nvPr>
        </p:nvSpPr>
        <p:spPr>
          <a:xfrm>
            <a:off x="1768360" y="4118852"/>
            <a:ext cx="4160044" cy="823912"/>
          </a:xfrm>
        </p:spPr>
        <p:txBody>
          <a:bodyPr/>
          <a:lstStyle/>
          <a:p>
            <a:r>
              <a:rPr lang="en-US">
                <a:ea typeface="Calibri"/>
                <a:cs typeface="Calibri"/>
              </a:rPr>
              <a:t>Design-thinking activities</a:t>
            </a:r>
            <a:endParaRPr lang="en-US"/>
          </a:p>
        </p:txBody>
      </p:sp>
      <p:sp>
        <p:nvSpPr>
          <p:cNvPr id="21" name="Text Placeholder 20">
            <a:extLst>
              <a:ext uri="{FF2B5EF4-FFF2-40B4-BE49-F238E27FC236}">
                <a16:creationId xmlns:a16="http://schemas.microsoft.com/office/drawing/2014/main" id="{4108C6F6-501A-463D-8D1A-733675EB5127}"/>
              </a:ext>
            </a:extLst>
          </p:cNvPr>
          <p:cNvSpPr>
            <a:spLocks noGrp="1"/>
          </p:cNvSpPr>
          <p:nvPr>
            <p:ph type="body" sz="quarter" idx="17"/>
          </p:nvPr>
        </p:nvSpPr>
        <p:spPr>
          <a:xfrm>
            <a:off x="7306443" y="4118852"/>
            <a:ext cx="4160044" cy="823912"/>
          </a:xfrm>
        </p:spPr>
        <p:txBody>
          <a:bodyPr/>
          <a:lstStyle/>
          <a:p>
            <a:r>
              <a:rPr lang="en-US">
                <a:ea typeface="Calibri"/>
                <a:cs typeface="Calibri"/>
              </a:rPr>
              <a:t>Ecosystem-wide approach</a:t>
            </a:r>
            <a:endParaRPr lang="en-US"/>
          </a:p>
        </p:txBody>
      </p:sp>
      <p:pic>
        <p:nvPicPr>
          <p:cNvPr id="26" name="Graphic 25">
            <a:extLst>
              <a:ext uri="{FF2B5EF4-FFF2-40B4-BE49-F238E27FC236}">
                <a16:creationId xmlns:a16="http://schemas.microsoft.com/office/drawing/2014/main" id="{AF87AB25-D724-DD36-54DA-9D52C7292F8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7064" y="2173857"/>
            <a:ext cx="914400" cy="914400"/>
          </a:xfrm>
          <a:prstGeom prst="rect">
            <a:avLst/>
          </a:prstGeom>
        </p:spPr>
      </p:pic>
      <p:pic>
        <p:nvPicPr>
          <p:cNvPr id="27" name="Graphic 26">
            <a:extLst>
              <a:ext uri="{FF2B5EF4-FFF2-40B4-BE49-F238E27FC236}">
                <a16:creationId xmlns:a16="http://schemas.microsoft.com/office/drawing/2014/main" id="{F9859409-B638-ED09-3CB9-E72DC1038C49}"/>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87064" y="4071668"/>
            <a:ext cx="914400" cy="914400"/>
          </a:xfrm>
          <a:prstGeom prst="rect">
            <a:avLst/>
          </a:prstGeom>
        </p:spPr>
      </p:pic>
      <p:pic>
        <p:nvPicPr>
          <p:cNvPr id="28" name="Graphic 27">
            <a:extLst>
              <a:ext uri="{FF2B5EF4-FFF2-40B4-BE49-F238E27FC236}">
                <a16:creationId xmlns:a16="http://schemas.microsoft.com/office/drawing/2014/main" id="{8FAC2B9E-4103-D5BE-66AD-E9AC3B0F7F0B}"/>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6158" y="4028536"/>
            <a:ext cx="914400" cy="914400"/>
          </a:xfrm>
          <a:prstGeom prst="rect">
            <a:avLst/>
          </a:prstGeom>
        </p:spPr>
      </p:pic>
      <p:pic>
        <p:nvPicPr>
          <p:cNvPr id="29" name="Graphic 28">
            <a:extLst>
              <a:ext uri="{FF2B5EF4-FFF2-40B4-BE49-F238E27FC236}">
                <a16:creationId xmlns:a16="http://schemas.microsoft.com/office/drawing/2014/main" id="{887411FC-7354-7606-D2AA-8D7FDED3FDBA}"/>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66158" y="2123536"/>
            <a:ext cx="914400" cy="914400"/>
          </a:xfrm>
          <a:prstGeom prst="rect">
            <a:avLst/>
          </a:prstGeom>
        </p:spPr>
      </p:pic>
      <p:sp>
        <p:nvSpPr>
          <p:cNvPr id="14" name="Title 13">
            <a:extLst>
              <a:ext uri="{FF2B5EF4-FFF2-40B4-BE49-F238E27FC236}">
                <a16:creationId xmlns:a16="http://schemas.microsoft.com/office/drawing/2014/main" id="{D81288EA-8DDA-4248-8922-2BE3D3B2968D}"/>
              </a:ext>
              <a:ext uri="{C183D7F6-B498-43B3-948B-1728B52AA6E4}">
                <adec:decorative xmlns:adec="http://schemas.microsoft.com/office/drawing/2017/decorative" val="0"/>
              </a:ext>
            </a:extLst>
          </p:cNvPr>
          <p:cNvSpPr>
            <a:spLocks noGrp="1"/>
          </p:cNvSpPr>
          <p:nvPr>
            <p:ph type="title"/>
          </p:nvPr>
        </p:nvSpPr>
        <p:spPr/>
        <p:txBody>
          <a:bodyPr/>
          <a:lstStyle/>
          <a:p>
            <a:r>
              <a:rPr lang="en-US">
                <a:ea typeface="Calibri"/>
                <a:cs typeface="Calibri"/>
              </a:rPr>
              <a:t>Academy Structure</a:t>
            </a:r>
            <a:endParaRPr lang="en-US"/>
          </a:p>
        </p:txBody>
      </p:sp>
      <p:sp>
        <p:nvSpPr>
          <p:cNvPr id="4" name="Slide Number Placeholder 3">
            <a:extLst>
              <a:ext uri="{FF2B5EF4-FFF2-40B4-BE49-F238E27FC236}">
                <a16:creationId xmlns:a16="http://schemas.microsoft.com/office/drawing/2014/main" id="{CDE8A8AD-2AEB-4585-A1DC-19AD4F77F43C}"/>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pPr/>
              <a:t>14</a:t>
            </a:fld>
            <a:endParaRPr lang="en-US"/>
          </a:p>
        </p:txBody>
      </p:sp>
    </p:spTree>
    <p:custDataLst>
      <p:tags r:id="rId1"/>
    </p:custDataLst>
    <p:extLst>
      <p:ext uri="{BB962C8B-B14F-4D97-AF65-F5344CB8AC3E}">
        <p14:creationId xmlns:p14="http://schemas.microsoft.com/office/powerpoint/2010/main" val="327935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9CD18-0875-A921-7EC9-457733424CF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83E5D9-0C32-260B-95FC-DBA40CDE299E}"/>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8B5211AB-D965-4B36-0991-9CF9C3E7B4A5}"/>
              </a:ext>
            </a:extLst>
          </p:cNvPr>
          <p:cNvSpPr>
            <a:spLocks noGrp="1"/>
          </p:cNvSpPr>
          <p:nvPr>
            <p:ph type="title"/>
          </p:nvPr>
        </p:nvSpPr>
        <p:spPr/>
        <p:txBody>
          <a:bodyPr/>
          <a:lstStyle/>
          <a:p>
            <a:r>
              <a:rPr lang="en-US"/>
              <a:t>Coaching</a:t>
            </a:r>
          </a:p>
        </p:txBody>
      </p:sp>
      <p:pic>
        <p:nvPicPr>
          <p:cNvPr id="24" name="Picture Placeholder 23">
            <a:extLst>
              <a:ext uri="{FF2B5EF4-FFF2-40B4-BE49-F238E27FC236}">
                <a16:creationId xmlns:a16="http://schemas.microsoft.com/office/drawing/2014/main" id="{294C2368-4848-7224-EC2E-956C1FE5AA47}"/>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l="6030" t="-10301" r="6048" b="22634"/>
          <a:stretch/>
        </p:blipFill>
        <p:spPr>
          <a:xfrm>
            <a:off x="3138488" y="1209675"/>
            <a:ext cx="1209675" cy="1137035"/>
          </a:xfrm>
          <a:ln>
            <a:noFill/>
          </a:ln>
        </p:spPr>
      </p:pic>
      <p:sp>
        <p:nvSpPr>
          <p:cNvPr id="5" name="Text Placeholder 4">
            <a:extLst>
              <a:ext uri="{FF2B5EF4-FFF2-40B4-BE49-F238E27FC236}">
                <a16:creationId xmlns:a16="http://schemas.microsoft.com/office/drawing/2014/main" id="{8F901129-9587-E63A-B0EF-232729CCA17E}"/>
              </a:ext>
            </a:extLst>
          </p:cNvPr>
          <p:cNvSpPr>
            <a:spLocks noGrp="1"/>
          </p:cNvSpPr>
          <p:nvPr>
            <p:ph type="body" idx="1"/>
          </p:nvPr>
        </p:nvSpPr>
        <p:spPr>
          <a:xfrm>
            <a:off x="4007865" y="1428546"/>
            <a:ext cx="3700623" cy="786383"/>
          </a:xfrm>
        </p:spPr>
        <p:txBody>
          <a:bodyPr>
            <a:normAutofit/>
          </a:bodyPr>
          <a:lstStyle/>
          <a:p>
            <a:r>
              <a:rPr lang="en-US" sz="2400"/>
              <a:t>Coach as resource</a:t>
            </a:r>
          </a:p>
        </p:txBody>
      </p:sp>
      <p:pic>
        <p:nvPicPr>
          <p:cNvPr id="28" name="Picture Placeholder 27">
            <a:extLst>
              <a:ext uri="{FF2B5EF4-FFF2-40B4-BE49-F238E27FC236}">
                <a16:creationId xmlns:a16="http://schemas.microsoft.com/office/drawing/2014/main" id="{CBDEE8FF-2D3C-3E38-40F1-0E068E084605}"/>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5">
            <a:extLst>
              <a:ext uri="{28A0092B-C50C-407E-A947-70E740481C1C}">
                <a14:useLocalDpi xmlns:a14="http://schemas.microsoft.com/office/drawing/2010/main" val="0"/>
              </a:ext>
            </a:extLst>
          </a:blip>
          <a:srcRect l="14429" t="-640" r="23581" b="640"/>
          <a:stretch/>
        </p:blipFill>
        <p:spPr>
          <a:xfrm>
            <a:off x="4289425" y="2346325"/>
            <a:ext cx="1209675" cy="1298575"/>
          </a:xfrm>
        </p:spPr>
      </p:pic>
      <p:sp>
        <p:nvSpPr>
          <p:cNvPr id="6" name="Text Placeholder 5">
            <a:extLst>
              <a:ext uri="{FF2B5EF4-FFF2-40B4-BE49-F238E27FC236}">
                <a16:creationId xmlns:a16="http://schemas.microsoft.com/office/drawing/2014/main" id="{32064422-C80C-551D-CD83-D7AB9F7A34BC}"/>
              </a:ext>
            </a:extLst>
          </p:cNvPr>
          <p:cNvSpPr>
            <a:spLocks noGrp="1"/>
          </p:cNvSpPr>
          <p:nvPr>
            <p:ph type="body" sz="quarter" idx="3"/>
          </p:nvPr>
        </p:nvSpPr>
        <p:spPr>
          <a:xfrm>
            <a:off x="5158564" y="2562868"/>
            <a:ext cx="3700623" cy="786383"/>
          </a:xfrm>
        </p:spPr>
        <p:txBody>
          <a:bodyPr>
            <a:normAutofit/>
          </a:bodyPr>
          <a:lstStyle/>
          <a:p>
            <a:r>
              <a:rPr lang="en-US" sz="2400"/>
              <a:t>TA Intake form</a:t>
            </a:r>
          </a:p>
        </p:txBody>
      </p:sp>
      <p:pic>
        <p:nvPicPr>
          <p:cNvPr id="30" name="Picture Placeholder 29">
            <a:extLst>
              <a:ext uri="{FF2B5EF4-FFF2-40B4-BE49-F238E27FC236}">
                <a16:creationId xmlns:a16="http://schemas.microsoft.com/office/drawing/2014/main" id="{02F11E62-D531-F167-3F7E-BF46EDACB5EE}"/>
              </a:ext>
              <a:ext uri="{C183D7F6-B498-43B3-948B-1728B52AA6E4}">
                <adec:decorative xmlns:adec="http://schemas.microsoft.com/office/drawing/2017/decorative" val="1"/>
              </a:ext>
            </a:extLst>
          </p:cNvPr>
          <p:cNvPicPr>
            <a:picLocks noGrp="1" noChangeAspect="1"/>
          </p:cNvPicPr>
          <p:nvPr>
            <p:ph type="pic" sz="quarter" idx="19"/>
          </p:nvPr>
        </p:nvPicPr>
        <p:blipFill>
          <a:blip r:embed="rId6">
            <a:extLst>
              <a:ext uri="{28A0092B-C50C-407E-A947-70E740481C1C}">
                <a14:useLocalDpi xmlns:a14="http://schemas.microsoft.com/office/drawing/2010/main" val="0"/>
              </a:ext>
            </a:extLst>
          </a:blip>
          <a:srcRect l="3423" r="3423"/>
          <a:stretch>
            <a:fillRect/>
          </a:stretch>
        </p:blipFill>
        <p:spPr>
          <a:xfrm>
            <a:off x="3138488" y="3643313"/>
            <a:ext cx="1209675" cy="1298575"/>
          </a:xfrm>
        </p:spPr>
      </p:pic>
      <p:sp>
        <p:nvSpPr>
          <p:cNvPr id="10" name="Text Placeholder 9">
            <a:extLst>
              <a:ext uri="{FF2B5EF4-FFF2-40B4-BE49-F238E27FC236}">
                <a16:creationId xmlns:a16="http://schemas.microsoft.com/office/drawing/2014/main" id="{18594B09-2C9F-A6E0-A5C9-1548594E9C1B}"/>
              </a:ext>
            </a:extLst>
          </p:cNvPr>
          <p:cNvSpPr>
            <a:spLocks noGrp="1"/>
          </p:cNvSpPr>
          <p:nvPr>
            <p:ph type="body" idx="16"/>
          </p:nvPr>
        </p:nvSpPr>
        <p:spPr>
          <a:xfrm>
            <a:off x="4007865" y="3859940"/>
            <a:ext cx="3700623" cy="786383"/>
          </a:xfrm>
        </p:spPr>
        <p:txBody>
          <a:bodyPr>
            <a:normAutofit lnSpcReduction="10000"/>
          </a:bodyPr>
          <a:lstStyle/>
          <a:p>
            <a:r>
              <a:rPr lang="en-US" sz="2400"/>
              <a:t>2 Group Coaching Sessions</a:t>
            </a:r>
          </a:p>
        </p:txBody>
      </p:sp>
      <p:pic>
        <p:nvPicPr>
          <p:cNvPr id="32" name="Picture Placeholder 31">
            <a:extLst>
              <a:ext uri="{FF2B5EF4-FFF2-40B4-BE49-F238E27FC236}">
                <a16:creationId xmlns:a16="http://schemas.microsoft.com/office/drawing/2014/main" id="{E61B2CA6-A335-94B3-99A7-0B7548687E69}"/>
              </a:ext>
              <a:ext uri="{C183D7F6-B498-43B3-948B-1728B52AA6E4}">
                <adec:decorative xmlns:adec="http://schemas.microsoft.com/office/drawing/2017/decorative" val="1"/>
              </a:ext>
            </a:extLst>
          </p:cNvPr>
          <p:cNvPicPr>
            <a:picLocks noGrp="1" noChangeAspect="1"/>
          </p:cNvPicPr>
          <p:nvPr>
            <p:ph type="pic" sz="quarter" idx="18"/>
          </p:nvPr>
        </p:nvPicPr>
        <p:blipFill>
          <a:blip r:embed="rId7">
            <a:extLst>
              <a:ext uri="{28A0092B-C50C-407E-A947-70E740481C1C}">
                <a14:useLocalDpi xmlns:a14="http://schemas.microsoft.com/office/drawing/2010/main" val="0"/>
              </a:ext>
            </a:extLst>
          </a:blip>
          <a:srcRect l="3366" r="3366"/>
          <a:stretch>
            <a:fillRect/>
          </a:stretch>
        </p:blipFill>
        <p:spPr>
          <a:xfrm>
            <a:off x="4289425" y="4852988"/>
            <a:ext cx="1209675" cy="1296987"/>
          </a:xfrm>
        </p:spPr>
      </p:pic>
      <p:sp>
        <p:nvSpPr>
          <p:cNvPr id="11" name="Text Placeholder 10">
            <a:extLst>
              <a:ext uri="{FF2B5EF4-FFF2-40B4-BE49-F238E27FC236}">
                <a16:creationId xmlns:a16="http://schemas.microsoft.com/office/drawing/2014/main" id="{E89EB997-B535-C127-74F6-C6E740791C89}"/>
              </a:ext>
            </a:extLst>
          </p:cNvPr>
          <p:cNvSpPr>
            <a:spLocks noGrp="1"/>
          </p:cNvSpPr>
          <p:nvPr>
            <p:ph type="body" sz="quarter" idx="17"/>
          </p:nvPr>
        </p:nvSpPr>
        <p:spPr>
          <a:xfrm>
            <a:off x="5158564" y="5069212"/>
            <a:ext cx="3700623" cy="786383"/>
          </a:xfrm>
        </p:spPr>
        <p:txBody>
          <a:bodyPr>
            <a:normAutofit/>
          </a:bodyPr>
          <a:lstStyle/>
          <a:p>
            <a:r>
              <a:rPr lang="en-US" sz="2400"/>
              <a:t>Office Hours</a:t>
            </a:r>
          </a:p>
        </p:txBody>
      </p:sp>
    </p:spTree>
    <p:custDataLst>
      <p:tags r:id="rId1"/>
    </p:custDataLst>
    <p:extLst>
      <p:ext uri="{BB962C8B-B14F-4D97-AF65-F5344CB8AC3E}">
        <p14:creationId xmlns:p14="http://schemas.microsoft.com/office/powerpoint/2010/main" val="2816243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Job Quality Starter Guide</a:t>
            </a:r>
          </a:p>
        </p:txBody>
      </p:sp>
      <p:sp>
        <p:nvSpPr>
          <p:cNvPr id="6" name="Text Placeholder 5">
            <a:extLst>
              <a:ext uri="{FF2B5EF4-FFF2-40B4-BE49-F238E27FC236}">
                <a16:creationId xmlns:a16="http://schemas.microsoft.com/office/drawing/2014/main" id="{62A2FC54-BDCC-1C1E-24C0-F35DB2B1C1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74655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3C1A3F-DBC1-76A2-C077-A01547D54853}"/>
              </a:ext>
            </a:extLst>
          </p:cNvPr>
          <p:cNvSpPr>
            <a:spLocks noGrp="1"/>
          </p:cNvSpPr>
          <p:nvPr>
            <p:ph type="sldNum" sz="quarter" idx="12"/>
          </p:nvPr>
        </p:nvSpPr>
        <p:spPr/>
        <p:txBody>
          <a:bodyPr/>
          <a:lstStyle/>
          <a:p>
            <a:fld id="{158B7785-F6D6-45F8-833E-07BD84680091}" type="slidenum">
              <a:rPr lang="en-US" smtClean="0"/>
              <a:t>17</a:t>
            </a:fld>
            <a:endParaRPr lang="en-US"/>
          </a:p>
        </p:txBody>
      </p:sp>
      <p:sp>
        <p:nvSpPr>
          <p:cNvPr id="3" name="Title 2">
            <a:extLst>
              <a:ext uri="{FF2B5EF4-FFF2-40B4-BE49-F238E27FC236}">
                <a16:creationId xmlns:a16="http://schemas.microsoft.com/office/drawing/2014/main" id="{BF28F353-FE3F-06EF-3ACA-E1D7EC8DCBE6}"/>
              </a:ext>
            </a:extLst>
          </p:cNvPr>
          <p:cNvSpPr>
            <a:spLocks noGrp="1"/>
          </p:cNvSpPr>
          <p:nvPr>
            <p:ph type="title"/>
          </p:nvPr>
        </p:nvSpPr>
        <p:spPr/>
        <p:txBody>
          <a:bodyPr/>
          <a:lstStyle/>
          <a:p>
            <a:r>
              <a:rPr lang="en-US">
                <a:cs typeface="Calibri"/>
              </a:rPr>
              <a:t>Job Quality Starter Guide – Key Components</a:t>
            </a:r>
          </a:p>
        </p:txBody>
      </p:sp>
      <p:sp>
        <p:nvSpPr>
          <p:cNvPr id="4" name="Content Placeholder 3">
            <a:extLst>
              <a:ext uri="{FF2B5EF4-FFF2-40B4-BE49-F238E27FC236}">
                <a16:creationId xmlns:a16="http://schemas.microsoft.com/office/drawing/2014/main" id="{A3E3B6C7-8A9C-56E4-9060-499FAA4C4E3B}"/>
              </a:ext>
            </a:extLst>
          </p:cNvPr>
          <p:cNvSpPr>
            <a:spLocks noGrp="1"/>
          </p:cNvSpPr>
          <p:nvPr>
            <p:ph idx="1"/>
          </p:nvPr>
        </p:nvSpPr>
        <p:spPr>
          <a:xfrm>
            <a:off x="805866" y="909241"/>
            <a:ext cx="11081334" cy="5039517"/>
          </a:xfrm>
        </p:spPr>
        <p:txBody>
          <a:bodyPr vert="horz" lIns="91440" tIns="45720" rIns="91440" bIns="45720" rtlCol="0" anchor="t">
            <a:normAutofit/>
          </a:bodyPr>
          <a:lstStyle/>
          <a:p>
            <a:pPr marL="0" indent="0">
              <a:buNone/>
            </a:pPr>
            <a:endParaRPr lang="en-US">
              <a:cs typeface="Calibri"/>
            </a:endParaRPr>
          </a:p>
          <a:p>
            <a:r>
              <a:rPr lang="en-US">
                <a:cs typeface="Calibri"/>
              </a:rPr>
              <a:t>Defining Job Quality</a:t>
            </a:r>
          </a:p>
          <a:p>
            <a:r>
              <a:rPr lang="en-US">
                <a:cs typeface="Calibri"/>
              </a:rPr>
              <a:t>How to use the starter guide</a:t>
            </a:r>
          </a:p>
          <a:p>
            <a:r>
              <a:rPr lang="en-US">
                <a:cs typeface="Calibri"/>
              </a:rPr>
              <a:t>Finding your focus</a:t>
            </a:r>
            <a:endParaRPr lang="en-US"/>
          </a:p>
          <a:p>
            <a:r>
              <a:rPr lang="en-US">
                <a:ea typeface="+mn-lt"/>
                <a:cs typeface="+mn-lt"/>
              </a:rPr>
              <a:t>Setting Your Foundations</a:t>
            </a:r>
            <a:endParaRPr lang="en-US">
              <a:cs typeface="Calibri"/>
            </a:endParaRPr>
          </a:p>
          <a:p>
            <a:r>
              <a:rPr lang="en-US">
                <a:ea typeface="+mn-lt"/>
                <a:cs typeface="+mn-lt"/>
              </a:rPr>
              <a:t>Developing Your Job Quality Action Plan</a:t>
            </a:r>
          </a:p>
          <a:p>
            <a:r>
              <a:rPr lang="en-US">
                <a:ea typeface="+mn-lt"/>
                <a:cs typeface="+mn-lt"/>
              </a:rPr>
              <a:t>Additional Resources</a:t>
            </a:r>
          </a:p>
          <a:p>
            <a:r>
              <a:rPr lang="en-US">
                <a:ea typeface="+mn-lt"/>
                <a:cs typeface="+mn-lt"/>
              </a:rPr>
              <a:t>Case Examples</a:t>
            </a:r>
          </a:p>
        </p:txBody>
      </p:sp>
    </p:spTree>
    <p:extLst>
      <p:ext uri="{BB962C8B-B14F-4D97-AF65-F5344CB8AC3E}">
        <p14:creationId xmlns:p14="http://schemas.microsoft.com/office/powerpoint/2010/main" val="3767937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AAEE74-DBFC-CC73-B398-9D9FEEA553E4}"/>
              </a:ext>
            </a:extLst>
          </p:cNvPr>
          <p:cNvSpPr>
            <a:spLocks noGrp="1"/>
          </p:cNvSpPr>
          <p:nvPr>
            <p:ph type="sldNum" sz="quarter" idx="12"/>
          </p:nvPr>
        </p:nvSpPr>
        <p:spPr/>
        <p:txBody>
          <a:bodyPr/>
          <a:lstStyle/>
          <a:p>
            <a:fld id="{158B7785-F6D6-45F8-833E-07BD84680091}" type="slidenum">
              <a:rPr lang="en-US" smtClean="0"/>
              <a:t>18</a:t>
            </a:fld>
            <a:endParaRPr lang="en-US"/>
          </a:p>
        </p:txBody>
      </p:sp>
      <p:sp>
        <p:nvSpPr>
          <p:cNvPr id="3" name="Title 2">
            <a:extLst>
              <a:ext uri="{FF2B5EF4-FFF2-40B4-BE49-F238E27FC236}">
                <a16:creationId xmlns:a16="http://schemas.microsoft.com/office/drawing/2014/main" id="{0746C2D9-1581-0169-1A0D-C8F943960EE6}"/>
              </a:ext>
            </a:extLst>
          </p:cNvPr>
          <p:cNvSpPr>
            <a:spLocks noGrp="1"/>
          </p:cNvSpPr>
          <p:nvPr>
            <p:ph type="title"/>
          </p:nvPr>
        </p:nvSpPr>
        <p:spPr/>
        <p:txBody>
          <a:bodyPr/>
          <a:lstStyle/>
          <a:p>
            <a:r>
              <a:rPr lang="en-US" b="0">
                <a:ea typeface="+mn-lt"/>
                <a:cs typeface="+mn-lt"/>
              </a:rPr>
              <a:t>How to Use the Starter Guide</a:t>
            </a:r>
            <a:endParaRPr lang="en-US"/>
          </a:p>
        </p:txBody>
      </p:sp>
      <p:sp>
        <p:nvSpPr>
          <p:cNvPr id="4" name="Text Placeholder 3">
            <a:extLst>
              <a:ext uri="{FF2B5EF4-FFF2-40B4-BE49-F238E27FC236}">
                <a16:creationId xmlns:a16="http://schemas.microsoft.com/office/drawing/2014/main" id="{9E3758A5-2E61-B3B5-1A9C-EBC417B108EE}"/>
              </a:ext>
            </a:extLst>
          </p:cNvPr>
          <p:cNvSpPr>
            <a:spLocks noGrp="1"/>
          </p:cNvSpPr>
          <p:nvPr>
            <p:ph type="body" sz="half" idx="2"/>
          </p:nvPr>
        </p:nvSpPr>
        <p:spPr/>
        <p:txBody>
          <a:bodyPr/>
          <a:lstStyle/>
          <a:p>
            <a:pPr marL="457200" indent="-457200">
              <a:buFont typeface="Arial" panose="05040102010807070707" pitchFamily="18" charset="2"/>
              <a:buChar char="•"/>
            </a:pPr>
            <a:r>
              <a:rPr lang="en-US" sz="2800" i="0">
                <a:ea typeface="+mn-lt"/>
                <a:cs typeface="+mn-lt"/>
              </a:rPr>
              <a:t>Iteration and Prototyping</a:t>
            </a:r>
          </a:p>
          <a:p>
            <a:pPr marL="457200" indent="-457200">
              <a:buFont typeface="Arial" panose="05040102010807070707" pitchFamily="18" charset="2"/>
              <a:buChar char="•"/>
            </a:pPr>
            <a:r>
              <a:rPr lang="en-US" sz="2800" i="0">
                <a:cs typeface="Calibri" panose="020F0502020204030204"/>
              </a:rPr>
              <a:t>Stakeholder Engagement</a:t>
            </a:r>
          </a:p>
        </p:txBody>
      </p:sp>
      <p:sp>
        <p:nvSpPr>
          <p:cNvPr id="5" name="Picture Placeholder 4" descr="Graphic of the Double Diamond Model">
            <a:extLst>
              <a:ext uri="{FF2B5EF4-FFF2-40B4-BE49-F238E27FC236}">
                <a16:creationId xmlns:a16="http://schemas.microsoft.com/office/drawing/2014/main" id="{00E110BA-24B7-7A84-6D77-AD8394C2E34F}"/>
              </a:ext>
            </a:extLst>
          </p:cNvPr>
          <p:cNvSpPr>
            <a:spLocks noGrp="1"/>
          </p:cNvSpPr>
          <p:nvPr>
            <p:ph type="pic" idx="1"/>
          </p:nvPr>
        </p:nvSpPr>
        <p:spPr/>
        <p:txBody>
          <a:bodyPr/>
          <a:lstStyle/>
          <a:p>
            <a:endParaRPr lang="en-US"/>
          </a:p>
        </p:txBody>
      </p:sp>
      <p:pic>
        <p:nvPicPr>
          <p:cNvPr id="7" name="Picture 6" descr="A diagram with two connected diamonds.&#10;&#10;The Double Diamond model represents a process of exploring an issue widely (Discover and Define phases) and then focusing on delivering specific solutions (Develop and Deliver phases), emphasizing divergent and convergent thinking in both problem understanding and solution development.">
            <a:extLst>
              <a:ext uri="{FF2B5EF4-FFF2-40B4-BE49-F238E27FC236}">
                <a16:creationId xmlns:a16="http://schemas.microsoft.com/office/drawing/2014/main" id="{CB499816-F0AE-B705-9996-9E16F07866B0}"/>
              </a:ext>
            </a:extLst>
          </p:cNvPr>
          <p:cNvPicPr>
            <a:picLocks noChangeAspect="1"/>
          </p:cNvPicPr>
          <p:nvPr/>
        </p:nvPicPr>
        <p:blipFill>
          <a:blip r:embed="rId3"/>
          <a:stretch>
            <a:fillRect/>
          </a:stretch>
        </p:blipFill>
        <p:spPr>
          <a:xfrm>
            <a:off x="5047757" y="1283223"/>
            <a:ext cx="6831806" cy="4026693"/>
          </a:xfrm>
          <a:prstGeom prst="rect">
            <a:avLst/>
          </a:prstGeom>
        </p:spPr>
      </p:pic>
      <p:sp>
        <p:nvSpPr>
          <p:cNvPr id="8" name="Title 2">
            <a:extLst>
              <a:ext uri="{FF2B5EF4-FFF2-40B4-BE49-F238E27FC236}">
                <a16:creationId xmlns:a16="http://schemas.microsoft.com/office/drawing/2014/main" id="{D24279A4-4320-7667-A4BB-AD542E9EB220}"/>
              </a:ext>
            </a:extLst>
          </p:cNvPr>
          <p:cNvSpPr txBox="1">
            <a:spLocks/>
          </p:cNvSpPr>
          <p:nvPr/>
        </p:nvSpPr>
        <p:spPr>
          <a:xfrm>
            <a:off x="805866" y="46208"/>
            <a:ext cx="11081334" cy="786384"/>
          </a:xfrm>
          <a:prstGeom prst="rect">
            <a:avLst/>
          </a:prstGeom>
        </p:spPr>
        <p:txBody>
          <a:bodyPr vert="horz" lIns="182880" tIns="45720" rIns="91440" bIns="45720" rtlCol="0" anchor="b">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en-US">
                <a:ea typeface="+mn-lt"/>
                <a:cs typeface="+mn-lt"/>
              </a:rPr>
              <a:t>Guiding Principles</a:t>
            </a:r>
            <a:endParaRPr lang="en-US"/>
          </a:p>
        </p:txBody>
      </p:sp>
    </p:spTree>
    <p:extLst>
      <p:ext uri="{BB962C8B-B14F-4D97-AF65-F5344CB8AC3E}">
        <p14:creationId xmlns:p14="http://schemas.microsoft.com/office/powerpoint/2010/main" val="267307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E3C23-D109-C5FA-73D2-22540A0D5B96}"/>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F5FCB49-7453-5F86-7D73-F15DFFF73921}"/>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F2A8291B-C651-0A0A-9E49-75165A719ACB}"/>
              </a:ext>
            </a:extLst>
          </p:cNvPr>
          <p:cNvSpPr>
            <a:spLocks noGrp="1"/>
          </p:cNvSpPr>
          <p:nvPr>
            <p:ph type="title"/>
          </p:nvPr>
        </p:nvSpPr>
        <p:spPr/>
        <p:txBody>
          <a:bodyPr/>
          <a:lstStyle/>
          <a:p>
            <a:r>
              <a:rPr lang="en-US">
                <a:ea typeface="+mn-lt"/>
                <a:cs typeface="+mn-lt"/>
              </a:rPr>
              <a:t>Setting Your Foundations</a:t>
            </a:r>
            <a:endParaRPr lang="en-US"/>
          </a:p>
        </p:txBody>
      </p:sp>
      <p:sp>
        <p:nvSpPr>
          <p:cNvPr id="4" name="Text Placeholder 3">
            <a:extLst>
              <a:ext uri="{FF2B5EF4-FFF2-40B4-BE49-F238E27FC236}">
                <a16:creationId xmlns:a16="http://schemas.microsoft.com/office/drawing/2014/main" id="{3596AE9F-7729-3BC9-6EA5-1E3CF5B4C063}"/>
              </a:ext>
            </a:extLst>
          </p:cNvPr>
          <p:cNvSpPr>
            <a:spLocks noGrp="1"/>
          </p:cNvSpPr>
          <p:nvPr>
            <p:ph type="body" idx="1"/>
          </p:nvPr>
        </p:nvSpPr>
        <p:spPr/>
        <p:txBody>
          <a:bodyPr>
            <a:noAutofit/>
          </a:bodyPr>
          <a:lstStyle/>
          <a:p>
            <a:r>
              <a:rPr lang="en-US">
                <a:ea typeface="+mn-lt"/>
                <a:cs typeface="+mn-lt"/>
              </a:rPr>
              <a:t>Understanding your environment and context</a:t>
            </a:r>
            <a:endParaRPr lang="en-US">
              <a:cs typeface="Calibri"/>
            </a:endParaRPr>
          </a:p>
        </p:txBody>
      </p:sp>
      <p:sp>
        <p:nvSpPr>
          <p:cNvPr id="5" name="Content Placeholder 4">
            <a:extLst>
              <a:ext uri="{FF2B5EF4-FFF2-40B4-BE49-F238E27FC236}">
                <a16:creationId xmlns:a16="http://schemas.microsoft.com/office/drawing/2014/main" id="{088DF06F-B3DC-45FC-D133-5376409E0589}"/>
              </a:ext>
            </a:extLst>
          </p:cNvPr>
          <p:cNvSpPr>
            <a:spLocks noGrp="1"/>
          </p:cNvSpPr>
          <p:nvPr>
            <p:ph sz="half" idx="2"/>
          </p:nvPr>
        </p:nvSpPr>
        <p:spPr/>
        <p:txBody>
          <a:bodyPr vert="horz" lIns="91440" tIns="45720" rIns="91440" bIns="45720" rtlCol="0" anchor="t">
            <a:noAutofit/>
          </a:bodyPr>
          <a:lstStyle/>
          <a:p>
            <a:r>
              <a:rPr lang="en-US">
                <a:solidFill>
                  <a:srgbClr val="3A4040"/>
                </a:solidFill>
                <a:ea typeface="+mn-lt"/>
                <a:cs typeface="+mn-lt"/>
              </a:rPr>
              <a:t>Consensus on Job Quality Definition</a:t>
            </a:r>
            <a:endParaRPr lang="en-US">
              <a:solidFill>
                <a:srgbClr val="242021"/>
              </a:solidFill>
              <a:latin typeface="Calibri" panose="020F0502020204030204"/>
              <a:ea typeface="+mn-lt"/>
              <a:cs typeface="Calibri" panose="020F0502020204030204"/>
            </a:endParaRPr>
          </a:p>
          <a:p>
            <a:r>
              <a:rPr lang="en-US">
                <a:solidFill>
                  <a:srgbClr val="3A4040"/>
                </a:solidFill>
                <a:ea typeface="+mn-lt"/>
                <a:cs typeface="+mn-lt"/>
              </a:rPr>
              <a:t>Leadership Support for Job Quality</a:t>
            </a:r>
            <a:endParaRPr lang="en-US"/>
          </a:p>
          <a:p>
            <a:r>
              <a:rPr lang="en-US">
                <a:solidFill>
                  <a:srgbClr val="3A4040"/>
                </a:solidFill>
                <a:ea typeface="+mn-lt"/>
                <a:cs typeface="+mn-lt"/>
              </a:rPr>
              <a:t>Grant Funding for Job Quality Initiatives</a:t>
            </a:r>
            <a:endParaRPr lang="en-US"/>
          </a:p>
          <a:p>
            <a:endParaRPr lang="en-US" sz="2200">
              <a:solidFill>
                <a:srgbClr val="3A4040"/>
              </a:solidFill>
              <a:latin typeface="Arial"/>
              <a:cs typeface="Arial"/>
            </a:endParaRPr>
          </a:p>
          <a:p>
            <a:pPr marL="0" indent="0">
              <a:buNone/>
            </a:pPr>
            <a:endParaRPr lang="en-US" sz="2200">
              <a:solidFill>
                <a:srgbClr val="3A4040"/>
              </a:solidFill>
              <a:latin typeface="Arial"/>
              <a:cs typeface="Arial"/>
            </a:endParaRPr>
          </a:p>
          <a:p>
            <a:pPr lvl="1"/>
            <a:endParaRPr lang="en-US">
              <a:solidFill>
                <a:srgbClr val="3A4040"/>
              </a:solidFill>
              <a:cs typeface="Calibri"/>
            </a:endParaRPr>
          </a:p>
        </p:txBody>
      </p:sp>
      <p:sp>
        <p:nvSpPr>
          <p:cNvPr id="6" name="Text Placeholder 5">
            <a:extLst>
              <a:ext uri="{FF2B5EF4-FFF2-40B4-BE49-F238E27FC236}">
                <a16:creationId xmlns:a16="http://schemas.microsoft.com/office/drawing/2014/main" id="{43C182C7-4668-B175-9296-1E779C9CDA26}"/>
              </a:ext>
            </a:extLst>
          </p:cNvPr>
          <p:cNvSpPr>
            <a:spLocks noGrp="1"/>
          </p:cNvSpPr>
          <p:nvPr>
            <p:ph type="body" sz="quarter" idx="3"/>
          </p:nvPr>
        </p:nvSpPr>
        <p:spPr/>
        <p:txBody>
          <a:bodyPr/>
          <a:lstStyle/>
          <a:p>
            <a:r>
              <a:rPr lang="en-US">
                <a:cs typeface="Calibri"/>
              </a:rPr>
              <a:t>Assembling a team</a:t>
            </a:r>
            <a:endParaRPr lang="en-US"/>
          </a:p>
        </p:txBody>
      </p:sp>
      <p:sp>
        <p:nvSpPr>
          <p:cNvPr id="9" name="Content Placeholder 8">
            <a:extLst>
              <a:ext uri="{FF2B5EF4-FFF2-40B4-BE49-F238E27FC236}">
                <a16:creationId xmlns:a16="http://schemas.microsoft.com/office/drawing/2014/main" id="{47223521-023B-3CF1-0F0C-70759D9D1382}"/>
              </a:ext>
            </a:extLst>
          </p:cNvPr>
          <p:cNvSpPr>
            <a:spLocks noGrp="1"/>
          </p:cNvSpPr>
          <p:nvPr>
            <p:ph sz="quarter" idx="4"/>
          </p:nvPr>
        </p:nvSpPr>
        <p:spPr/>
        <p:txBody>
          <a:bodyPr vert="horz" lIns="91440" tIns="45720" rIns="91440" bIns="45720" rtlCol="0" anchor="t">
            <a:noAutofit/>
          </a:bodyPr>
          <a:lstStyle/>
          <a:p>
            <a:r>
              <a:rPr lang="en-US">
                <a:ea typeface="+mn-lt"/>
                <a:cs typeface="+mn-lt"/>
              </a:rPr>
              <a:t>Stakeholder Engagement for Job Quality Metrics</a:t>
            </a:r>
          </a:p>
          <a:p>
            <a:r>
              <a:rPr lang="en-US">
                <a:ea typeface="+mn-lt"/>
                <a:cs typeface="+mn-lt"/>
              </a:rPr>
              <a:t>Diverse Organizational Representation</a:t>
            </a:r>
            <a:endParaRPr lang="en-US"/>
          </a:p>
          <a:p>
            <a:r>
              <a:rPr lang="en-US">
                <a:ea typeface="+mn-lt"/>
                <a:cs typeface="+mn-lt"/>
              </a:rPr>
              <a:t>Foundational Team as a Starting Point</a:t>
            </a:r>
            <a:endParaRPr lang="en-US"/>
          </a:p>
        </p:txBody>
      </p:sp>
    </p:spTree>
    <p:extLst>
      <p:ext uri="{BB962C8B-B14F-4D97-AF65-F5344CB8AC3E}">
        <p14:creationId xmlns:p14="http://schemas.microsoft.com/office/powerpoint/2010/main" val="2057037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Assembling Your Team</a:t>
            </a:r>
            <a:endParaRPr lang="en-US"/>
          </a:p>
        </p:txBody>
      </p:sp>
      <p:sp>
        <p:nvSpPr>
          <p:cNvPr id="14" name="TextBox 13">
            <a:extLst>
              <a:ext uri="{FF2B5EF4-FFF2-40B4-BE49-F238E27FC236}">
                <a16:creationId xmlns:a16="http://schemas.microsoft.com/office/drawing/2014/main" id="{3A403FB2-90A2-192D-3D83-90E911D18DF3}"/>
              </a:ext>
            </a:extLst>
          </p:cNvPr>
          <p:cNvSpPr txBox="1"/>
          <p:nvPr/>
        </p:nvSpPr>
        <p:spPr>
          <a:xfrm>
            <a:off x="1375629" y="1305348"/>
            <a:ext cx="4673478" cy="2031324"/>
          </a:xfrm>
          <a:prstGeom prst="rect">
            <a:avLst/>
          </a:prstGeom>
          <a:solidFill>
            <a:srgbClr val="D3F7FF"/>
          </a:solidFill>
          <a:ln w="12700">
            <a:solidFill>
              <a:srgbClr val="00B0F0"/>
            </a:solidFill>
          </a:ln>
        </p:spPr>
        <p:txBody>
          <a:bodyPr wrap="square" rtlCol="0">
            <a:noAutofit/>
          </a:bodyPr>
          <a:lstStyle/>
          <a:p>
            <a:pPr algn="ctr" rtl="0" fontAlgn="base"/>
            <a:r>
              <a:rPr lang="en-US" sz="1800" b="1" i="0" u="none" strike="noStrike">
                <a:solidFill>
                  <a:srgbClr val="222222"/>
                </a:solidFill>
                <a:effectLst/>
                <a:latin typeface="Larsseit"/>
              </a:rPr>
              <a:t>The Powerbroker</a:t>
            </a:r>
            <a:r>
              <a:rPr lang="en-US" sz="1800" b="0" i="0" u="none" strike="noStrike">
                <a:solidFill>
                  <a:srgbClr val="222222"/>
                </a:solidFill>
                <a:effectLst/>
                <a:latin typeface="Larsseit"/>
              </a:rPr>
              <a:t> </a:t>
            </a:r>
          </a:p>
          <a:p>
            <a:pPr algn="l" rtl="0" fontAlgn="base"/>
            <a:endParaRPr lang="en-US" b="0" i="0" u="none" strike="noStrike">
              <a:solidFill>
                <a:srgbClr val="222222"/>
              </a:solidFill>
              <a:effectLst/>
              <a:latin typeface="Segoe UI" panose="020B0502040204020203" pitchFamily="34" charset="0"/>
            </a:endParaRPr>
          </a:p>
          <a:p>
            <a:pPr algn="l" rtl="0" fontAlgn="base"/>
            <a:r>
              <a:rPr lang="en-US" sz="1800" b="0" i="0" u="none" strike="noStrike">
                <a:solidFill>
                  <a:srgbClr val="222222"/>
                </a:solidFill>
                <a:effectLst/>
                <a:latin typeface="Larsseit"/>
              </a:rPr>
              <a:t>This organization has access to your region’s permission structures and can give cover to new ideas. </a:t>
            </a:r>
            <a:endParaRPr lang="en-US" b="0" i="0" u="none" strike="noStrike">
              <a:solidFill>
                <a:srgbClr val="222222"/>
              </a:solidFill>
              <a:effectLst/>
              <a:latin typeface="Segoe UI" panose="020B0502040204020203" pitchFamily="34" charset="0"/>
            </a:endParaRPr>
          </a:p>
          <a:p>
            <a:endParaRPr lang="en-US"/>
          </a:p>
        </p:txBody>
      </p:sp>
      <p:sp>
        <p:nvSpPr>
          <p:cNvPr id="15" name="TextBox 14">
            <a:extLst>
              <a:ext uri="{FF2B5EF4-FFF2-40B4-BE49-F238E27FC236}">
                <a16:creationId xmlns:a16="http://schemas.microsoft.com/office/drawing/2014/main" id="{7AF342D8-CE93-7413-08BD-5668CDA71E53}"/>
              </a:ext>
            </a:extLst>
          </p:cNvPr>
          <p:cNvSpPr txBox="1"/>
          <p:nvPr/>
        </p:nvSpPr>
        <p:spPr>
          <a:xfrm>
            <a:off x="6236678" y="1305348"/>
            <a:ext cx="4382964" cy="2031325"/>
          </a:xfrm>
          <a:prstGeom prst="rect">
            <a:avLst/>
          </a:prstGeom>
          <a:solidFill>
            <a:srgbClr val="D3F7FF"/>
          </a:solidFill>
          <a:ln w="12700">
            <a:solidFill>
              <a:srgbClr val="00B0F0"/>
            </a:solidFill>
          </a:ln>
        </p:spPr>
        <p:txBody>
          <a:bodyPr wrap="square" lIns="91440" tIns="45720" rIns="91440" bIns="45720" rtlCol="0" anchor="t">
            <a:noAutofit/>
          </a:bodyPr>
          <a:lstStyle/>
          <a:p>
            <a:pPr algn="ctr" rtl="0" fontAlgn="base"/>
            <a:r>
              <a:rPr lang="en-US" sz="1800" b="1" i="0" u="none" strike="noStrike">
                <a:solidFill>
                  <a:srgbClr val="222222"/>
                </a:solidFill>
                <a:effectLst/>
                <a:latin typeface="Larsseit"/>
              </a:rPr>
              <a:t>The Advocate</a:t>
            </a:r>
            <a:r>
              <a:rPr lang="en-US" sz="1800" b="0" i="0" u="none" strike="noStrike">
                <a:solidFill>
                  <a:srgbClr val="222222"/>
                </a:solidFill>
                <a:effectLst/>
                <a:latin typeface="Larsseit"/>
              </a:rPr>
              <a:t> </a:t>
            </a:r>
          </a:p>
          <a:p>
            <a:pPr algn="l" rtl="0" fontAlgn="base"/>
            <a:endParaRPr lang="en-US" b="0" i="0" u="none" strike="noStrike">
              <a:solidFill>
                <a:srgbClr val="222222"/>
              </a:solidFill>
              <a:effectLst/>
              <a:latin typeface="Segoe UI" panose="020B0502040204020203" pitchFamily="34" charset="0"/>
            </a:endParaRPr>
          </a:p>
          <a:p>
            <a:pPr fontAlgn="base"/>
            <a:r>
              <a:rPr lang="en-US" sz="1800" b="0" i="0" u="none" strike="noStrike">
                <a:solidFill>
                  <a:srgbClr val="222222"/>
                </a:solidFill>
                <a:effectLst/>
                <a:latin typeface="Larsseit"/>
              </a:rPr>
              <a:t>This person or organization knows how to bring important issues to the forefront. </a:t>
            </a:r>
            <a:r>
              <a:rPr lang="en-US">
                <a:solidFill>
                  <a:srgbClr val="222222"/>
                </a:solidFill>
                <a:latin typeface="Larsseit"/>
              </a:rPr>
              <a:t>They can help with incorporating worker voice as well as dissemination of the final action plan.</a:t>
            </a:r>
            <a:endParaRPr lang="en-US">
              <a:solidFill>
                <a:srgbClr val="222222"/>
              </a:solidFill>
              <a:latin typeface="Segoe UI"/>
              <a:cs typeface="Segoe UI"/>
            </a:endParaRPr>
          </a:p>
          <a:p>
            <a:br>
              <a:rPr lang="en-US"/>
            </a:br>
            <a:endParaRPr lang="en-US"/>
          </a:p>
          <a:p>
            <a:endParaRPr lang="en-US" b="0" i="0" u="none" strike="noStrike">
              <a:solidFill>
                <a:srgbClr val="222222"/>
              </a:solidFill>
              <a:effectLst/>
              <a:latin typeface="Larsseit"/>
              <a:cs typeface="Segoe UI"/>
            </a:endParaRPr>
          </a:p>
          <a:p>
            <a:endParaRPr lang="en-US"/>
          </a:p>
        </p:txBody>
      </p:sp>
      <p:sp>
        <p:nvSpPr>
          <p:cNvPr id="16" name="TextBox 15">
            <a:extLst>
              <a:ext uri="{FF2B5EF4-FFF2-40B4-BE49-F238E27FC236}">
                <a16:creationId xmlns:a16="http://schemas.microsoft.com/office/drawing/2014/main" id="{05572485-9A6F-AAB2-12C5-FB34DDFB171B}"/>
              </a:ext>
            </a:extLst>
          </p:cNvPr>
          <p:cNvSpPr txBox="1"/>
          <p:nvPr/>
        </p:nvSpPr>
        <p:spPr>
          <a:xfrm>
            <a:off x="6236678" y="3575270"/>
            <a:ext cx="4382964" cy="2308324"/>
          </a:xfrm>
          <a:prstGeom prst="rect">
            <a:avLst/>
          </a:prstGeom>
          <a:solidFill>
            <a:srgbClr val="D3F7FF"/>
          </a:solidFill>
          <a:ln w="12700">
            <a:solidFill>
              <a:srgbClr val="00B0F0"/>
            </a:solidFill>
          </a:ln>
        </p:spPr>
        <p:txBody>
          <a:bodyPr wrap="square" rtlCol="0">
            <a:noAutofit/>
          </a:bodyPr>
          <a:lstStyle/>
          <a:p>
            <a:pPr algn="ctr" rtl="0" fontAlgn="base"/>
            <a:r>
              <a:rPr lang="en-US" sz="1800" b="1" i="0" u="none" strike="noStrike">
                <a:solidFill>
                  <a:srgbClr val="222222"/>
                </a:solidFill>
                <a:effectLst/>
                <a:latin typeface="Larsseit"/>
              </a:rPr>
              <a:t>The Convener</a:t>
            </a:r>
            <a:r>
              <a:rPr lang="en-US" sz="1800" b="0" i="0" u="none" strike="noStrike">
                <a:solidFill>
                  <a:srgbClr val="222222"/>
                </a:solidFill>
                <a:effectLst/>
                <a:latin typeface="Larsseit"/>
              </a:rPr>
              <a:t> </a:t>
            </a:r>
          </a:p>
          <a:p>
            <a:pPr algn="l" rtl="0" fontAlgn="base"/>
            <a:endParaRPr lang="en-US" b="0" i="0" u="none" strike="noStrike">
              <a:solidFill>
                <a:srgbClr val="222222"/>
              </a:solidFill>
              <a:effectLst/>
              <a:latin typeface="Segoe UI" panose="020B0502040204020203" pitchFamily="34" charset="0"/>
            </a:endParaRPr>
          </a:p>
          <a:p>
            <a:pPr algn="l" rtl="0" fontAlgn="base"/>
            <a:r>
              <a:rPr lang="en-US" sz="1800" b="0" i="0" u="none" strike="noStrike">
                <a:solidFill>
                  <a:srgbClr val="222222"/>
                </a:solidFill>
                <a:effectLst/>
                <a:latin typeface="Larsseit"/>
              </a:rPr>
              <a:t>This organization is best situated for bringing team members together. This could also be called the team lead. They may already be leading similar cross-sector partnerships and have the infrastructure and the model to host. </a:t>
            </a:r>
            <a:endParaRPr lang="en-US" b="0" i="0" u="none" strike="noStrike">
              <a:solidFill>
                <a:srgbClr val="222222"/>
              </a:solidFill>
              <a:effectLst/>
              <a:latin typeface="Segoe UI" panose="020B0502040204020203" pitchFamily="34" charset="0"/>
            </a:endParaRPr>
          </a:p>
        </p:txBody>
      </p:sp>
      <p:sp>
        <p:nvSpPr>
          <p:cNvPr id="17" name="TextBox 16">
            <a:extLst>
              <a:ext uri="{FF2B5EF4-FFF2-40B4-BE49-F238E27FC236}">
                <a16:creationId xmlns:a16="http://schemas.microsoft.com/office/drawing/2014/main" id="{BC414BAA-5C04-D710-4FD1-E9FBE8F2511A}"/>
              </a:ext>
            </a:extLst>
          </p:cNvPr>
          <p:cNvSpPr txBox="1"/>
          <p:nvPr/>
        </p:nvSpPr>
        <p:spPr>
          <a:xfrm>
            <a:off x="1375629" y="3575270"/>
            <a:ext cx="4673477" cy="2308324"/>
          </a:xfrm>
          <a:prstGeom prst="rect">
            <a:avLst/>
          </a:prstGeom>
          <a:solidFill>
            <a:srgbClr val="D3F7FF"/>
          </a:solidFill>
          <a:ln w="12700">
            <a:solidFill>
              <a:srgbClr val="00B0F0"/>
            </a:solidFill>
          </a:ln>
        </p:spPr>
        <p:txBody>
          <a:bodyPr wrap="square" rtlCol="0">
            <a:noAutofit/>
          </a:bodyPr>
          <a:lstStyle/>
          <a:p>
            <a:pPr algn="ctr" rtl="0" fontAlgn="base"/>
            <a:r>
              <a:rPr lang="en-US" sz="1800" b="1" i="0" u="none" strike="noStrike">
                <a:solidFill>
                  <a:srgbClr val="222222"/>
                </a:solidFill>
                <a:effectLst/>
                <a:latin typeface="Larsseit"/>
              </a:rPr>
              <a:t>The Connector</a:t>
            </a:r>
            <a:r>
              <a:rPr lang="en-US" sz="1800" b="0" i="0" u="none" strike="noStrike">
                <a:solidFill>
                  <a:srgbClr val="222222"/>
                </a:solidFill>
                <a:effectLst/>
                <a:latin typeface="Larsseit"/>
              </a:rPr>
              <a:t> </a:t>
            </a:r>
          </a:p>
          <a:p>
            <a:pPr algn="l" rtl="0" fontAlgn="base"/>
            <a:endParaRPr lang="en-US" b="0" i="0" u="none" strike="noStrike">
              <a:solidFill>
                <a:srgbClr val="222222"/>
              </a:solidFill>
              <a:effectLst/>
              <a:latin typeface="Segoe UI" panose="020B0502040204020203" pitchFamily="34" charset="0"/>
            </a:endParaRPr>
          </a:p>
          <a:p>
            <a:pPr algn="l" rtl="0" fontAlgn="base"/>
            <a:r>
              <a:rPr lang="en-US" sz="1800" b="0" i="0" u="none" strike="noStrike">
                <a:solidFill>
                  <a:srgbClr val="222222"/>
                </a:solidFill>
                <a:effectLst/>
                <a:latin typeface="Larsseit"/>
              </a:rPr>
              <a:t>This person or organization knows everyone and everything that’s going on in the region. Rely on them to bring in important stakeholders for feedback and alignment </a:t>
            </a:r>
            <a:endParaRPr lang="en-US" b="0" i="0" u="none" strike="noStrike">
              <a:solidFill>
                <a:srgbClr val="222222"/>
              </a:solidFill>
              <a:effectLst/>
              <a:latin typeface="Segoe UI" panose="020B0502040204020203" pitchFamily="34" charset="0"/>
            </a:endParaRPr>
          </a:p>
          <a:p>
            <a:endParaRPr lang="en-US"/>
          </a:p>
        </p:txBody>
      </p:sp>
      <p:sp>
        <p:nvSpPr>
          <p:cNvPr id="2" name="Slide Number Placeholder 1">
            <a:extLst>
              <a:ext uri="{FF2B5EF4-FFF2-40B4-BE49-F238E27FC236}">
                <a16:creationId xmlns:a16="http://schemas.microsoft.com/office/drawing/2014/main" id="{7730664D-E1D1-4A87-8F58-1D3EE304377B}"/>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t>20</a:t>
            </a:fld>
            <a:endParaRPr lang="en-US"/>
          </a:p>
        </p:txBody>
      </p:sp>
    </p:spTree>
    <p:extLst>
      <p:ext uri="{BB962C8B-B14F-4D97-AF65-F5344CB8AC3E}">
        <p14:creationId xmlns:p14="http://schemas.microsoft.com/office/powerpoint/2010/main" val="421518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FB528D-E585-DAD9-9EE9-E2D169D4BCA8}"/>
              </a:ext>
            </a:extLst>
          </p:cNvPr>
          <p:cNvSpPr>
            <a:spLocks noGrp="1"/>
          </p:cNvSpPr>
          <p:nvPr>
            <p:ph type="sldNum" sz="quarter" idx="12"/>
          </p:nvPr>
        </p:nvSpPr>
        <p:spPr/>
        <p:txBody>
          <a:bodyPr/>
          <a:lstStyle/>
          <a:p>
            <a:fld id="{158B7785-F6D6-45F8-833E-07BD84680091}" type="slidenum">
              <a:rPr lang="en-US" smtClean="0"/>
              <a:t>21</a:t>
            </a:fld>
            <a:endParaRPr lang="en-US"/>
          </a:p>
        </p:txBody>
      </p:sp>
      <p:sp>
        <p:nvSpPr>
          <p:cNvPr id="3" name="Title 2">
            <a:extLst>
              <a:ext uri="{FF2B5EF4-FFF2-40B4-BE49-F238E27FC236}">
                <a16:creationId xmlns:a16="http://schemas.microsoft.com/office/drawing/2014/main" id="{A8CAC50E-353A-8D54-3AE6-02D7B8183F16}"/>
              </a:ext>
            </a:extLst>
          </p:cNvPr>
          <p:cNvSpPr>
            <a:spLocks noGrp="1"/>
          </p:cNvSpPr>
          <p:nvPr>
            <p:ph type="title"/>
          </p:nvPr>
        </p:nvSpPr>
        <p:spPr/>
        <p:txBody>
          <a:bodyPr/>
          <a:lstStyle/>
          <a:p>
            <a:r>
              <a:rPr lang="en-US">
                <a:ea typeface="+mn-lt"/>
                <a:cs typeface="+mn-lt"/>
              </a:rPr>
              <a:t>Finding Your Focus </a:t>
            </a:r>
            <a:endParaRPr lang="en-US">
              <a:cs typeface="Calibri" panose="020F0502020204030204"/>
            </a:endParaRPr>
          </a:p>
        </p:txBody>
      </p:sp>
      <p:sp>
        <p:nvSpPr>
          <p:cNvPr id="4" name="Text Placeholder 3">
            <a:extLst>
              <a:ext uri="{FF2B5EF4-FFF2-40B4-BE49-F238E27FC236}">
                <a16:creationId xmlns:a16="http://schemas.microsoft.com/office/drawing/2014/main" id="{E73FD1F9-47E2-7D09-8CE8-7AE6E1BA37E4}"/>
              </a:ext>
            </a:extLst>
          </p:cNvPr>
          <p:cNvSpPr>
            <a:spLocks noGrp="1"/>
          </p:cNvSpPr>
          <p:nvPr>
            <p:ph type="body" idx="14"/>
          </p:nvPr>
        </p:nvSpPr>
        <p:spPr>
          <a:xfrm>
            <a:off x="384237" y="2417289"/>
            <a:ext cx="4803399" cy="1948226"/>
          </a:xfrm>
        </p:spPr>
        <p:txBody>
          <a:bodyPr/>
          <a:lstStyle/>
          <a:p>
            <a:r>
              <a:rPr lang="en-US" sz="5400" b="1">
                <a:solidFill>
                  <a:schemeClr val="accent5"/>
                </a:solidFill>
                <a:ea typeface="+mn-lt"/>
                <a:cs typeface="+mn-lt"/>
              </a:rPr>
              <a:t>KEY LEVERS FOR CHANGE</a:t>
            </a:r>
            <a:endParaRPr lang="en-US" sz="5400" b="1">
              <a:solidFill>
                <a:schemeClr val="accent5"/>
              </a:solidFill>
            </a:endParaRPr>
          </a:p>
        </p:txBody>
      </p:sp>
      <p:sp>
        <p:nvSpPr>
          <p:cNvPr id="6" name="Text Placeholder 5">
            <a:extLst>
              <a:ext uri="{FF2B5EF4-FFF2-40B4-BE49-F238E27FC236}">
                <a16:creationId xmlns:a16="http://schemas.microsoft.com/office/drawing/2014/main" id="{2501130C-E5E2-642D-CA0E-4373E7B74496}"/>
              </a:ext>
            </a:extLst>
          </p:cNvPr>
          <p:cNvSpPr>
            <a:spLocks noGrp="1"/>
          </p:cNvSpPr>
          <p:nvPr>
            <p:ph type="body" idx="1"/>
          </p:nvPr>
        </p:nvSpPr>
        <p:spPr/>
        <p:txBody>
          <a:bodyPr>
            <a:normAutofit/>
          </a:bodyPr>
          <a:lstStyle/>
          <a:p>
            <a:r>
              <a:rPr lang="en-US" sz="2400">
                <a:ea typeface="+mn-lt"/>
                <a:cs typeface="+mn-lt"/>
              </a:rPr>
              <a:t>Procurement</a:t>
            </a:r>
            <a:endParaRPr lang="en-US" sz="2400"/>
          </a:p>
        </p:txBody>
      </p:sp>
      <p:sp>
        <p:nvSpPr>
          <p:cNvPr id="8" name="Text Placeholder 7">
            <a:extLst>
              <a:ext uri="{FF2B5EF4-FFF2-40B4-BE49-F238E27FC236}">
                <a16:creationId xmlns:a16="http://schemas.microsoft.com/office/drawing/2014/main" id="{6F0EBD60-0B30-8D0F-7D93-8EC182658165}"/>
              </a:ext>
            </a:extLst>
          </p:cNvPr>
          <p:cNvSpPr>
            <a:spLocks noGrp="1"/>
          </p:cNvSpPr>
          <p:nvPr>
            <p:ph type="body" sz="quarter" idx="3"/>
          </p:nvPr>
        </p:nvSpPr>
        <p:spPr/>
        <p:txBody>
          <a:bodyPr>
            <a:normAutofit/>
          </a:bodyPr>
          <a:lstStyle/>
          <a:p>
            <a:r>
              <a:rPr lang="en-US" sz="2400">
                <a:ea typeface="+mn-lt"/>
                <a:cs typeface="+mn-lt"/>
              </a:rPr>
              <a:t>Empowerment</a:t>
            </a:r>
            <a:endParaRPr lang="en-US" sz="2400"/>
          </a:p>
        </p:txBody>
      </p:sp>
      <p:pic>
        <p:nvPicPr>
          <p:cNvPr id="18" name="Picture Placeholder 17">
            <a:extLst>
              <a:ext uri="{FF2B5EF4-FFF2-40B4-BE49-F238E27FC236}">
                <a16:creationId xmlns:a16="http://schemas.microsoft.com/office/drawing/2014/main" id="{00279D39-0B62-4F43-4FD0-7A52A47753DA}"/>
              </a:ext>
              <a:ext uri="{C183D7F6-B498-43B3-948B-1728B52AA6E4}">
                <adec:decorative xmlns:adec="http://schemas.microsoft.com/office/drawing/2017/decorative" val="1"/>
              </a:ext>
            </a:extLst>
          </p:cNvPr>
          <p:cNvPicPr>
            <a:picLocks noGrp="1" noChangeAspect="1"/>
          </p:cNvPicPr>
          <p:nvPr>
            <p:ph type="pic" sz="quarter" idx="19"/>
          </p:nvPr>
        </p:nvPicPr>
        <p:blipFill rotWithShape="1">
          <a:blip r:embed="rId3">
            <a:extLst>
              <a:ext uri="{28A0092B-C50C-407E-A947-70E740481C1C}">
                <a14:useLocalDpi xmlns:a14="http://schemas.microsoft.com/office/drawing/2010/main" val="0"/>
              </a:ext>
            </a:extLst>
          </a:blip>
          <a:srcRect l="-31507" t="-26943" r="-21188" b="-25752"/>
          <a:stretch/>
        </p:blipFill>
        <p:spPr>
          <a:xfrm>
            <a:off x="5717036" y="3029191"/>
            <a:ext cx="1097280" cy="1097280"/>
          </a:xfrm>
        </p:spPr>
      </p:pic>
      <p:sp>
        <p:nvSpPr>
          <p:cNvPr id="10" name="Text Placeholder 9">
            <a:extLst>
              <a:ext uri="{FF2B5EF4-FFF2-40B4-BE49-F238E27FC236}">
                <a16:creationId xmlns:a16="http://schemas.microsoft.com/office/drawing/2014/main" id="{4C88012C-F913-2032-44E9-E086714FD5F8}"/>
              </a:ext>
            </a:extLst>
          </p:cNvPr>
          <p:cNvSpPr>
            <a:spLocks noGrp="1"/>
          </p:cNvSpPr>
          <p:nvPr>
            <p:ph type="body" idx="16"/>
          </p:nvPr>
        </p:nvSpPr>
        <p:spPr/>
        <p:txBody>
          <a:bodyPr>
            <a:normAutofit/>
          </a:bodyPr>
          <a:lstStyle/>
          <a:p>
            <a:r>
              <a:rPr lang="en-US" sz="2400">
                <a:ea typeface="+mn-lt"/>
                <a:cs typeface="+mn-lt"/>
              </a:rPr>
              <a:t>Policy</a:t>
            </a:r>
            <a:endParaRPr lang="en-US" sz="2400"/>
          </a:p>
        </p:txBody>
      </p:sp>
      <p:pic>
        <p:nvPicPr>
          <p:cNvPr id="20" name="Picture Placeholder 19">
            <a:extLst>
              <a:ext uri="{FF2B5EF4-FFF2-40B4-BE49-F238E27FC236}">
                <a16:creationId xmlns:a16="http://schemas.microsoft.com/office/drawing/2014/main" id="{DF8A1BBF-2671-E28A-4C98-E4EC5A123DF7}"/>
              </a:ext>
              <a:ext uri="{C183D7F6-B498-43B3-948B-1728B52AA6E4}">
                <adec:decorative xmlns:adec="http://schemas.microsoft.com/office/drawing/2017/decorative" val="1"/>
              </a:ext>
            </a:extLst>
          </p:cNvPr>
          <p:cNvPicPr>
            <a:picLocks noGrp="1" noChangeAspect="1"/>
          </p:cNvPicPr>
          <p:nvPr>
            <p:ph type="pic" sz="quarter" idx="18"/>
          </p:nvPr>
        </p:nvPicPr>
        <p:blipFill rotWithShape="1">
          <a:blip r:embed="rId4">
            <a:extLst>
              <a:ext uri="{28A0092B-C50C-407E-A947-70E740481C1C}">
                <a14:useLocalDpi xmlns:a14="http://schemas.microsoft.com/office/drawing/2010/main" val="0"/>
              </a:ext>
            </a:extLst>
          </a:blip>
          <a:srcRect l="-20366" t="-16600" r="-14948" b="-18714"/>
          <a:stretch/>
        </p:blipFill>
        <p:spPr>
          <a:xfrm>
            <a:off x="6867735" y="3998623"/>
            <a:ext cx="1097280" cy="1097280"/>
          </a:xfrm>
        </p:spPr>
      </p:pic>
      <p:sp>
        <p:nvSpPr>
          <p:cNvPr id="12" name="Text Placeholder 11">
            <a:extLst>
              <a:ext uri="{FF2B5EF4-FFF2-40B4-BE49-F238E27FC236}">
                <a16:creationId xmlns:a16="http://schemas.microsoft.com/office/drawing/2014/main" id="{6F508A32-823D-D9D2-1DE6-AC8046D82305}"/>
              </a:ext>
            </a:extLst>
          </p:cNvPr>
          <p:cNvSpPr>
            <a:spLocks noGrp="1"/>
          </p:cNvSpPr>
          <p:nvPr>
            <p:ph type="body" sz="quarter" idx="17"/>
          </p:nvPr>
        </p:nvSpPr>
        <p:spPr/>
        <p:txBody>
          <a:bodyPr>
            <a:normAutofit/>
          </a:bodyPr>
          <a:lstStyle/>
          <a:p>
            <a:r>
              <a:rPr lang="en-US" sz="2400">
                <a:ea typeface="+mn-lt"/>
                <a:cs typeface="+mn-lt"/>
              </a:rPr>
              <a:t>HR Practices</a:t>
            </a:r>
            <a:endParaRPr lang="en-US" sz="2400"/>
          </a:p>
        </p:txBody>
      </p:sp>
      <p:pic>
        <p:nvPicPr>
          <p:cNvPr id="24" name="Picture Placeholder 23">
            <a:extLst>
              <a:ext uri="{FF2B5EF4-FFF2-40B4-BE49-F238E27FC236}">
                <a16:creationId xmlns:a16="http://schemas.microsoft.com/office/drawing/2014/main" id="{90A12389-9C67-CF69-ADAF-1A73DB326A45}"/>
              </a:ext>
              <a:ext uri="{C183D7F6-B498-43B3-948B-1728B52AA6E4}">
                <adec:decorative xmlns:adec="http://schemas.microsoft.com/office/drawing/2017/decorative" val="1"/>
              </a:ext>
            </a:extLst>
          </p:cNvPr>
          <p:cNvPicPr>
            <a:picLocks noGrp="1" noChangeAspect="1"/>
          </p:cNvPicPr>
          <p:nvPr>
            <p:ph type="pic" sz="quarter" idx="21"/>
          </p:nvPr>
        </p:nvPicPr>
        <p:blipFill rotWithShape="1">
          <a:blip r:embed="rId5">
            <a:extLst>
              <a:ext uri="{28A0092B-C50C-407E-A947-70E740481C1C}">
                <a14:useLocalDpi xmlns:a14="http://schemas.microsoft.com/office/drawing/2010/main" val="0"/>
              </a:ext>
            </a:extLst>
          </a:blip>
          <a:srcRect l="-26231" t="-22578" r="-15144" b="-18797"/>
          <a:stretch/>
        </p:blipFill>
        <p:spPr>
          <a:xfrm>
            <a:off x="5861291" y="4935935"/>
            <a:ext cx="1097280" cy="1097280"/>
          </a:xfrm>
        </p:spPr>
      </p:pic>
      <p:sp>
        <p:nvSpPr>
          <p:cNvPr id="14" name="Text Placeholder 13">
            <a:extLst>
              <a:ext uri="{FF2B5EF4-FFF2-40B4-BE49-F238E27FC236}">
                <a16:creationId xmlns:a16="http://schemas.microsoft.com/office/drawing/2014/main" id="{82BB48B0-025B-C6E8-13A0-C4311BDDEB18}"/>
              </a:ext>
            </a:extLst>
          </p:cNvPr>
          <p:cNvSpPr>
            <a:spLocks noGrp="1"/>
          </p:cNvSpPr>
          <p:nvPr>
            <p:ph type="body" sz="quarter" idx="20"/>
          </p:nvPr>
        </p:nvSpPr>
        <p:spPr/>
        <p:txBody>
          <a:bodyPr>
            <a:normAutofit fontScale="92500" lnSpcReduction="10000"/>
          </a:bodyPr>
          <a:lstStyle/>
          <a:p>
            <a:r>
              <a:rPr lang="en-US" sz="2400">
                <a:ea typeface="+mn-lt"/>
                <a:cs typeface="+mn-lt"/>
              </a:rPr>
              <a:t>Education and Enforcement</a:t>
            </a:r>
            <a:endParaRPr lang="en-US" sz="2400"/>
          </a:p>
        </p:txBody>
      </p:sp>
      <p:pic>
        <p:nvPicPr>
          <p:cNvPr id="16" name="Picture Placeholder 15">
            <a:extLst>
              <a:ext uri="{FF2B5EF4-FFF2-40B4-BE49-F238E27FC236}">
                <a16:creationId xmlns:a16="http://schemas.microsoft.com/office/drawing/2014/main" id="{618D7876-6B50-0995-95AE-9902CD370DDE}"/>
              </a:ext>
              <a:ext uri="{C183D7F6-B498-43B3-948B-1728B52AA6E4}">
                <adec:decorative xmlns:adec="http://schemas.microsoft.com/office/drawing/2017/decorative" val="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3648" b="3648"/>
          <a:stretch>
            <a:fillRect/>
          </a:stretch>
        </p:blipFill>
        <p:spPr/>
      </p:pic>
      <p:pic>
        <p:nvPicPr>
          <p:cNvPr id="7" name="Picture Placeholder 6">
            <a:extLst>
              <a:ext uri="{FF2B5EF4-FFF2-40B4-BE49-F238E27FC236}">
                <a16:creationId xmlns:a16="http://schemas.microsoft.com/office/drawing/2014/main" id="{EA08C369-F9D6-B760-0BBF-80D3B509F6A4}"/>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7">
            <a:extLst>
              <a:ext uri="{28A0092B-C50C-407E-A947-70E740481C1C}">
                <a14:useLocalDpi xmlns:a14="http://schemas.microsoft.com/office/drawing/2010/main" val="0"/>
              </a:ext>
            </a:extLst>
          </a:blip>
          <a:srcRect l="-32507" t="-31218" r="-32507" b="-33796"/>
          <a:stretch/>
        </p:blipFill>
        <p:spPr>
          <a:xfrm>
            <a:off x="5797893" y="1116022"/>
            <a:ext cx="1097280" cy="1097280"/>
          </a:xfrm>
        </p:spPr>
      </p:pic>
      <p:pic>
        <p:nvPicPr>
          <p:cNvPr id="5" name="Picture 4" descr="Logo for: Results for America.">
            <a:extLst>
              <a:ext uri="{FF2B5EF4-FFF2-40B4-BE49-F238E27FC236}">
                <a16:creationId xmlns:a16="http://schemas.microsoft.com/office/drawing/2014/main" id="{39996D99-E747-4EB6-081B-DAFCAC86CB5D}"/>
              </a:ext>
            </a:extLst>
          </p:cNvPr>
          <p:cNvPicPr>
            <a:picLocks noChangeAspect="1"/>
          </p:cNvPicPr>
          <p:nvPr/>
        </p:nvPicPr>
        <p:blipFill>
          <a:blip r:embed="rId8"/>
          <a:stretch>
            <a:fillRect/>
          </a:stretch>
        </p:blipFill>
        <p:spPr>
          <a:xfrm>
            <a:off x="297072" y="5316927"/>
            <a:ext cx="1835630" cy="882410"/>
          </a:xfrm>
          <a:prstGeom prst="rect">
            <a:avLst/>
          </a:prstGeom>
        </p:spPr>
      </p:pic>
    </p:spTree>
    <p:extLst>
      <p:ext uri="{BB962C8B-B14F-4D97-AF65-F5344CB8AC3E}">
        <p14:creationId xmlns:p14="http://schemas.microsoft.com/office/powerpoint/2010/main" val="950275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913D63-E52F-1E17-F62E-C37DB19F5210}"/>
              </a:ext>
            </a:extLst>
          </p:cNvPr>
          <p:cNvSpPr>
            <a:spLocks noGrp="1"/>
          </p:cNvSpPr>
          <p:nvPr>
            <p:ph type="sldNum" sz="quarter" idx="12"/>
          </p:nvPr>
        </p:nvSpPr>
        <p:spPr/>
        <p:txBody>
          <a:bodyPr/>
          <a:lstStyle/>
          <a:p>
            <a:fld id="{158B7785-F6D6-45F8-833E-07BD84680091}" type="slidenum">
              <a:rPr lang="en-US" smtClean="0"/>
              <a:t>22</a:t>
            </a:fld>
            <a:endParaRPr lang="en-US"/>
          </a:p>
        </p:txBody>
      </p:sp>
      <p:sp>
        <p:nvSpPr>
          <p:cNvPr id="3" name="Title 2">
            <a:extLst>
              <a:ext uri="{FF2B5EF4-FFF2-40B4-BE49-F238E27FC236}">
                <a16:creationId xmlns:a16="http://schemas.microsoft.com/office/drawing/2014/main" id="{5CB7937B-5BE9-8AF8-B168-9D552BA76CE7}"/>
              </a:ext>
            </a:extLst>
          </p:cNvPr>
          <p:cNvSpPr>
            <a:spLocks noGrp="1"/>
          </p:cNvSpPr>
          <p:nvPr>
            <p:ph type="title"/>
          </p:nvPr>
        </p:nvSpPr>
        <p:spPr/>
        <p:txBody>
          <a:bodyPr/>
          <a:lstStyle/>
          <a:p>
            <a:r>
              <a:rPr lang="en-US">
                <a:ea typeface="+mn-lt"/>
                <a:cs typeface="+mn-lt"/>
              </a:rPr>
              <a:t>Developing Your Job Quality Action Plan</a:t>
            </a:r>
            <a:endParaRPr lang="en-US"/>
          </a:p>
        </p:txBody>
      </p:sp>
      <p:sp>
        <p:nvSpPr>
          <p:cNvPr id="4" name="Content Placeholder 3">
            <a:extLst>
              <a:ext uri="{FF2B5EF4-FFF2-40B4-BE49-F238E27FC236}">
                <a16:creationId xmlns:a16="http://schemas.microsoft.com/office/drawing/2014/main" id="{24863260-67ED-A825-D06D-87922AA08063}"/>
              </a:ext>
            </a:extLst>
          </p:cNvPr>
          <p:cNvSpPr>
            <a:spLocks noGrp="1"/>
          </p:cNvSpPr>
          <p:nvPr>
            <p:ph sz="half" idx="1"/>
          </p:nvPr>
        </p:nvSpPr>
        <p:spPr/>
        <p:txBody>
          <a:bodyPr vert="horz" lIns="91440" tIns="45720" rIns="91440" bIns="45720" rtlCol="0" anchor="t">
            <a:noAutofit/>
          </a:bodyPr>
          <a:lstStyle/>
          <a:p>
            <a:r>
              <a:rPr lang="en-US">
                <a:cs typeface="Calibri"/>
              </a:rPr>
              <a:t>Defining Success</a:t>
            </a:r>
          </a:p>
          <a:p>
            <a:r>
              <a:rPr lang="en-US">
                <a:cs typeface="Calibri"/>
              </a:rPr>
              <a:t>Action Planning</a:t>
            </a:r>
          </a:p>
          <a:p>
            <a:r>
              <a:rPr lang="en-US">
                <a:cs typeface="Calibri"/>
              </a:rPr>
              <a:t>Pitch to Stakeholders</a:t>
            </a:r>
          </a:p>
          <a:p>
            <a:r>
              <a:rPr lang="en-US">
                <a:cs typeface="Calibri"/>
              </a:rPr>
              <a:t>Success Measurement</a:t>
            </a:r>
          </a:p>
          <a:p>
            <a:r>
              <a:rPr lang="en-US">
                <a:cs typeface="Calibri"/>
              </a:rPr>
              <a:t>Strategy Identification</a:t>
            </a:r>
          </a:p>
        </p:txBody>
      </p:sp>
      <p:pic>
        <p:nvPicPr>
          <p:cNvPr id="8" name="Content Placeholder 7" descr="A group of people standing around a table">
            <a:extLst>
              <a:ext uri="{FF2B5EF4-FFF2-40B4-BE49-F238E27FC236}">
                <a16:creationId xmlns:a16="http://schemas.microsoft.com/office/drawing/2014/main" id="{9F58BE02-9ACB-FA6F-8674-DF0A4B5D35DC}"/>
              </a:ext>
            </a:extLst>
          </p:cNvPr>
          <p:cNvPicPr>
            <a:picLocks noGrp="1" noChangeAspect="1"/>
          </p:cNvPicPr>
          <p:nvPr>
            <p:ph sz="half" idx="2"/>
          </p:nvPr>
        </p:nvPicPr>
        <p:blipFill>
          <a:blip r:embed="rId2"/>
          <a:stretch>
            <a:fillRect/>
          </a:stretch>
        </p:blipFill>
        <p:spPr>
          <a:xfrm>
            <a:off x="6019800" y="1611654"/>
            <a:ext cx="5486400" cy="4114800"/>
          </a:xfrm>
        </p:spPr>
      </p:pic>
    </p:spTree>
    <p:extLst>
      <p:ext uri="{BB962C8B-B14F-4D97-AF65-F5344CB8AC3E}">
        <p14:creationId xmlns:p14="http://schemas.microsoft.com/office/powerpoint/2010/main" val="92003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Developing Your Job Quality Action Plan</a:t>
            </a:r>
            <a:endParaRPr lang="en-US"/>
          </a:p>
        </p:txBody>
      </p:sp>
      <p:pic>
        <p:nvPicPr>
          <p:cNvPr id="15" name="Content Placeholder 5">
            <a:extLst>
              <a:ext uri="{FF2B5EF4-FFF2-40B4-BE49-F238E27FC236}">
                <a16:creationId xmlns:a16="http://schemas.microsoft.com/office/drawing/2014/main" id="{4900C88A-B144-9C21-3D7F-5F58023169F0}"/>
              </a:ext>
              <a:ext uri="{C183D7F6-B498-43B3-948B-1728B52AA6E4}">
                <adec:decorative xmlns:adec="http://schemas.microsoft.com/office/drawing/2017/decorative" val="1"/>
              </a:ext>
            </a:extLst>
          </p:cNvPr>
          <p:cNvPicPr>
            <a:picLocks noGrp="1" noChangeAspect="1"/>
          </p:cNvPicPr>
          <p:nvPr>
            <p:ph sz="half" idx="1"/>
          </p:nvPr>
        </p:nvPicPr>
        <p:blipFill>
          <a:blip r:embed="rId3"/>
          <a:stretch>
            <a:fillRect/>
          </a:stretch>
        </p:blipFill>
        <p:spPr>
          <a:xfrm>
            <a:off x="208114" y="916241"/>
            <a:ext cx="4592331" cy="1673330"/>
          </a:xfrm>
          <a:ln>
            <a:solidFill>
              <a:srgbClr val="00B0F0"/>
            </a:solidFill>
          </a:ln>
        </p:spPr>
      </p:pic>
      <p:pic>
        <p:nvPicPr>
          <p:cNvPr id="16" name="Content Placeholder 6">
            <a:extLst>
              <a:ext uri="{FF2B5EF4-FFF2-40B4-BE49-F238E27FC236}">
                <a16:creationId xmlns:a16="http://schemas.microsoft.com/office/drawing/2014/main" id="{699AD9DE-4E5A-E7F4-4597-44D10F8A42CA}"/>
              </a:ext>
              <a:ext uri="{C183D7F6-B498-43B3-948B-1728B52AA6E4}">
                <adec:decorative xmlns:adec="http://schemas.microsoft.com/office/drawing/2017/decorative" val="1"/>
              </a:ext>
            </a:extLst>
          </p:cNvPr>
          <p:cNvPicPr>
            <a:picLocks noGrp="1" noChangeAspect="1"/>
          </p:cNvPicPr>
          <p:nvPr>
            <p:ph sz="half" idx="2"/>
          </p:nvPr>
        </p:nvPicPr>
        <p:blipFill>
          <a:blip r:embed="rId4"/>
          <a:stretch>
            <a:fillRect/>
          </a:stretch>
        </p:blipFill>
        <p:spPr>
          <a:xfrm>
            <a:off x="2287456" y="1884489"/>
            <a:ext cx="4220941" cy="2723537"/>
          </a:xfrm>
          <a:ln>
            <a:solidFill>
              <a:srgbClr val="00B0F0"/>
            </a:solidFill>
          </a:ln>
        </p:spPr>
      </p:pic>
      <p:pic>
        <p:nvPicPr>
          <p:cNvPr id="17" name="Picture 16">
            <a:extLst>
              <a:ext uri="{FF2B5EF4-FFF2-40B4-BE49-F238E27FC236}">
                <a16:creationId xmlns:a16="http://schemas.microsoft.com/office/drawing/2014/main" id="{63BBAD51-0215-7430-FAF4-F5EE290C512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104464" y="2809095"/>
            <a:ext cx="3897211" cy="2876347"/>
          </a:xfrm>
          <a:prstGeom prst="rect">
            <a:avLst/>
          </a:prstGeom>
          <a:ln>
            <a:solidFill>
              <a:srgbClr val="00B0F0"/>
            </a:solidFill>
          </a:ln>
        </p:spPr>
      </p:pic>
      <p:graphicFrame>
        <p:nvGraphicFramePr>
          <p:cNvPr id="19" name="Table 18">
            <a:extLst>
              <a:ext uri="{FF2B5EF4-FFF2-40B4-BE49-F238E27FC236}">
                <a16:creationId xmlns:a16="http://schemas.microsoft.com/office/drawing/2014/main" id="{BC8701FB-10A5-9D1C-1A8C-8A630E6CD541}"/>
              </a:ext>
            </a:extLst>
          </p:cNvPr>
          <p:cNvGraphicFramePr>
            <a:graphicFrameLocks noGrp="1"/>
          </p:cNvGraphicFramePr>
          <p:nvPr>
            <p:extLst>
              <p:ext uri="{D42A27DB-BD31-4B8C-83A1-F6EECF244321}">
                <p14:modId xmlns:p14="http://schemas.microsoft.com/office/powerpoint/2010/main" val="2683775609"/>
              </p:ext>
            </p:extLst>
          </p:nvPr>
        </p:nvGraphicFramePr>
        <p:xfrm>
          <a:off x="6988328" y="3914565"/>
          <a:ext cx="4060620" cy="2377614"/>
        </p:xfrm>
        <a:graphic>
          <a:graphicData uri="http://schemas.openxmlformats.org/drawingml/2006/table">
            <a:tbl>
              <a:tblPr firstRow="1"/>
              <a:tblGrid>
                <a:gridCol w="676770">
                  <a:extLst>
                    <a:ext uri="{9D8B030D-6E8A-4147-A177-3AD203B41FA5}">
                      <a16:colId xmlns:a16="http://schemas.microsoft.com/office/drawing/2014/main" val="799174055"/>
                    </a:ext>
                  </a:extLst>
                </a:gridCol>
                <a:gridCol w="676770">
                  <a:extLst>
                    <a:ext uri="{9D8B030D-6E8A-4147-A177-3AD203B41FA5}">
                      <a16:colId xmlns:a16="http://schemas.microsoft.com/office/drawing/2014/main" val="2114287884"/>
                    </a:ext>
                  </a:extLst>
                </a:gridCol>
                <a:gridCol w="676770">
                  <a:extLst>
                    <a:ext uri="{9D8B030D-6E8A-4147-A177-3AD203B41FA5}">
                      <a16:colId xmlns:a16="http://schemas.microsoft.com/office/drawing/2014/main" val="4110816670"/>
                    </a:ext>
                  </a:extLst>
                </a:gridCol>
                <a:gridCol w="676770">
                  <a:extLst>
                    <a:ext uri="{9D8B030D-6E8A-4147-A177-3AD203B41FA5}">
                      <a16:colId xmlns:a16="http://schemas.microsoft.com/office/drawing/2014/main" val="1766487216"/>
                    </a:ext>
                  </a:extLst>
                </a:gridCol>
                <a:gridCol w="676770">
                  <a:extLst>
                    <a:ext uri="{9D8B030D-6E8A-4147-A177-3AD203B41FA5}">
                      <a16:colId xmlns:a16="http://schemas.microsoft.com/office/drawing/2014/main" val="3100274283"/>
                    </a:ext>
                  </a:extLst>
                </a:gridCol>
                <a:gridCol w="676770">
                  <a:extLst>
                    <a:ext uri="{9D8B030D-6E8A-4147-A177-3AD203B41FA5}">
                      <a16:colId xmlns:a16="http://schemas.microsoft.com/office/drawing/2014/main" val="2568350317"/>
                    </a:ext>
                  </a:extLst>
                </a:gridCol>
              </a:tblGrid>
              <a:tr h="256044">
                <a:tc gridSpan="6">
                  <a:txBody>
                    <a:bodyPr/>
                    <a:lstStyle/>
                    <a:p>
                      <a:pPr fontAlgn="t"/>
                      <a:endParaRPr lang="en-US" sz="1000">
                        <a:effectLst/>
                      </a:endParaRPr>
                    </a:p>
                    <a:p>
                      <a:pPr algn="l" rtl="0" fontAlgn="base"/>
                      <a:r>
                        <a:rPr lang="en-US" sz="1000" b="1" i="0">
                          <a:solidFill>
                            <a:srgbClr val="222222"/>
                          </a:solidFill>
                          <a:effectLst/>
                          <a:latin typeface="Larsseit"/>
                        </a:rPr>
                        <a:t>Strategy: (identified goal you are addressing with this strategy)</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3AC1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7826565"/>
                  </a:ext>
                </a:extLst>
              </a:tr>
              <a:tr h="605135">
                <a:tc>
                  <a:txBody>
                    <a:bodyPr/>
                    <a:lstStyle/>
                    <a:p>
                      <a:pPr fontAlgn="t"/>
                      <a:endParaRPr lang="en-US" sz="1000">
                        <a:effectLst/>
                      </a:endParaRPr>
                    </a:p>
                    <a:p>
                      <a:pPr algn="l" rtl="0" fontAlgn="base"/>
                      <a:r>
                        <a:rPr lang="en-US" sz="1000" b="1" i="0">
                          <a:solidFill>
                            <a:srgbClr val="222222"/>
                          </a:solidFill>
                          <a:effectLst/>
                          <a:latin typeface="Larsseit"/>
                        </a:rPr>
                        <a:t>Action steps</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000">
                        <a:effectLst/>
                      </a:endParaRPr>
                    </a:p>
                    <a:p>
                      <a:pPr algn="l" rtl="0" fontAlgn="base"/>
                      <a:r>
                        <a:rPr lang="en-US" sz="1000" b="1" i="0">
                          <a:solidFill>
                            <a:srgbClr val="222222"/>
                          </a:solidFill>
                          <a:effectLst/>
                          <a:latin typeface="Larsseit"/>
                        </a:rPr>
                        <a:t>Person(s)/ partners responsible</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000">
                        <a:effectLst/>
                      </a:endParaRPr>
                    </a:p>
                    <a:p>
                      <a:pPr algn="l" rtl="0" fontAlgn="base"/>
                      <a:r>
                        <a:rPr lang="en-US" sz="1000" b="1" i="0">
                          <a:solidFill>
                            <a:srgbClr val="222222"/>
                          </a:solidFill>
                          <a:effectLst/>
                          <a:latin typeface="Larsseit"/>
                        </a:rPr>
                        <a:t>Resources needed internal/ external</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000">
                        <a:effectLst/>
                      </a:endParaRPr>
                    </a:p>
                    <a:p>
                      <a:pPr algn="l" rtl="0" fontAlgn="base"/>
                      <a:r>
                        <a:rPr lang="en-US" sz="1000" b="1" i="0">
                          <a:solidFill>
                            <a:srgbClr val="222222"/>
                          </a:solidFill>
                          <a:effectLst/>
                          <a:latin typeface="Larsseit"/>
                        </a:rPr>
                        <a:t>Progress indicators/ milestones</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000">
                        <a:effectLst/>
                      </a:endParaRPr>
                    </a:p>
                    <a:p>
                      <a:pPr algn="l" rtl="0" fontAlgn="base"/>
                      <a:r>
                        <a:rPr lang="en-US" sz="1000" b="1" i="0">
                          <a:solidFill>
                            <a:srgbClr val="222222"/>
                          </a:solidFill>
                          <a:effectLst/>
                          <a:latin typeface="Larsseit"/>
                        </a:rPr>
                        <a:t>Target completion date</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000">
                        <a:effectLst/>
                      </a:endParaRPr>
                    </a:p>
                    <a:p>
                      <a:pPr algn="l" rtl="0" fontAlgn="base"/>
                      <a:r>
                        <a:rPr lang="en-US" sz="1000" b="1" i="0">
                          <a:solidFill>
                            <a:srgbClr val="222222"/>
                          </a:solidFill>
                          <a:effectLst/>
                          <a:latin typeface="Larsseit"/>
                        </a:rPr>
                        <a:t>Other</a:t>
                      </a:r>
                      <a:r>
                        <a:rPr lang="en-US" sz="1000" b="0" i="0">
                          <a:solidFill>
                            <a:srgbClr val="222222"/>
                          </a:solidFill>
                          <a:effectLst/>
                          <a:latin typeface="WordVisiCarriageReturn_MSFontService"/>
                        </a:rPr>
                        <a:t> </a:t>
                      </a:r>
                      <a:br>
                        <a:rPr lang="en-US" sz="1000" b="0" i="0">
                          <a:solidFill>
                            <a:srgbClr val="222222"/>
                          </a:solidFill>
                          <a:effectLst/>
                          <a:latin typeface="WordVisiCarriageReturn_MSFontService"/>
                        </a:rPr>
                      </a:b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extLst>
                  <a:ext uri="{0D108BD9-81ED-4DB2-BD59-A6C34878D82A}">
                    <a16:rowId xmlns:a16="http://schemas.microsoft.com/office/drawing/2014/main" val="1607708206"/>
                  </a:ext>
                </a:extLst>
              </a:tr>
              <a:tr h="954226">
                <a:tc>
                  <a:txBody>
                    <a:bodyPr/>
                    <a:lstStyle/>
                    <a:p>
                      <a:pPr fontAlgn="t"/>
                      <a:endParaRPr lang="en-US" sz="1000">
                        <a:effectLst/>
                      </a:endParaRPr>
                    </a:p>
                    <a:p>
                      <a:pPr algn="l" rtl="0" fontAlgn="base"/>
                      <a:r>
                        <a:rPr lang="en-US" sz="1000" b="0" i="1">
                          <a:solidFill>
                            <a:srgbClr val="222222"/>
                          </a:solidFill>
                          <a:effectLst/>
                          <a:latin typeface="Larsseit"/>
                        </a:rPr>
                        <a:t>What you’ll need to do to implement the strategy.</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000">
                        <a:effectLst/>
                      </a:endParaRPr>
                    </a:p>
                    <a:p>
                      <a:pPr algn="l" rtl="0" fontAlgn="base"/>
                      <a:r>
                        <a:rPr lang="en-US" sz="1000" b="0" i="1">
                          <a:solidFill>
                            <a:srgbClr val="222222"/>
                          </a:solidFill>
                          <a:effectLst/>
                          <a:latin typeface="Larsseit"/>
                        </a:rPr>
                        <a:t>Who is responsible for carrying out each action step.</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000">
                        <a:effectLst/>
                      </a:endParaRPr>
                    </a:p>
                    <a:p>
                      <a:pPr algn="l" rtl="0" fontAlgn="base"/>
                      <a:r>
                        <a:rPr lang="en-US" sz="1000" b="0" i="1">
                          <a:solidFill>
                            <a:srgbClr val="222222"/>
                          </a:solidFill>
                          <a:effectLst/>
                          <a:latin typeface="Larsseit"/>
                        </a:rPr>
                        <a:t>What resources you’ll need to complete each action  step.</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000">
                        <a:effectLst/>
                      </a:endParaRPr>
                    </a:p>
                    <a:p>
                      <a:pPr algn="l" rtl="0" fontAlgn="base"/>
                      <a:r>
                        <a:rPr lang="en-US" sz="1000" b="0" i="1">
                          <a:solidFill>
                            <a:srgbClr val="222222"/>
                          </a:solidFill>
                          <a:effectLst/>
                          <a:latin typeface="Larsseit"/>
                        </a:rPr>
                        <a:t>How you know that you have made progress on each action step.</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000">
                        <a:effectLst/>
                      </a:endParaRPr>
                    </a:p>
                    <a:p>
                      <a:pPr algn="l" rtl="0" fontAlgn="base"/>
                      <a:r>
                        <a:rPr lang="en-US" sz="1000" b="0" i="1">
                          <a:solidFill>
                            <a:srgbClr val="222222"/>
                          </a:solidFill>
                          <a:effectLst/>
                          <a:latin typeface="Larsseit"/>
                        </a:rPr>
                        <a:t>When you expect to complete each action step.</a:t>
                      </a:r>
                      <a:r>
                        <a:rPr lang="en-US" sz="1000" b="0" i="0">
                          <a:solidFill>
                            <a:srgbClr val="222222"/>
                          </a:solidFill>
                          <a:effectLst/>
                          <a:latin typeface="Larsseit"/>
                        </a:rPr>
                        <a:t> </a:t>
                      </a:r>
                      <a:endParaRPr lang="en-US" sz="10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000" dirty="0">
                        <a:effectLst/>
                      </a:endParaRPr>
                    </a:p>
                    <a:p>
                      <a:pPr algn="l" rtl="0" fontAlgn="base"/>
                      <a:r>
                        <a:rPr lang="en-US" sz="1000" b="0" i="1" dirty="0">
                          <a:solidFill>
                            <a:srgbClr val="222222"/>
                          </a:solidFill>
                          <a:effectLst/>
                          <a:latin typeface="Larsseit"/>
                        </a:rPr>
                        <a:t>Additional needs, resources or information</a:t>
                      </a:r>
                      <a:r>
                        <a:rPr lang="en-US" sz="1000" b="0" i="0" dirty="0">
                          <a:solidFill>
                            <a:srgbClr val="222222"/>
                          </a:solidFill>
                          <a:effectLst/>
                          <a:latin typeface="Larsseit"/>
                        </a:rPr>
                        <a:t> </a:t>
                      </a:r>
                      <a:endParaRPr lang="en-US" sz="1000" b="0" i="0" dirty="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extLst>
                  <a:ext uri="{0D108BD9-81ED-4DB2-BD59-A6C34878D82A}">
                    <a16:rowId xmlns:a16="http://schemas.microsoft.com/office/drawing/2014/main" val="3611340504"/>
                  </a:ext>
                </a:extLst>
              </a:tr>
            </a:tbl>
          </a:graphicData>
        </a:graphic>
      </p:graphicFrame>
      <p:sp>
        <p:nvSpPr>
          <p:cNvPr id="26" name="Bent Arrow 25" descr="Snapshots of the Job Quality Plan Templates">
            <a:extLst>
              <a:ext uri="{FF2B5EF4-FFF2-40B4-BE49-F238E27FC236}">
                <a16:creationId xmlns:a16="http://schemas.microsoft.com/office/drawing/2014/main" id="{6F9A1444-54C0-96B4-7583-4E995906946F}"/>
              </a:ext>
            </a:extLst>
          </p:cNvPr>
          <p:cNvSpPr/>
          <p:nvPr/>
        </p:nvSpPr>
        <p:spPr>
          <a:xfrm rot="10800000" flipH="1">
            <a:off x="1417647" y="2898045"/>
            <a:ext cx="563268" cy="696425"/>
          </a:xfrm>
          <a:prstGeom prst="bentArrow">
            <a:avLst>
              <a:gd name="adj1" fmla="val 25000"/>
              <a:gd name="adj2" fmla="val 29616"/>
              <a:gd name="adj3" fmla="val 41923"/>
              <a:gd name="adj4" fmla="val 283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Bent Arrow 26">
            <a:extLst>
              <a:ext uri="{FF2B5EF4-FFF2-40B4-BE49-F238E27FC236}">
                <a16:creationId xmlns:a16="http://schemas.microsoft.com/office/drawing/2014/main" id="{826AD430-27E2-62DF-B4F8-19246833929C}"/>
              </a:ext>
              <a:ext uri="{C183D7F6-B498-43B3-948B-1728B52AA6E4}">
                <adec:decorative xmlns:adec="http://schemas.microsoft.com/office/drawing/2017/decorative" val="1"/>
              </a:ext>
            </a:extLst>
          </p:cNvPr>
          <p:cNvSpPr/>
          <p:nvPr/>
        </p:nvSpPr>
        <p:spPr>
          <a:xfrm rot="10800000" flipH="1">
            <a:off x="3328693" y="4836243"/>
            <a:ext cx="563268" cy="696425"/>
          </a:xfrm>
          <a:prstGeom prst="bentArrow">
            <a:avLst>
              <a:gd name="adj1" fmla="val 25000"/>
              <a:gd name="adj2" fmla="val 29616"/>
              <a:gd name="adj3" fmla="val 41923"/>
              <a:gd name="adj4" fmla="val 283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Bent Arrow 27">
            <a:extLst>
              <a:ext uri="{FF2B5EF4-FFF2-40B4-BE49-F238E27FC236}">
                <a16:creationId xmlns:a16="http://schemas.microsoft.com/office/drawing/2014/main" id="{4E828182-E6E3-8CA5-E780-F16DC5289418}"/>
              </a:ext>
              <a:ext uri="{C183D7F6-B498-43B3-948B-1728B52AA6E4}">
                <adec:decorative xmlns:adec="http://schemas.microsoft.com/office/drawing/2017/decorative" val="1"/>
              </a:ext>
            </a:extLst>
          </p:cNvPr>
          <p:cNvSpPr/>
          <p:nvPr/>
        </p:nvSpPr>
        <p:spPr>
          <a:xfrm rot="10800000" flipH="1">
            <a:off x="5935658" y="5764021"/>
            <a:ext cx="563268" cy="696425"/>
          </a:xfrm>
          <a:prstGeom prst="bentArrow">
            <a:avLst>
              <a:gd name="adj1" fmla="val 25000"/>
              <a:gd name="adj2" fmla="val 29616"/>
              <a:gd name="adj3" fmla="val 41923"/>
              <a:gd name="adj4" fmla="val 283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63908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 uri="{C183D7F6-B498-43B3-948B-1728B52AA6E4}">
                <adec:decorative xmlns:adec="http://schemas.microsoft.com/office/drawing/2017/decorative" val="0"/>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Developing Your Job Quality Action Plan</a:t>
            </a:r>
            <a:endParaRPr lang="en-US"/>
          </a:p>
        </p:txBody>
      </p:sp>
      <p:pic>
        <p:nvPicPr>
          <p:cNvPr id="15" name="Content Placeholder 5" descr="The image displays:&#10;&#10;&quot;Our Job Quality work aims to help ____ to ____ and ___ by ____. The primary lever/s we will use to accomplish this is/are ____&quot;&#10;&#10;The blanks represent a place for team to develop their own language with prompts in parathensis. Below is what is included as an option in each blank&quot;&#10;&#10;1st blank = (Who -&gt; target customers)&#10;2nd blank = (What -&gt; reduce pain points)&#10;3rd blank = (What -&gt; achieve aspirations)&#10;4th blank + (How -&gt; key strategies/offerings)&#10;5th blank = (Procurement, Empowerment, Policy, HR Practice, Education and Enforcement)">
            <a:extLst>
              <a:ext uri="{FF2B5EF4-FFF2-40B4-BE49-F238E27FC236}">
                <a16:creationId xmlns:a16="http://schemas.microsoft.com/office/drawing/2014/main" id="{4900C88A-B144-9C21-3D7F-5F58023169F0}"/>
              </a:ext>
              <a:ext uri="{C183D7F6-B498-43B3-948B-1728B52AA6E4}">
                <adec:decorative xmlns:adec="http://schemas.microsoft.com/office/drawing/2017/decorative" val="0"/>
              </a:ext>
            </a:extLst>
          </p:cNvPr>
          <p:cNvPicPr>
            <a:picLocks noGrp="1" noChangeAspect="1"/>
          </p:cNvPicPr>
          <p:nvPr>
            <p:ph sz="half" idx="1"/>
          </p:nvPr>
        </p:nvPicPr>
        <p:blipFill>
          <a:blip r:embed="rId3"/>
          <a:stretch>
            <a:fillRect/>
          </a:stretch>
        </p:blipFill>
        <p:spPr>
          <a:xfrm>
            <a:off x="755465" y="1710438"/>
            <a:ext cx="10688330" cy="3873470"/>
          </a:xfrm>
          <a:ln>
            <a:solidFill>
              <a:srgbClr val="00B0F0"/>
            </a:solidFill>
          </a:ln>
        </p:spPr>
      </p:pic>
    </p:spTree>
    <p:extLst>
      <p:ext uri="{BB962C8B-B14F-4D97-AF65-F5344CB8AC3E}">
        <p14:creationId xmlns:p14="http://schemas.microsoft.com/office/powerpoint/2010/main" val="1417378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25</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Developing Your Job Quality Action Plan</a:t>
            </a:r>
            <a:endParaRPr lang="en-US"/>
          </a:p>
        </p:txBody>
      </p:sp>
      <p:pic>
        <p:nvPicPr>
          <p:cNvPr id="16" name="Content Placeholder 6">
            <a:extLst>
              <a:ext uri="{FF2B5EF4-FFF2-40B4-BE49-F238E27FC236}">
                <a16:creationId xmlns:a16="http://schemas.microsoft.com/office/drawing/2014/main" id="{699AD9DE-4E5A-E7F4-4597-44D10F8A42CA}"/>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5589456" y="1480398"/>
            <a:ext cx="5941213" cy="3831900"/>
          </a:xfrm>
          <a:ln>
            <a:solidFill>
              <a:srgbClr val="00B0F0"/>
            </a:solidFill>
          </a:ln>
        </p:spPr>
      </p:pic>
      <p:sp>
        <p:nvSpPr>
          <p:cNvPr id="5" name="Content Placeholder 4">
            <a:extLst>
              <a:ext uri="{FF2B5EF4-FFF2-40B4-BE49-F238E27FC236}">
                <a16:creationId xmlns:a16="http://schemas.microsoft.com/office/drawing/2014/main" id="{089F0991-9658-2013-4F0F-9B80F0CF774F}"/>
              </a:ext>
            </a:extLst>
          </p:cNvPr>
          <p:cNvSpPr>
            <a:spLocks noGrp="1"/>
          </p:cNvSpPr>
          <p:nvPr>
            <p:ph sz="half" idx="1"/>
          </p:nvPr>
        </p:nvSpPr>
        <p:spPr>
          <a:xfrm>
            <a:off x="803564" y="1299690"/>
            <a:ext cx="5181600" cy="5015820"/>
          </a:xfrm>
        </p:spPr>
        <p:txBody>
          <a:bodyPr vert="horz" lIns="91440" tIns="45720" rIns="91440" bIns="45720" rtlCol="0" anchor="t">
            <a:noAutofit/>
          </a:bodyPr>
          <a:lstStyle/>
          <a:p>
            <a:r>
              <a:rPr lang="en-US" sz="2000">
                <a:ea typeface="Calibri"/>
                <a:cs typeface="Calibri"/>
              </a:rPr>
              <a:t>Mission</a:t>
            </a:r>
          </a:p>
          <a:p>
            <a:r>
              <a:rPr lang="en-US" sz="2000">
                <a:ea typeface="Calibri"/>
                <a:cs typeface="Calibri"/>
              </a:rPr>
              <a:t>Key Partners</a:t>
            </a:r>
          </a:p>
          <a:p>
            <a:r>
              <a:rPr lang="en-US" sz="2000">
                <a:ea typeface="Calibri"/>
                <a:cs typeface="Calibri"/>
              </a:rPr>
              <a:t>Key Strategies</a:t>
            </a:r>
          </a:p>
          <a:p>
            <a:r>
              <a:rPr lang="en-US" sz="2000">
                <a:ea typeface="Calibri"/>
                <a:cs typeface="Calibri"/>
              </a:rPr>
              <a:t>Key Assets/Resources</a:t>
            </a:r>
          </a:p>
          <a:p>
            <a:r>
              <a:rPr lang="en-US" sz="2000">
                <a:ea typeface="Calibri"/>
                <a:cs typeface="Calibri"/>
              </a:rPr>
              <a:t>Extended/Expanded Value Proposition</a:t>
            </a:r>
          </a:p>
          <a:p>
            <a:r>
              <a:rPr lang="en-US" sz="2000">
                <a:ea typeface="Calibri"/>
                <a:cs typeface="Calibri"/>
              </a:rPr>
              <a:t>Buy-in &amp; Support</a:t>
            </a:r>
          </a:p>
          <a:p>
            <a:r>
              <a:rPr lang="en-US" sz="2000">
                <a:ea typeface="Calibri"/>
                <a:cs typeface="Calibri"/>
              </a:rPr>
              <a:t>Implementation/Launch</a:t>
            </a:r>
          </a:p>
          <a:p>
            <a:r>
              <a:rPr lang="en-US" sz="2000">
                <a:ea typeface="Calibri"/>
                <a:cs typeface="Calibri"/>
              </a:rPr>
              <a:t>Beneficiaries</a:t>
            </a:r>
          </a:p>
          <a:p>
            <a:r>
              <a:rPr lang="en-US" sz="2000">
                <a:ea typeface="Calibri"/>
                <a:cs typeface="Calibri"/>
              </a:rPr>
              <a:t>Budget/Cost Considerations</a:t>
            </a:r>
          </a:p>
          <a:p>
            <a:r>
              <a:rPr lang="en-US" sz="2000">
                <a:ea typeface="Calibri"/>
                <a:cs typeface="Calibri"/>
              </a:rPr>
              <a:t>Impact Measures/KPIs/Milestones</a:t>
            </a:r>
          </a:p>
        </p:txBody>
      </p:sp>
    </p:spTree>
    <p:extLst>
      <p:ext uri="{BB962C8B-B14F-4D97-AF65-F5344CB8AC3E}">
        <p14:creationId xmlns:p14="http://schemas.microsoft.com/office/powerpoint/2010/main" val="2485567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26</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Developing Your Job Quality Action Plan</a:t>
            </a:r>
            <a:endParaRPr lang="en-US"/>
          </a:p>
        </p:txBody>
      </p:sp>
      <p:pic>
        <p:nvPicPr>
          <p:cNvPr id="17" name="Picture 16">
            <a:extLst>
              <a:ext uri="{FF2B5EF4-FFF2-40B4-BE49-F238E27FC236}">
                <a16:creationId xmlns:a16="http://schemas.microsoft.com/office/drawing/2014/main" id="{63BBAD51-0215-7430-FAF4-F5EE290C512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06394" y="1612597"/>
            <a:ext cx="5444301" cy="3996256"/>
          </a:xfrm>
          <a:prstGeom prst="rect">
            <a:avLst/>
          </a:prstGeom>
          <a:ln>
            <a:solidFill>
              <a:srgbClr val="00B0F0"/>
            </a:solidFill>
          </a:ln>
        </p:spPr>
      </p:pic>
      <p:sp>
        <p:nvSpPr>
          <p:cNvPr id="7" name="Content Placeholder 6">
            <a:extLst>
              <a:ext uri="{FF2B5EF4-FFF2-40B4-BE49-F238E27FC236}">
                <a16:creationId xmlns:a16="http://schemas.microsoft.com/office/drawing/2014/main" id="{FFFC97B1-06D2-8696-C001-453965B6D5CB}"/>
              </a:ext>
            </a:extLst>
          </p:cNvPr>
          <p:cNvSpPr>
            <a:spLocks noGrp="1"/>
          </p:cNvSpPr>
          <p:nvPr>
            <p:ph sz="half" idx="1"/>
          </p:nvPr>
        </p:nvSpPr>
        <p:spPr>
          <a:xfrm>
            <a:off x="919018" y="1265053"/>
            <a:ext cx="5181600" cy="5015820"/>
          </a:xfrm>
        </p:spPr>
        <p:txBody>
          <a:bodyPr vert="horz" lIns="91440" tIns="45720" rIns="91440" bIns="45720" rtlCol="0" anchor="t">
            <a:noAutofit/>
          </a:bodyPr>
          <a:lstStyle/>
          <a:p>
            <a:pPr marL="457200" indent="-457200"/>
            <a:r>
              <a:rPr lang="en-US">
                <a:ea typeface="Calibri" panose="020F0502020204030204"/>
                <a:cs typeface="Calibri" panose="020F0502020204030204"/>
              </a:rPr>
              <a:t>Value Proposition</a:t>
            </a:r>
          </a:p>
          <a:p>
            <a:pPr marL="457200" indent="-457200"/>
            <a:endParaRPr lang="en-US">
              <a:ea typeface="Calibri" panose="020F0502020204030204"/>
              <a:cs typeface="Calibri" panose="020F0502020204030204"/>
            </a:endParaRPr>
          </a:p>
          <a:p>
            <a:pPr marL="457200" indent="-457200"/>
            <a:r>
              <a:rPr lang="en-US">
                <a:ea typeface="Calibri" panose="020F0502020204030204"/>
                <a:cs typeface="Calibri" panose="020F0502020204030204"/>
              </a:rPr>
              <a:t>First Steps</a:t>
            </a:r>
          </a:p>
          <a:p>
            <a:pPr marL="457200" indent="-457200"/>
            <a:endParaRPr lang="en-US">
              <a:ea typeface="Calibri" panose="020F0502020204030204"/>
              <a:cs typeface="Calibri" panose="020F0502020204030204"/>
            </a:endParaRPr>
          </a:p>
          <a:p>
            <a:pPr marL="457200" indent="-457200"/>
            <a:r>
              <a:rPr lang="en-US">
                <a:ea typeface="Calibri" panose="020F0502020204030204"/>
                <a:cs typeface="Calibri" panose="020F0502020204030204"/>
              </a:rPr>
              <a:t>What we are most excited about</a:t>
            </a:r>
          </a:p>
          <a:p>
            <a:pPr marL="457200" indent="-457200"/>
            <a:endParaRPr lang="en-US">
              <a:ea typeface="Calibri" panose="020F0502020204030204"/>
              <a:cs typeface="Calibri" panose="020F0502020204030204"/>
            </a:endParaRPr>
          </a:p>
          <a:p>
            <a:pPr marL="457200" indent="-457200"/>
            <a:r>
              <a:rPr lang="en-US">
                <a:ea typeface="Calibri" panose="020F0502020204030204"/>
                <a:cs typeface="Calibri" panose="020F0502020204030204"/>
              </a:rPr>
              <a:t>What will be different if we succeed?</a:t>
            </a:r>
          </a:p>
        </p:txBody>
      </p:sp>
    </p:spTree>
    <p:extLst>
      <p:ext uri="{BB962C8B-B14F-4D97-AF65-F5344CB8AC3E}">
        <p14:creationId xmlns:p14="http://schemas.microsoft.com/office/powerpoint/2010/main" val="1710295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Developing Your Job Quality Action Plan</a:t>
            </a:r>
            <a:endParaRPr lang="en-US"/>
          </a:p>
        </p:txBody>
      </p:sp>
      <p:graphicFrame>
        <p:nvGraphicFramePr>
          <p:cNvPr id="19" name="Table 18">
            <a:extLst>
              <a:ext uri="{FF2B5EF4-FFF2-40B4-BE49-F238E27FC236}">
                <a16:creationId xmlns:a16="http://schemas.microsoft.com/office/drawing/2014/main" id="{BC8701FB-10A5-9D1C-1A8C-8A630E6CD541}"/>
              </a:ext>
            </a:extLst>
          </p:cNvPr>
          <p:cNvGraphicFramePr>
            <a:graphicFrameLocks noGrp="1"/>
          </p:cNvGraphicFramePr>
          <p:nvPr>
            <p:extLst>
              <p:ext uri="{D42A27DB-BD31-4B8C-83A1-F6EECF244321}">
                <p14:modId xmlns:p14="http://schemas.microsoft.com/office/powerpoint/2010/main" val="2153677562"/>
              </p:ext>
            </p:extLst>
          </p:nvPr>
        </p:nvGraphicFramePr>
        <p:xfrm>
          <a:off x="1299882" y="1434352"/>
          <a:ext cx="9034806" cy="4456728"/>
        </p:xfrm>
        <a:graphic>
          <a:graphicData uri="http://schemas.openxmlformats.org/drawingml/2006/table">
            <a:tbl>
              <a:tblPr/>
              <a:tblGrid>
                <a:gridCol w="1505801">
                  <a:extLst>
                    <a:ext uri="{9D8B030D-6E8A-4147-A177-3AD203B41FA5}">
                      <a16:colId xmlns:a16="http://schemas.microsoft.com/office/drawing/2014/main" val="799174055"/>
                    </a:ext>
                  </a:extLst>
                </a:gridCol>
                <a:gridCol w="1505801">
                  <a:extLst>
                    <a:ext uri="{9D8B030D-6E8A-4147-A177-3AD203B41FA5}">
                      <a16:colId xmlns:a16="http://schemas.microsoft.com/office/drawing/2014/main" val="2114287884"/>
                    </a:ext>
                  </a:extLst>
                </a:gridCol>
                <a:gridCol w="1505801">
                  <a:extLst>
                    <a:ext uri="{9D8B030D-6E8A-4147-A177-3AD203B41FA5}">
                      <a16:colId xmlns:a16="http://schemas.microsoft.com/office/drawing/2014/main" val="4110816670"/>
                    </a:ext>
                  </a:extLst>
                </a:gridCol>
                <a:gridCol w="1505801">
                  <a:extLst>
                    <a:ext uri="{9D8B030D-6E8A-4147-A177-3AD203B41FA5}">
                      <a16:colId xmlns:a16="http://schemas.microsoft.com/office/drawing/2014/main" val="1766487216"/>
                    </a:ext>
                  </a:extLst>
                </a:gridCol>
                <a:gridCol w="1505801">
                  <a:extLst>
                    <a:ext uri="{9D8B030D-6E8A-4147-A177-3AD203B41FA5}">
                      <a16:colId xmlns:a16="http://schemas.microsoft.com/office/drawing/2014/main" val="3100274283"/>
                    </a:ext>
                  </a:extLst>
                </a:gridCol>
                <a:gridCol w="1505801">
                  <a:extLst>
                    <a:ext uri="{9D8B030D-6E8A-4147-A177-3AD203B41FA5}">
                      <a16:colId xmlns:a16="http://schemas.microsoft.com/office/drawing/2014/main" val="2568350317"/>
                    </a:ext>
                  </a:extLst>
                </a:gridCol>
              </a:tblGrid>
              <a:tr h="627922">
                <a:tc gridSpan="6">
                  <a:txBody>
                    <a:bodyPr/>
                    <a:lstStyle/>
                    <a:p>
                      <a:pPr fontAlgn="t"/>
                      <a:endParaRPr lang="en-US" sz="1400">
                        <a:effectLst/>
                      </a:endParaRPr>
                    </a:p>
                    <a:p>
                      <a:pPr algn="l" rtl="0" fontAlgn="base"/>
                      <a:r>
                        <a:rPr lang="en-US" sz="1400" b="1" i="0">
                          <a:solidFill>
                            <a:srgbClr val="222222"/>
                          </a:solidFill>
                          <a:effectLst/>
                          <a:latin typeface="Larsseit"/>
                        </a:rPr>
                        <a:t>Strategy: (identified goal you are addressing with this strategy)</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3AC1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7826565"/>
                  </a:ext>
                </a:extLst>
              </a:tr>
              <a:tr h="1485576">
                <a:tc>
                  <a:txBody>
                    <a:bodyPr/>
                    <a:lstStyle/>
                    <a:p>
                      <a:pPr fontAlgn="t"/>
                      <a:endParaRPr lang="en-US" sz="1400">
                        <a:effectLst/>
                      </a:endParaRPr>
                    </a:p>
                    <a:p>
                      <a:pPr algn="l" rtl="0" fontAlgn="base"/>
                      <a:r>
                        <a:rPr lang="en-US" sz="1400" b="1" i="0">
                          <a:solidFill>
                            <a:srgbClr val="222222"/>
                          </a:solidFill>
                          <a:effectLst/>
                          <a:latin typeface="Larsseit"/>
                        </a:rPr>
                        <a:t>Action steps</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400">
                        <a:effectLst/>
                      </a:endParaRPr>
                    </a:p>
                    <a:p>
                      <a:pPr algn="l" rtl="0" fontAlgn="base"/>
                      <a:r>
                        <a:rPr lang="en-US" sz="1400" b="1" i="0">
                          <a:solidFill>
                            <a:srgbClr val="222222"/>
                          </a:solidFill>
                          <a:effectLst/>
                          <a:latin typeface="Larsseit"/>
                        </a:rPr>
                        <a:t>Person(s)/ partners responsible</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400">
                        <a:effectLst/>
                      </a:endParaRPr>
                    </a:p>
                    <a:p>
                      <a:pPr algn="l" rtl="0" fontAlgn="base"/>
                      <a:r>
                        <a:rPr lang="en-US" sz="1400" b="1" i="0">
                          <a:solidFill>
                            <a:srgbClr val="222222"/>
                          </a:solidFill>
                          <a:effectLst/>
                          <a:latin typeface="Larsseit"/>
                        </a:rPr>
                        <a:t>Resources needed internal/ external</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400">
                        <a:effectLst/>
                      </a:endParaRPr>
                    </a:p>
                    <a:p>
                      <a:pPr algn="l" rtl="0" fontAlgn="base"/>
                      <a:r>
                        <a:rPr lang="en-US" sz="1400" b="1" i="0">
                          <a:solidFill>
                            <a:srgbClr val="222222"/>
                          </a:solidFill>
                          <a:effectLst/>
                          <a:latin typeface="Larsseit"/>
                        </a:rPr>
                        <a:t>Progress indicators/ milestones</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400">
                        <a:effectLst/>
                      </a:endParaRPr>
                    </a:p>
                    <a:p>
                      <a:pPr algn="l" rtl="0" fontAlgn="base"/>
                      <a:r>
                        <a:rPr lang="en-US" sz="1400" b="1" i="0">
                          <a:solidFill>
                            <a:srgbClr val="222222"/>
                          </a:solidFill>
                          <a:effectLst/>
                          <a:latin typeface="Larsseit"/>
                        </a:rPr>
                        <a:t>Target completion date</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tc>
                  <a:txBody>
                    <a:bodyPr/>
                    <a:lstStyle/>
                    <a:p>
                      <a:pPr fontAlgn="t"/>
                      <a:endParaRPr lang="en-US" sz="1400">
                        <a:effectLst/>
                      </a:endParaRPr>
                    </a:p>
                    <a:p>
                      <a:pPr algn="l" rtl="0" fontAlgn="base"/>
                      <a:r>
                        <a:rPr lang="en-US" sz="1400" b="1" i="0">
                          <a:solidFill>
                            <a:srgbClr val="222222"/>
                          </a:solidFill>
                          <a:effectLst/>
                          <a:latin typeface="Larsseit"/>
                        </a:rPr>
                        <a:t>Other</a:t>
                      </a:r>
                      <a:r>
                        <a:rPr lang="en-US" sz="1400" b="0" i="0">
                          <a:solidFill>
                            <a:srgbClr val="222222"/>
                          </a:solidFill>
                          <a:effectLst/>
                          <a:latin typeface="WordVisiCarriageReturn_MSFontService"/>
                        </a:rPr>
                        <a:t> </a:t>
                      </a:r>
                      <a:br>
                        <a:rPr lang="en-US" sz="1400" b="0" i="0">
                          <a:solidFill>
                            <a:srgbClr val="222222"/>
                          </a:solidFill>
                          <a:effectLst/>
                          <a:latin typeface="WordVisiCarriageReturn_MSFontService"/>
                        </a:rPr>
                      </a:b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88D9E0"/>
                    </a:solidFill>
                  </a:tcPr>
                </a:tc>
                <a:extLst>
                  <a:ext uri="{0D108BD9-81ED-4DB2-BD59-A6C34878D82A}">
                    <a16:rowId xmlns:a16="http://schemas.microsoft.com/office/drawing/2014/main" val="1607708206"/>
                  </a:ext>
                </a:extLst>
              </a:tr>
              <a:tr h="2343230">
                <a:tc>
                  <a:txBody>
                    <a:bodyPr/>
                    <a:lstStyle/>
                    <a:p>
                      <a:pPr fontAlgn="t"/>
                      <a:endParaRPr lang="en-US" sz="1400">
                        <a:effectLst/>
                      </a:endParaRPr>
                    </a:p>
                    <a:p>
                      <a:pPr algn="l" rtl="0" fontAlgn="base"/>
                      <a:r>
                        <a:rPr lang="en-US" sz="1400" b="0" i="1">
                          <a:solidFill>
                            <a:srgbClr val="222222"/>
                          </a:solidFill>
                          <a:effectLst/>
                          <a:latin typeface="Larsseit"/>
                        </a:rPr>
                        <a:t>What you’ll need to do to implement the strategy.</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400">
                        <a:effectLst/>
                      </a:endParaRPr>
                    </a:p>
                    <a:p>
                      <a:pPr algn="l" rtl="0" fontAlgn="base"/>
                      <a:r>
                        <a:rPr lang="en-US" sz="1400" b="0" i="1">
                          <a:solidFill>
                            <a:srgbClr val="222222"/>
                          </a:solidFill>
                          <a:effectLst/>
                          <a:latin typeface="Larsseit"/>
                        </a:rPr>
                        <a:t>Who is responsible for carrying out each action step.</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400">
                        <a:effectLst/>
                      </a:endParaRPr>
                    </a:p>
                    <a:p>
                      <a:pPr algn="l" rtl="0" fontAlgn="base"/>
                      <a:r>
                        <a:rPr lang="en-US" sz="1400" b="0" i="1">
                          <a:solidFill>
                            <a:srgbClr val="222222"/>
                          </a:solidFill>
                          <a:effectLst/>
                          <a:latin typeface="Larsseit"/>
                        </a:rPr>
                        <a:t>What resources you’ll need to complete each action  step.</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400">
                        <a:effectLst/>
                      </a:endParaRPr>
                    </a:p>
                    <a:p>
                      <a:pPr algn="l" rtl="0" fontAlgn="base"/>
                      <a:r>
                        <a:rPr lang="en-US" sz="1400" b="0" i="1">
                          <a:solidFill>
                            <a:srgbClr val="222222"/>
                          </a:solidFill>
                          <a:effectLst/>
                          <a:latin typeface="Larsseit"/>
                        </a:rPr>
                        <a:t>How you know that you have made progress on each action step.</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400">
                        <a:effectLst/>
                      </a:endParaRPr>
                    </a:p>
                    <a:p>
                      <a:pPr algn="l" rtl="0" fontAlgn="base"/>
                      <a:r>
                        <a:rPr lang="en-US" sz="1400" b="0" i="1">
                          <a:solidFill>
                            <a:srgbClr val="222222"/>
                          </a:solidFill>
                          <a:effectLst/>
                          <a:latin typeface="Larsseit"/>
                        </a:rPr>
                        <a:t>When you expect to complete each action step.</a:t>
                      </a:r>
                      <a:r>
                        <a:rPr lang="en-US" sz="1400" b="0" i="0">
                          <a:solidFill>
                            <a:srgbClr val="222222"/>
                          </a:solidFill>
                          <a:effectLst/>
                          <a:latin typeface="Larsseit"/>
                        </a:rPr>
                        <a:t> </a:t>
                      </a:r>
                      <a:endParaRPr lang="en-US" sz="1400" b="0" i="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tc>
                  <a:txBody>
                    <a:bodyPr/>
                    <a:lstStyle/>
                    <a:p>
                      <a:pPr fontAlgn="t"/>
                      <a:endParaRPr lang="en-US" sz="1400" dirty="0">
                        <a:effectLst/>
                      </a:endParaRPr>
                    </a:p>
                    <a:p>
                      <a:pPr algn="l" rtl="0" fontAlgn="base"/>
                      <a:r>
                        <a:rPr lang="en-US" sz="1400" b="0" i="1" dirty="0">
                          <a:solidFill>
                            <a:srgbClr val="222222"/>
                          </a:solidFill>
                          <a:effectLst/>
                          <a:latin typeface="Larsseit"/>
                        </a:rPr>
                        <a:t>Additional needs, resources or information</a:t>
                      </a:r>
                      <a:r>
                        <a:rPr lang="en-US" sz="1400" b="0" i="0" dirty="0">
                          <a:solidFill>
                            <a:srgbClr val="222222"/>
                          </a:solidFill>
                          <a:effectLst/>
                          <a:latin typeface="Larsseit"/>
                        </a:rPr>
                        <a:t> </a:t>
                      </a:r>
                      <a:endParaRPr lang="en-US" sz="1400" b="0" i="0" dirty="0">
                        <a:solidFill>
                          <a:srgbClr val="222222"/>
                        </a:solidFill>
                        <a:effectLst/>
                      </a:endParaRPr>
                    </a:p>
                  </a:txBody>
                  <a:tcPr marL="30538" marR="30538" marT="15269" marB="15269">
                    <a:lnL w="9525" cap="flat" cmpd="sng" algn="ctr">
                      <a:solidFill>
                        <a:srgbClr val="3AC1CC"/>
                      </a:solidFill>
                      <a:prstDash val="solid"/>
                      <a:round/>
                      <a:headEnd type="none" w="med" len="med"/>
                      <a:tailEnd type="none" w="med" len="med"/>
                    </a:lnL>
                    <a:lnR w="9525" cap="flat" cmpd="sng" algn="ctr">
                      <a:solidFill>
                        <a:srgbClr val="3AC1CC"/>
                      </a:solidFill>
                      <a:prstDash val="solid"/>
                      <a:round/>
                      <a:headEnd type="none" w="med" len="med"/>
                      <a:tailEnd type="none" w="med" len="med"/>
                    </a:lnR>
                    <a:lnT w="9525" cap="flat" cmpd="sng" algn="ctr">
                      <a:solidFill>
                        <a:srgbClr val="3AC1CC"/>
                      </a:solidFill>
                      <a:prstDash val="solid"/>
                      <a:round/>
                      <a:headEnd type="none" w="med" len="med"/>
                      <a:tailEnd type="none" w="med" len="med"/>
                    </a:lnT>
                    <a:lnB w="9525" cap="flat" cmpd="sng" algn="ctr">
                      <a:solidFill>
                        <a:srgbClr val="3AC1CC"/>
                      </a:solidFill>
                      <a:prstDash val="solid"/>
                      <a:round/>
                      <a:headEnd type="none" w="med" len="med"/>
                      <a:tailEnd type="none" w="med" len="med"/>
                    </a:lnB>
                    <a:solidFill>
                      <a:srgbClr val="D7F2F4"/>
                    </a:solidFill>
                  </a:tcPr>
                </a:tc>
                <a:extLst>
                  <a:ext uri="{0D108BD9-81ED-4DB2-BD59-A6C34878D82A}">
                    <a16:rowId xmlns:a16="http://schemas.microsoft.com/office/drawing/2014/main" val="3611340504"/>
                  </a:ext>
                </a:extLst>
              </a:tr>
            </a:tbl>
          </a:graphicData>
        </a:graphic>
      </p:graphicFrame>
    </p:spTree>
    <p:extLst>
      <p:ext uri="{BB962C8B-B14F-4D97-AF65-F5344CB8AC3E}">
        <p14:creationId xmlns:p14="http://schemas.microsoft.com/office/powerpoint/2010/main" val="3348752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28</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a:t>Using the Starter Guide!</a:t>
            </a:r>
          </a:p>
        </p:txBody>
      </p:sp>
      <p:sp>
        <p:nvSpPr>
          <p:cNvPr id="5" name="Content Placeholder 3">
            <a:extLst>
              <a:ext uri="{FF2B5EF4-FFF2-40B4-BE49-F238E27FC236}">
                <a16:creationId xmlns:a16="http://schemas.microsoft.com/office/drawing/2014/main" id="{94E32948-06BA-444F-B5EC-19CC49D852D4}"/>
              </a:ext>
            </a:extLst>
          </p:cNvPr>
          <p:cNvSpPr txBox="1">
            <a:spLocks/>
          </p:cNvSpPr>
          <p:nvPr/>
        </p:nvSpPr>
        <p:spPr>
          <a:xfrm>
            <a:off x="254834" y="1074712"/>
            <a:ext cx="6691398" cy="5039517"/>
          </a:xfrm>
          <a:prstGeom prst="rect">
            <a:avLst/>
          </a:prstGeom>
        </p:spPr>
        <p:txBody>
          <a:bodyPr vert="horz" lIns="91440" tIns="45720" rIns="91440" bIns="45720" rtlCol="0" anchor="t">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3600"/>
              </a:spcAft>
              <a:buClr>
                <a:srgbClr val="7A232F"/>
              </a:buClr>
              <a:buNone/>
            </a:pPr>
            <a:endParaRPr lang="en-US" sz="2800">
              <a:solidFill>
                <a:srgbClr val="242021"/>
              </a:solidFill>
              <a:cs typeface="Calibri" panose="020F0502020204030204"/>
            </a:endParaRPr>
          </a:p>
          <a:p>
            <a:pPr>
              <a:lnSpc>
                <a:spcPct val="100000"/>
              </a:lnSpc>
              <a:spcBef>
                <a:spcPts val="0"/>
              </a:spcBef>
              <a:spcAft>
                <a:spcPts val="3600"/>
              </a:spcAft>
            </a:pPr>
            <a:r>
              <a:rPr lang="en-US" sz="2800" b="1">
                <a:solidFill>
                  <a:srgbClr val="242021"/>
                </a:solidFill>
                <a:ea typeface="+mn-lt"/>
                <a:cs typeface="+mn-lt"/>
              </a:rPr>
              <a:t>Workforce GPS </a:t>
            </a:r>
            <a:r>
              <a:rPr lang="en-US" sz="2800">
                <a:solidFill>
                  <a:srgbClr val="242021"/>
                </a:solidFill>
                <a:ea typeface="+mn-lt"/>
                <a:cs typeface="+mn-lt"/>
                <a:hlinkClick r:id="rId4"/>
              </a:rPr>
              <a:t>https://dwg.workforcegps.org/resources/2024/02/01/21/01/Job-Quality-Academy</a:t>
            </a:r>
            <a:endParaRPr lang="en-US" sz="2800">
              <a:solidFill>
                <a:srgbClr val="242021"/>
              </a:solidFill>
              <a:ea typeface="+mn-lt"/>
              <a:cs typeface="+mn-lt"/>
            </a:endParaRPr>
          </a:p>
          <a:p>
            <a:pPr>
              <a:lnSpc>
                <a:spcPct val="100000"/>
              </a:lnSpc>
              <a:spcBef>
                <a:spcPts val="0"/>
              </a:spcBef>
              <a:spcAft>
                <a:spcPts val="3600"/>
              </a:spcAft>
            </a:pPr>
            <a:r>
              <a:rPr lang="en-US" sz="2800">
                <a:solidFill>
                  <a:srgbClr val="242021"/>
                </a:solidFill>
                <a:ea typeface="+mn-lt"/>
                <a:cs typeface="+mn-lt"/>
              </a:rPr>
              <a:t>Your feedback matters! Tell us how you're using the starter guide in your work.</a:t>
            </a:r>
            <a:endParaRPr lang="en-US" sz="2800" err="1">
              <a:ea typeface="Calibri" panose="020F0502020204030204"/>
              <a:cs typeface="Calibri" panose="020F0502020204030204"/>
            </a:endParaRPr>
          </a:p>
        </p:txBody>
      </p:sp>
      <p:pic>
        <p:nvPicPr>
          <p:cNvPr id="6" name="Picture 5">
            <a:extLst>
              <a:ext uri="{FF2B5EF4-FFF2-40B4-BE49-F238E27FC236}">
                <a16:creationId xmlns:a16="http://schemas.microsoft.com/office/drawing/2014/main" id="{28E18AED-4932-AE65-0471-4C0CB35F51B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8243" y="1074711"/>
            <a:ext cx="4342896" cy="5039517"/>
          </a:xfrm>
          <a:prstGeom prst="rect">
            <a:avLst/>
          </a:prstGeom>
          <a:ln>
            <a:solidFill>
              <a:schemeClr val="accent1"/>
            </a:solidFill>
          </a:ln>
        </p:spPr>
      </p:pic>
    </p:spTree>
    <p:custDataLst>
      <p:tags r:id="rId1"/>
    </p:custDataLst>
    <p:extLst>
      <p:ext uri="{BB962C8B-B14F-4D97-AF65-F5344CB8AC3E}">
        <p14:creationId xmlns:p14="http://schemas.microsoft.com/office/powerpoint/2010/main" val="2226042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Panel Discussion</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vert="horz" lIns="91440" tIns="45720" rIns="91440" bIns="45720" rtlCol="0" anchor="t">
            <a:normAutofit/>
          </a:bodyPr>
          <a:lstStyle/>
          <a:p>
            <a:r>
              <a:rPr lang="en-US"/>
              <a:t>How did we embark on our job quality journey together?</a:t>
            </a:r>
          </a:p>
        </p:txBody>
      </p:sp>
    </p:spTree>
    <p:extLst>
      <p:ext uri="{BB962C8B-B14F-4D97-AF65-F5344CB8AC3E}">
        <p14:creationId xmlns:p14="http://schemas.microsoft.com/office/powerpoint/2010/main" val="4098892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a:t>Job Quality Academy “Alumni”</a:t>
            </a:r>
          </a:p>
        </p:txBody>
      </p:sp>
      <p:pic>
        <p:nvPicPr>
          <p:cNvPr id="6" name="Picture Placeholder 5" descr="A person smiling at camera">
            <a:extLst>
              <a:ext uri="{FF2B5EF4-FFF2-40B4-BE49-F238E27FC236}">
                <a16:creationId xmlns:a16="http://schemas.microsoft.com/office/drawing/2014/main" id="{DA518A3D-E69E-E898-D516-1A0D76076334}"/>
              </a:ext>
            </a:extLst>
          </p:cNvPr>
          <p:cNvPicPr>
            <a:picLocks noGrp="1" noChangeAspect="1"/>
          </p:cNvPicPr>
          <p:nvPr>
            <p:ph type="pic" sz="quarter" idx="13"/>
          </p:nvPr>
        </p:nvPicPr>
        <p:blipFill>
          <a:blip r:embed="rId3"/>
          <a:srcRect/>
          <a:stretch>
            <a:fillRect/>
          </a:stretch>
        </p:blipFill>
        <p:spPr>
          <a:xfrm>
            <a:off x="961748" y="1272152"/>
            <a:ext cx="2133600" cy="2133600"/>
          </a:xfrm>
        </p:spPr>
      </p:pic>
      <p:sp>
        <p:nvSpPr>
          <p:cNvPr id="7" name="Content Placeholder 6">
            <a:extLst>
              <a:ext uri="{FF2B5EF4-FFF2-40B4-BE49-F238E27FC236}">
                <a16:creationId xmlns:a16="http://schemas.microsoft.com/office/drawing/2014/main" id="{90495AA4-C5F4-4FBE-BCE8-903A6E054E5D}"/>
              </a:ext>
            </a:extLst>
          </p:cNvPr>
          <p:cNvSpPr>
            <a:spLocks noGrp="1"/>
          </p:cNvSpPr>
          <p:nvPr>
            <p:ph sz="half" idx="15"/>
          </p:nvPr>
        </p:nvSpPr>
        <p:spPr>
          <a:xfrm>
            <a:off x="423267" y="3874554"/>
            <a:ext cx="4024085" cy="2201789"/>
          </a:xfrm>
        </p:spPr>
        <p:txBody>
          <a:bodyPr vert="horz" lIns="91440" tIns="45720" rIns="91440" bIns="45720" rtlCol="0" anchor="t">
            <a:noAutofit/>
          </a:bodyPr>
          <a:lstStyle/>
          <a:p>
            <a:r>
              <a:rPr lang="en-US">
                <a:cs typeface="Calibri"/>
              </a:rPr>
              <a:t>Bonny Yeager</a:t>
            </a:r>
          </a:p>
          <a:p>
            <a:pPr lvl="1"/>
            <a:r>
              <a:rPr lang="en-US">
                <a:cs typeface="Calibri"/>
              </a:rPr>
              <a:t>Senior Manager of Industry Solutions</a:t>
            </a:r>
          </a:p>
          <a:p>
            <a:pPr lvl="2"/>
            <a:r>
              <a:rPr lang="en-US">
                <a:cs typeface="Calibri"/>
              </a:rPr>
              <a:t>Partner4Work</a:t>
            </a:r>
          </a:p>
        </p:txBody>
      </p:sp>
      <p:pic>
        <p:nvPicPr>
          <p:cNvPr id="10" name="Picture Placeholder 9" descr="A person wearing glasses and a red jacket">
            <a:extLst>
              <a:ext uri="{FF2B5EF4-FFF2-40B4-BE49-F238E27FC236}">
                <a16:creationId xmlns:a16="http://schemas.microsoft.com/office/drawing/2014/main" id="{25A6BDE1-434B-D2EB-804A-948A76BE7DD7}"/>
              </a:ext>
            </a:extLst>
          </p:cNvPr>
          <p:cNvPicPr>
            <a:picLocks noGrp="1" noChangeAspect="1"/>
          </p:cNvPicPr>
          <p:nvPr>
            <p:ph type="pic" sz="quarter" idx="14"/>
          </p:nvPr>
        </p:nvPicPr>
        <p:blipFill>
          <a:blip r:embed="rId4"/>
          <a:srcRect/>
          <a:stretch>
            <a:fillRect/>
          </a:stretch>
        </p:blipFill>
        <p:spPr>
          <a:xfrm>
            <a:off x="4985834" y="1272152"/>
            <a:ext cx="2133600" cy="2133600"/>
          </a:xfrm>
        </p:spPr>
      </p:pic>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a:xfrm>
            <a:off x="4447354" y="3874554"/>
            <a:ext cx="4024086" cy="2201789"/>
          </a:xfrm>
        </p:spPr>
        <p:txBody>
          <a:bodyPr vert="horz" lIns="91440" tIns="45720" rIns="91440" bIns="45720" rtlCol="0" anchor="t">
            <a:noAutofit/>
          </a:bodyPr>
          <a:lstStyle/>
          <a:p>
            <a:r>
              <a:rPr lang="en-US"/>
              <a:t>Miranda Swafford</a:t>
            </a:r>
          </a:p>
          <a:p>
            <a:pPr lvl="1"/>
            <a:r>
              <a:rPr lang="en-US"/>
              <a:t>Executive Director</a:t>
            </a:r>
            <a:endParaRPr lang="en-US">
              <a:cs typeface="Calibri"/>
            </a:endParaRPr>
          </a:p>
          <a:p>
            <a:pPr lvl="2"/>
            <a:r>
              <a:rPr lang="en-US"/>
              <a:t>Mississippi Valley Workforce Development Board</a:t>
            </a:r>
            <a:endParaRPr lang="en-US">
              <a:cs typeface="Calibri"/>
            </a:endParaRPr>
          </a:p>
        </p:txBody>
      </p:sp>
      <p:pic>
        <p:nvPicPr>
          <p:cNvPr id="15" name="Picture Placeholder 14" descr="A person wearing glasses smiling">
            <a:extLst>
              <a:ext uri="{FF2B5EF4-FFF2-40B4-BE49-F238E27FC236}">
                <a16:creationId xmlns:a16="http://schemas.microsoft.com/office/drawing/2014/main" id="{874E7A13-ADFD-752E-3022-217341FF1C7E}"/>
              </a:ext>
            </a:extLst>
          </p:cNvPr>
          <p:cNvPicPr>
            <a:picLocks noGrp="1" noChangeAspect="1"/>
          </p:cNvPicPr>
          <p:nvPr>
            <p:ph type="pic" sz="quarter" idx="16"/>
          </p:nvPr>
        </p:nvPicPr>
        <p:blipFill>
          <a:blip r:embed="rId5"/>
          <a:srcRect/>
          <a:stretch>
            <a:fillRect/>
          </a:stretch>
        </p:blipFill>
        <p:spPr>
          <a:xfrm>
            <a:off x="9009920" y="1272152"/>
            <a:ext cx="2133600" cy="2133600"/>
          </a:xfrm>
        </p:spPr>
      </p:pic>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a:xfrm>
            <a:off x="8471440" y="3874554"/>
            <a:ext cx="3720560" cy="2201789"/>
          </a:xfrm>
        </p:spPr>
        <p:txBody>
          <a:bodyPr vert="horz" lIns="91440" tIns="45720" rIns="91440" bIns="45720" rtlCol="0" anchor="t">
            <a:noAutofit/>
          </a:bodyPr>
          <a:lstStyle/>
          <a:p>
            <a:r>
              <a:rPr lang="en-US">
                <a:cs typeface="Calibri"/>
              </a:rPr>
              <a:t>Tyler Lanz</a:t>
            </a:r>
          </a:p>
          <a:p>
            <a:pPr lvl="1"/>
            <a:r>
              <a:rPr lang="en-US">
                <a:cs typeface="Calibri"/>
              </a:rPr>
              <a:t>Strategic Partnership Specialist</a:t>
            </a:r>
            <a:endParaRPr lang="en-US"/>
          </a:p>
          <a:p>
            <a:pPr lvl="2"/>
            <a:r>
              <a:rPr lang="en-US"/>
              <a:t>Mississippi Valley Workforce Development Board</a:t>
            </a:r>
            <a:endParaRPr lang="en-US">
              <a:cs typeface="Calibri"/>
            </a:endParaRPr>
          </a:p>
        </p:txBody>
      </p:sp>
    </p:spTree>
    <p:custDataLst>
      <p:tags r:id="rId1"/>
    </p:custDataLst>
    <p:extLst>
      <p:ext uri="{BB962C8B-B14F-4D97-AF65-F5344CB8AC3E}">
        <p14:creationId xmlns:p14="http://schemas.microsoft.com/office/powerpoint/2010/main" val="1710860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31</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Value Proposition</a:t>
            </a:r>
            <a:endParaRPr lang="en-US"/>
          </a:p>
        </p:txBody>
      </p:sp>
      <p:sp>
        <p:nvSpPr>
          <p:cNvPr id="4" name="TextBox 3">
            <a:extLst>
              <a:ext uri="{FF2B5EF4-FFF2-40B4-BE49-F238E27FC236}">
                <a16:creationId xmlns:a16="http://schemas.microsoft.com/office/drawing/2014/main" id="{C27FB259-A1AF-170A-AAE6-C14B9DF44A3F}"/>
              </a:ext>
            </a:extLst>
          </p:cNvPr>
          <p:cNvSpPr txBox="1"/>
          <p:nvPr/>
        </p:nvSpPr>
        <p:spPr>
          <a:xfrm>
            <a:off x="1538513" y="2148114"/>
            <a:ext cx="9231085"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latin typeface="Calibri Light"/>
                <a:ea typeface="Calibri"/>
                <a:cs typeface="Times New Roman"/>
              </a:rPr>
              <a:t>Empowering the workforce of tomorrow! Our Job Quality initiative is dedicated to creating a </a:t>
            </a:r>
            <a:r>
              <a:rPr lang="en-US" sz="2400" b="1" u="sng">
                <a:solidFill>
                  <a:schemeClr val="accent1"/>
                </a:solidFill>
                <a:latin typeface="Calibri Light"/>
                <a:ea typeface="Calibri"/>
                <a:cs typeface="Times New Roman"/>
              </a:rPr>
              <a:t>balanced workplace environment</a:t>
            </a:r>
            <a:r>
              <a:rPr lang="en-US" sz="2400" b="1">
                <a:solidFill>
                  <a:schemeClr val="accent1"/>
                </a:solidFill>
                <a:latin typeface="Calibri Light"/>
                <a:ea typeface="Calibri"/>
                <a:cs typeface="Times New Roman"/>
              </a:rPr>
              <a:t> where </a:t>
            </a:r>
            <a:r>
              <a:rPr lang="en-US" sz="2400" b="1" u="sng">
                <a:solidFill>
                  <a:schemeClr val="accent1"/>
                </a:solidFill>
                <a:latin typeface="Calibri Light"/>
                <a:ea typeface="Calibri"/>
                <a:cs typeface="Times New Roman"/>
              </a:rPr>
              <a:t>worker expectation</a:t>
            </a:r>
            <a:r>
              <a:rPr lang="en-US" sz="2400" b="1">
                <a:solidFill>
                  <a:schemeClr val="accent1"/>
                </a:solidFill>
                <a:latin typeface="Calibri Light"/>
                <a:ea typeface="Calibri"/>
                <a:cs typeface="Times New Roman"/>
              </a:rPr>
              <a:t>s and </a:t>
            </a:r>
            <a:r>
              <a:rPr lang="en-US" sz="2400" b="1" u="sng">
                <a:solidFill>
                  <a:schemeClr val="accent1"/>
                </a:solidFill>
                <a:latin typeface="Calibri Light"/>
                <a:ea typeface="Calibri"/>
                <a:cs typeface="Times New Roman"/>
              </a:rPr>
              <a:t>employer practices</a:t>
            </a:r>
            <a:r>
              <a:rPr lang="en-US" sz="2400" b="1">
                <a:solidFill>
                  <a:schemeClr val="accent1"/>
                </a:solidFill>
                <a:latin typeface="Calibri Light"/>
                <a:ea typeface="Calibri"/>
                <a:cs typeface="Times New Roman"/>
              </a:rPr>
              <a:t> seamlessly align, championing the widespread adoption of the Good Job Principles.</a:t>
            </a:r>
            <a:endParaRPr lang="en-US" sz="2400" b="1">
              <a:solidFill>
                <a:schemeClr val="accent1"/>
              </a:solidFill>
              <a:latin typeface="Calibri"/>
              <a:ea typeface="Calibri"/>
              <a:cs typeface="Times New Roman"/>
            </a:endParaRPr>
          </a:p>
          <a:p>
            <a:r>
              <a:rPr lang="en-US" sz="2400" b="1">
                <a:solidFill>
                  <a:srgbClr val="000000"/>
                </a:solidFill>
                <a:latin typeface="Calibri Light"/>
                <a:ea typeface="Calibri"/>
                <a:cs typeface="Times New Roman"/>
              </a:rPr>
              <a:t>          - </a:t>
            </a:r>
            <a:r>
              <a:rPr lang="en-US" b="1">
                <a:solidFill>
                  <a:srgbClr val="000000"/>
                </a:solidFill>
                <a:latin typeface="Calibri Light"/>
                <a:ea typeface="Calibri"/>
                <a:cs typeface="Times New Roman"/>
              </a:rPr>
              <a:t>Mississippi Valley Workforce Development Board</a:t>
            </a:r>
            <a:endParaRPr lang="en-US" sz="2400" b="1">
              <a:solidFill>
                <a:srgbClr val="000000"/>
              </a:solidFill>
              <a:latin typeface="Calibri Light"/>
              <a:ea typeface="Calibri"/>
              <a:cs typeface="Times New Roman"/>
            </a:endParaRPr>
          </a:p>
          <a:p>
            <a:endParaRPr lang="en-US">
              <a:ea typeface="Calibri"/>
              <a:cs typeface="Calibri"/>
            </a:endParaRPr>
          </a:p>
        </p:txBody>
      </p:sp>
    </p:spTree>
    <p:extLst>
      <p:ext uri="{BB962C8B-B14F-4D97-AF65-F5344CB8AC3E}">
        <p14:creationId xmlns:p14="http://schemas.microsoft.com/office/powerpoint/2010/main" val="2902215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p:txBody>
          <a:bodyPr/>
          <a:lstStyle/>
          <a:p>
            <a:r>
              <a:rPr lang="en-US">
                <a:ea typeface="+mn-lt"/>
                <a:cs typeface="+mn-lt"/>
              </a:rPr>
              <a:t>The Process in Real Life</a:t>
            </a:r>
            <a:endParaRPr lang="en-US"/>
          </a:p>
        </p:txBody>
      </p:sp>
      <p:pic>
        <p:nvPicPr>
          <p:cNvPr id="5" name="Picture 4" descr="For decoration only. Voice over will be provided.">
            <a:extLst>
              <a:ext uri="{FF2B5EF4-FFF2-40B4-BE49-F238E27FC236}">
                <a16:creationId xmlns:a16="http://schemas.microsoft.com/office/drawing/2014/main" id="{5445477C-041D-37AD-D5E0-D935E3D53927}"/>
              </a:ext>
            </a:extLst>
          </p:cNvPr>
          <p:cNvPicPr>
            <a:picLocks noChangeAspect="1"/>
          </p:cNvPicPr>
          <p:nvPr/>
        </p:nvPicPr>
        <p:blipFill rotWithShape="1">
          <a:blip r:embed="rId3"/>
          <a:srcRect l="4118" r="6470" b="196"/>
          <a:stretch/>
        </p:blipFill>
        <p:spPr>
          <a:xfrm>
            <a:off x="228600" y="1414236"/>
            <a:ext cx="4782465" cy="3993257"/>
          </a:xfrm>
          <a:prstGeom prst="rect">
            <a:avLst/>
          </a:prstGeom>
        </p:spPr>
      </p:pic>
      <p:pic>
        <p:nvPicPr>
          <p:cNvPr id="6" name="Picture 5" descr="For decoration. Voice over will be provided.">
            <a:extLst>
              <a:ext uri="{FF2B5EF4-FFF2-40B4-BE49-F238E27FC236}">
                <a16:creationId xmlns:a16="http://schemas.microsoft.com/office/drawing/2014/main" id="{4E5E851D-7063-2446-992A-593D7F99C8FF}"/>
              </a:ext>
            </a:extLst>
          </p:cNvPr>
          <p:cNvPicPr>
            <a:picLocks noChangeAspect="1"/>
          </p:cNvPicPr>
          <p:nvPr/>
        </p:nvPicPr>
        <p:blipFill>
          <a:blip r:embed="rId4"/>
          <a:stretch>
            <a:fillRect/>
          </a:stretch>
        </p:blipFill>
        <p:spPr>
          <a:xfrm>
            <a:off x="5142592" y="1170215"/>
            <a:ext cx="7032171" cy="4481698"/>
          </a:xfrm>
          <a:prstGeom prst="rect">
            <a:avLst/>
          </a:prstGeom>
        </p:spPr>
      </p:pic>
    </p:spTree>
    <p:extLst>
      <p:ext uri="{BB962C8B-B14F-4D97-AF65-F5344CB8AC3E}">
        <p14:creationId xmlns:p14="http://schemas.microsoft.com/office/powerpoint/2010/main" val="1780745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82582A-53F9-558A-BC6C-A3687A9CB1F8}"/>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BA28987C-C9E3-F3DD-7F2D-6C4CD69DF324}"/>
              </a:ext>
            </a:extLst>
          </p:cNvPr>
          <p:cNvSpPr>
            <a:spLocks noGrp="1"/>
          </p:cNvSpPr>
          <p:nvPr>
            <p:ph type="title"/>
          </p:nvPr>
        </p:nvSpPr>
        <p:spPr/>
        <p:txBody>
          <a:bodyPr/>
          <a:lstStyle/>
          <a:p>
            <a:r>
              <a:rPr lang="en-US">
                <a:ea typeface="+mn-lt"/>
                <a:cs typeface="+mn-lt"/>
              </a:rPr>
              <a:t>What's Next?</a:t>
            </a:r>
            <a:endParaRPr lang="en-US"/>
          </a:p>
        </p:txBody>
      </p:sp>
      <p:sp>
        <p:nvSpPr>
          <p:cNvPr id="4" name="Content Placeholder 3">
            <a:extLst>
              <a:ext uri="{FF2B5EF4-FFF2-40B4-BE49-F238E27FC236}">
                <a16:creationId xmlns:a16="http://schemas.microsoft.com/office/drawing/2014/main" id="{4E852D13-EA8B-0F97-AA02-1FE5DC58BE8C}"/>
              </a:ext>
            </a:extLst>
          </p:cNvPr>
          <p:cNvSpPr>
            <a:spLocks noGrp="1"/>
          </p:cNvSpPr>
          <p:nvPr>
            <p:ph idx="1"/>
          </p:nvPr>
        </p:nvSpPr>
        <p:spPr/>
        <p:txBody>
          <a:bodyPr vert="horz" lIns="91440" tIns="45720" rIns="91440" bIns="45720" rtlCol="0" anchor="t">
            <a:normAutofit lnSpcReduction="10000"/>
          </a:bodyPr>
          <a:lstStyle/>
          <a:p>
            <a:r>
              <a:rPr lang="en-US">
                <a:ea typeface="+mn-lt"/>
                <a:cs typeface="+mn-lt"/>
              </a:rPr>
              <a:t>Download the Starter Guide: </a:t>
            </a:r>
            <a:r>
              <a:rPr lang="en-US" sz="2400">
                <a:ea typeface="+mn-lt"/>
                <a:cs typeface="+mn-lt"/>
                <a:hlinkClick r:id="rId2" invalidUrl="https://"/>
              </a:rPr>
              <a:t>https://</a:t>
            </a:r>
            <a:r>
              <a:rPr lang="en-US" sz="2400">
                <a:ea typeface="+mn-lt"/>
                <a:cs typeface="+mn-lt"/>
                <a:hlinkClick r:id="rId3"/>
              </a:rPr>
              <a:t>dwg.workforcegps.org/resources/2024/02/01/21/01/Job-Quality-Academy</a:t>
            </a:r>
            <a:endParaRPr lang="en-US">
              <a:ea typeface="Calibri" panose="020F0502020204030204"/>
              <a:cs typeface="Calibri"/>
            </a:endParaRPr>
          </a:p>
          <a:p>
            <a:r>
              <a:rPr lang="en-US">
                <a:ea typeface="+mn-lt"/>
                <a:cs typeface="+mn-lt"/>
              </a:rPr>
              <a:t>Join us on Tues</a:t>
            </a:r>
            <a:r>
              <a:rPr lang="en-US" i="1">
                <a:ea typeface="+mn-lt"/>
                <a:cs typeface="+mn-lt"/>
              </a:rPr>
              <a:t>day, March 26 at 11:15am - 12:15pm ET NAWB Forum  </a:t>
            </a:r>
            <a:endParaRPr lang="en-US"/>
          </a:p>
          <a:p>
            <a:r>
              <a:rPr lang="en-US">
                <a:cs typeface="Calibri"/>
              </a:rPr>
              <a:t>Questions on how to use the Starter Guide in your community? Contact Ben Sommer at </a:t>
            </a:r>
            <a:r>
              <a:rPr lang="en-US">
                <a:cs typeface="Calibri"/>
                <a:hlinkClick r:id="rId4"/>
              </a:rPr>
              <a:t>bsommer@jff.org</a:t>
            </a:r>
            <a:r>
              <a:rPr lang="en-US">
                <a:cs typeface="Calibri"/>
              </a:rPr>
              <a:t>. We'd be happy to hear from you!</a:t>
            </a:r>
            <a:endParaRPr lang="en-US">
              <a:ea typeface="Calibri"/>
              <a:cs typeface="Calibri"/>
            </a:endParaRPr>
          </a:p>
          <a:p>
            <a:r>
              <a:rPr lang="en-US">
                <a:cs typeface="Calibri"/>
              </a:rPr>
              <a:t>Question on the Job Quality Academy? Contact Heather Fleck at </a:t>
            </a:r>
            <a:r>
              <a:rPr lang="en-US">
                <a:cs typeface="Calibri"/>
                <a:hlinkClick r:id="rId5"/>
              </a:rPr>
              <a:t>fleck.heather@dol.gov</a:t>
            </a:r>
            <a:r>
              <a:rPr lang="en-US">
                <a:cs typeface="Calibri"/>
              </a:rPr>
              <a:t> </a:t>
            </a:r>
          </a:p>
          <a:p>
            <a:r>
              <a:rPr lang="en-US">
                <a:ea typeface="+mn-lt"/>
                <a:cs typeface="+mn-lt"/>
              </a:rPr>
              <a:t>Missed webinar #1</a:t>
            </a:r>
            <a:r>
              <a:rPr lang="en-US" i="1">
                <a:ea typeface="+mn-lt"/>
                <a:cs typeface="+mn-lt"/>
              </a:rPr>
              <a:t>? </a:t>
            </a:r>
            <a:r>
              <a:rPr lang="en-US">
                <a:ea typeface="+mn-lt"/>
                <a:cs typeface="+mn-lt"/>
              </a:rPr>
              <a:t>Check it out: </a:t>
            </a:r>
            <a:r>
              <a:rPr lang="en-US" sz="2400">
                <a:ea typeface="+mn-lt"/>
                <a:cs typeface="+mn-lt"/>
                <a:hlinkClick r:id="rId6"/>
              </a:rPr>
              <a:t>https://www.workforcegps.org/events/2024/01/21/13/04/Job-Quality-Academy-Starter-Pack-Part-1</a:t>
            </a:r>
            <a:endParaRPr lang="en-US">
              <a:ea typeface="Calibri"/>
              <a:cs typeface="Calibri"/>
            </a:endParaRPr>
          </a:p>
        </p:txBody>
      </p:sp>
    </p:spTree>
    <p:extLst>
      <p:ext uri="{BB962C8B-B14F-4D97-AF65-F5344CB8AC3E}">
        <p14:creationId xmlns:p14="http://schemas.microsoft.com/office/powerpoint/2010/main" val="2969870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a:t>Please type your questions in the chat.</a:t>
            </a:r>
          </a:p>
        </p:txBody>
      </p:sp>
    </p:spTree>
    <p:custDataLst>
      <p:tags r:id="rId1"/>
    </p:custDataLst>
    <p:extLst>
      <p:ext uri="{BB962C8B-B14F-4D97-AF65-F5344CB8AC3E}">
        <p14:creationId xmlns:p14="http://schemas.microsoft.com/office/powerpoint/2010/main" val="3720703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25806599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63e5340-221f-45a7-a133-96834b67073e" xsi:nil="true"/>
    <lcf76f155ced4ddcb4097134ff3c332f xmlns="3cc44ce8-cd27-4dd5-b066-9fa17ab4b5b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4.xml><?xml version="1.0" encoding="utf-8"?>
<ct:contentTypeSchema xmlns:ct="http://schemas.microsoft.com/office/2006/metadata/contentType" xmlns:ma="http://schemas.microsoft.com/office/2006/metadata/properties/metaAttributes" ct:_="" ma:_="" ma:contentTypeName="Document" ma:contentTypeID="0x010100D16C1FCACCEDF349912D8762A4240744" ma:contentTypeVersion="15" ma:contentTypeDescription="Create a new document." ma:contentTypeScope="" ma:versionID="6fd11319749de8a560d6d3f9bc316b03">
  <xsd:schema xmlns:xsd="http://www.w3.org/2001/XMLSchema" xmlns:xs="http://www.w3.org/2001/XMLSchema" xmlns:p="http://schemas.microsoft.com/office/2006/metadata/properties" xmlns:ns2="3cc44ce8-cd27-4dd5-b066-9fa17ab4b5b4" xmlns:ns3="c63e5340-221f-45a7-a133-96834b67073e" targetNamespace="http://schemas.microsoft.com/office/2006/metadata/properties" ma:root="true" ma:fieldsID="7721699a7d172328c3b8d44fde92ccf5" ns2:_="" ns3:_="">
    <xsd:import namespace="3cc44ce8-cd27-4dd5-b066-9fa17ab4b5b4"/>
    <xsd:import namespace="c63e5340-221f-45a7-a133-96834b6707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44ce8-cd27-4dd5-b066-9fa17ab4b5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58e4fe1-995d-4825-b7f3-723cda114ddd"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3e5340-221f-45a7-a133-96834b6707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e9ad9a-f4e4-47ff-9a1e-633e63662e72}" ma:internalName="TaxCatchAll" ma:showField="CatchAllData" ma:web="c63e5340-221f-45a7-a133-96834b6707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71B697-E3CC-4A4F-B2B4-3141239F47EF}">
  <ds:schemaRefs>
    <ds:schemaRef ds:uri="http://purl.org/dc/dcmitype/"/>
    <ds:schemaRef ds:uri="3cc44ce8-cd27-4dd5-b066-9fa17ab4b5b4"/>
    <ds:schemaRef ds:uri="http://schemas.microsoft.com/office/2006/documentManagement/types"/>
    <ds:schemaRef ds:uri="http://purl.org/dc/elements/1.1/"/>
    <ds:schemaRef ds:uri="http://purl.org/dc/terms/"/>
    <ds:schemaRef ds:uri="c63e5340-221f-45a7-a133-96834b67073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8AD28B8-2F7E-427F-943D-3F9F5AE72F60}">
  <ds:schemaRefs>
    <ds:schemaRef ds:uri="http://schemas.microsoft.com/sharepoint/v3/contenttype/forms"/>
  </ds:schemaRefs>
</ds:datastoreItem>
</file>

<file path=customXml/itemProps3.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4.xml><?xml version="1.0" encoding="utf-8"?>
<ds:datastoreItem xmlns:ds="http://schemas.openxmlformats.org/officeDocument/2006/customXml" ds:itemID="{31D90B25-CE47-47C0-B993-2F62B867DEF4}">
  <ds:schemaRefs>
    <ds:schemaRef ds:uri="3cc44ce8-cd27-4dd5-b066-9fa17ab4b5b4"/>
    <ds:schemaRef ds:uri="c63e5340-221f-45a7-a133-96834b6707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530</TotalTime>
  <Words>1345</Words>
  <Application>Microsoft Office PowerPoint</Application>
  <PresentationFormat>Widescreen</PresentationFormat>
  <Paragraphs>288</Paragraphs>
  <Slides>35</Slides>
  <Notes>26</Notes>
  <HiddenSlides>1</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35</vt:i4>
      </vt:variant>
    </vt:vector>
  </HeadingPairs>
  <TitlesOfParts>
    <vt:vector size="51" baseType="lpstr">
      <vt:lpstr>Arial</vt:lpstr>
      <vt:lpstr>Calibri</vt:lpstr>
      <vt:lpstr>Calibri Light</vt:lpstr>
      <vt:lpstr>Larsseit</vt:lpstr>
      <vt:lpstr>Segoe UI</vt:lpstr>
      <vt:lpstr>Times New Roman</vt:lpstr>
      <vt:lpstr>Webdings</vt:lpstr>
      <vt:lpstr>Wingdings</vt:lpstr>
      <vt:lpstr>Wingdings 2</vt:lpstr>
      <vt:lpstr>Wingdings 3</vt:lpstr>
      <vt:lpstr>WordVisiCarriageReturn_MSFontService</vt:lpstr>
      <vt:lpstr>General Content</vt:lpstr>
      <vt:lpstr>Special Content</vt:lpstr>
      <vt:lpstr>People Slides</vt:lpstr>
      <vt:lpstr>Interactive Slides</vt:lpstr>
      <vt:lpstr>Infographic Layouts</vt:lpstr>
      <vt:lpstr>Job Quality Academy Starter Guide – Part 2</vt:lpstr>
      <vt:lpstr>Today’s Speaker / Today’s Moderator</vt:lpstr>
      <vt:lpstr>Agenda</vt:lpstr>
      <vt:lpstr>Good Jobs Principles</vt:lpstr>
      <vt:lpstr>ETA Job Quality Activities</vt:lpstr>
      <vt:lpstr>Job Quality Academy Overview</vt:lpstr>
      <vt:lpstr>Today’s Speakers</vt:lpstr>
      <vt:lpstr>How do you define Job Quality?</vt:lpstr>
      <vt:lpstr>Where is your organization on your job quality journey?</vt:lpstr>
      <vt:lpstr>Job Quality Academy Teams</vt:lpstr>
      <vt:lpstr>Job Quality Academy Teams</vt:lpstr>
      <vt:lpstr>Where teams were in their JQ journey</vt:lpstr>
      <vt:lpstr>Partners</vt:lpstr>
      <vt:lpstr>Academy Structure</vt:lpstr>
      <vt:lpstr>Coaching</vt:lpstr>
      <vt:lpstr>Job Quality Starter Guide</vt:lpstr>
      <vt:lpstr>Job Quality Starter Guide – Key Components</vt:lpstr>
      <vt:lpstr>How to Use the Starter Guide</vt:lpstr>
      <vt:lpstr>Setting Your Foundations</vt:lpstr>
      <vt:lpstr>Assembling Your Team</vt:lpstr>
      <vt:lpstr>Finding Your Focus </vt:lpstr>
      <vt:lpstr>Developing Your Job Quality Action Plan</vt:lpstr>
      <vt:lpstr>Developing Your Job Quality Action Plan</vt:lpstr>
      <vt:lpstr>Developing Your Job Quality Action Plan</vt:lpstr>
      <vt:lpstr>Developing Your Job Quality Action Plan</vt:lpstr>
      <vt:lpstr>Developing Your Job Quality Action Plan</vt:lpstr>
      <vt:lpstr>Developing Your Job Quality Action Plan</vt:lpstr>
      <vt:lpstr>Using the Starter Guide!</vt:lpstr>
      <vt:lpstr>Panel Discussion</vt:lpstr>
      <vt:lpstr>Job Quality Academy “Alumni”</vt:lpstr>
      <vt:lpstr>Value Proposition</vt:lpstr>
      <vt:lpstr>The Process in Real Life</vt:lpstr>
      <vt:lpstr>What's Next?</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Amanda Brown</cp:lastModifiedBy>
  <cp:revision>5</cp:revision>
  <dcterms:created xsi:type="dcterms:W3CDTF">2019-06-21T16:58:05Z</dcterms:created>
  <dcterms:modified xsi:type="dcterms:W3CDTF">2024-03-12T14:41:14Z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0x010100D16C1FCACCEDF349912D8762A4240744</vt:lpwstr>
  </property>
  <property fmtid="{D5CDD505-2E9C-101B-9397-08002B2CF9AE}" pid="5" name="MediaServiceImageTags">
    <vt:lpwstr/>
  </property>
</Properties>
</file>