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2.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slideLayouts/slideLayout51.xml" ContentType="application/vnd.openxmlformats-officedocument.presentationml.slideLayout+xml"/>
  <Override PartName="/ppt/theme/theme6.xml" ContentType="application/vnd.openxmlformats-officedocument.theme+xml"/>
  <Override PartName="/ppt/tags/tag41.xml" ContentType="application/vnd.openxmlformats-officedocument.presentationml.tags+xml"/>
  <Override PartName="/ppt/tags/tag42.xml" ContentType="application/vnd.openxmlformats-officedocument.presentationml.tags+xml"/>
  <Override PartName="/ppt/slideLayouts/slideLayout52.xml" ContentType="application/vnd.openxmlformats-officedocument.presentationml.slideLayout+xml"/>
  <Override PartName="/ppt/theme/theme7.xml" ContentType="application/vnd.openxmlformats-officedocument.theme+xml"/>
  <Override PartName="/ppt/tags/tag43.xml" ContentType="application/vnd.openxmlformats-officedocument.presentationml.tags+xml"/>
  <Override PartName="/ppt/tags/tag44.xml" ContentType="application/vnd.openxmlformats-officedocument.presentationml.tags+xml"/>
  <Override PartName="/ppt/slideLayouts/slideLayout53.xml" ContentType="application/vnd.openxmlformats-officedocument.presentationml.slideLayout+xml"/>
  <Override PartName="/ppt/theme/theme8.xml" ContentType="application/vnd.openxmlformats-officedocument.theme+xml"/>
  <Override PartName="/ppt/tags/tag45.xml" ContentType="application/vnd.openxmlformats-officedocument.presentationml.tags+xml"/>
  <Override PartName="/ppt/tags/tag46.xml" ContentType="application/vnd.openxmlformats-officedocument.presentationml.tags+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9.xml" ContentType="application/vnd.openxmlformats-officedocument.them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6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66.xml" ContentType="application/vnd.openxmlformats-officedocument.presentationml.tags+xml"/>
  <Override PartName="/ppt/notesSlides/notesSlide5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9" r:id="rId5"/>
    <p:sldMasterId id="2147483668" r:id="rId6"/>
    <p:sldMasterId id="2147483681" r:id="rId7"/>
    <p:sldMasterId id="2147483714" r:id="rId8"/>
    <p:sldMasterId id="2147483684" r:id="rId9"/>
    <p:sldMasterId id="2147483690" r:id="rId10"/>
    <p:sldMasterId id="2147483694" r:id="rId11"/>
    <p:sldMasterId id="2147483740" r:id="rId12"/>
    <p:sldMasterId id="2147483764" r:id="rId13"/>
  </p:sldMasterIdLst>
  <p:notesMasterIdLst>
    <p:notesMasterId r:id="rId67"/>
  </p:notesMasterIdLst>
  <p:handoutMasterIdLst>
    <p:handoutMasterId r:id="rId68"/>
  </p:handoutMasterIdLst>
  <p:sldIdLst>
    <p:sldId id="271" r:id="rId14"/>
    <p:sldId id="322" r:id="rId15"/>
    <p:sldId id="257" r:id="rId16"/>
    <p:sldId id="364" r:id="rId17"/>
    <p:sldId id="452" r:id="rId18"/>
    <p:sldId id="454" r:id="rId19"/>
    <p:sldId id="456" r:id="rId20"/>
    <p:sldId id="345" r:id="rId21"/>
    <p:sldId id="328" r:id="rId22"/>
    <p:sldId id="415" r:id="rId23"/>
    <p:sldId id="360" r:id="rId24"/>
    <p:sldId id="366" r:id="rId25"/>
    <p:sldId id="487" r:id="rId26"/>
    <p:sldId id="362" r:id="rId27"/>
    <p:sldId id="324" r:id="rId28"/>
    <p:sldId id="457" r:id="rId29"/>
    <p:sldId id="446" r:id="rId30"/>
    <p:sldId id="451" r:id="rId31"/>
    <p:sldId id="458" r:id="rId32"/>
    <p:sldId id="264" r:id="rId33"/>
    <p:sldId id="453" r:id="rId34"/>
    <p:sldId id="482" r:id="rId35"/>
    <p:sldId id="455" r:id="rId36"/>
    <p:sldId id="259" r:id="rId37"/>
    <p:sldId id="483" r:id="rId38"/>
    <p:sldId id="484" r:id="rId39"/>
    <p:sldId id="459" r:id="rId40"/>
    <p:sldId id="485" r:id="rId41"/>
    <p:sldId id="470" r:id="rId42"/>
    <p:sldId id="479" r:id="rId43"/>
    <p:sldId id="486" r:id="rId44"/>
    <p:sldId id="474" r:id="rId45"/>
    <p:sldId id="480" r:id="rId46"/>
    <p:sldId id="475" r:id="rId47"/>
    <p:sldId id="476" r:id="rId48"/>
    <p:sldId id="461" r:id="rId49"/>
    <p:sldId id="460" r:id="rId50"/>
    <p:sldId id="463" r:id="rId51"/>
    <p:sldId id="464" r:id="rId52"/>
    <p:sldId id="462" r:id="rId53"/>
    <p:sldId id="472" r:id="rId54"/>
    <p:sldId id="260" r:id="rId55"/>
    <p:sldId id="478" r:id="rId56"/>
    <p:sldId id="477" r:id="rId57"/>
    <p:sldId id="467" r:id="rId58"/>
    <p:sldId id="469" r:id="rId59"/>
    <p:sldId id="356" r:id="rId60"/>
    <p:sldId id="261" r:id="rId61"/>
    <p:sldId id="262" r:id="rId62"/>
    <p:sldId id="414" r:id="rId63"/>
    <p:sldId id="286" r:id="rId64"/>
    <p:sldId id="357" r:id="rId65"/>
    <p:sldId id="308" r:id="rId66"/>
  </p:sldIdLst>
  <p:sldSz cx="12192000" cy="6858000"/>
  <p:notesSz cx="6858000" cy="9144000"/>
  <p:custDataLst>
    <p:tags r:id="rId6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333C1FB3-4CB3-44CF-A60B-351746B8223C}">
          <p14:sldIdLst>
            <p14:sldId id="271"/>
          </p14:sldIdLst>
        </p14:section>
        <p14:section name="Moderators and Presenters" id="{3E8ECACF-475E-4FA2-B340-8603490F2FD4}">
          <p14:sldIdLst>
            <p14:sldId id="322"/>
            <p14:sldId id="257"/>
            <p14:sldId id="364"/>
          </p14:sldIdLst>
        </p14:section>
        <p14:section name="Review of Financial Literacy Definitions" id="{2C5F2D1E-1771-46D0-A918-80E00E4B4759}">
          <p14:sldIdLst>
            <p14:sldId id="452"/>
            <p14:sldId id="454"/>
            <p14:sldId id="456"/>
            <p14:sldId id="345"/>
            <p14:sldId id="328"/>
            <p14:sldId id="415"/>
            <p14:sldId id="360"/>
            <p14:sldId id="366"/>
            <p14:sldId id="487"/>
            <p14:sldId id="362"/>
          </p14:sldIdLst>
        </p14:section>
        <p14:section name="FTC Presentation" id="{EE5D2126-B90C-4C22-9C9F-16F7EB05D424}">
          <p14:sldIdLst>
            <p14:sldId id="324"/>
            <p14:sldId id="457"/>
            <p14:sldId id="446"/>
            <p14:sldId id="451"/>
            <p14:sldId id="458"/>
            <p14:sldId id="264"/>
            <p14:sldId id="453"/>
            <p14:sldId id="482"/>
            <p14:sldId id="455"/>
            <p14:sldId id="259"/>
            <p14:sldId id="483"/>
            <p14:sldId id="484"/>
            <p14:sldId id="459"/>
            <p14:sldId id="485"/>
            <p14:sldId id="470"/>
            <p14:sldId id="479"/>
            <p14:sldId id="486"/>
            <p14:sldId id="474"/>
            <p14:sldId id="480"/>
            <p14:sldId id="475"/>
            <p14:sldId id="476"/>
            <p14:sldId id="461"/>
            <p14:sldId id="460"/>
            <p14:sldId id="463"/>
            <p14:sldId id="464"/>
            <p14:sldId id="462"/>
            <p14:sldId id="472"/>
            <p14:sldId id="260"/>
            <p14:sldId id="478"/>
            <p14:sldId id="477"/>
            <p14:sldId id="467"/>
            <p14:sldId id="469"/>
            <p14:sldId id="356"/>
            <p14:sldId id="261"/>
            <p14:sldId id="262"/>
          </p14:sldIdLst>
        </p14:section>
        <p14:section name="Poll / Q&amp;A" id="{62A3ABB8-A62C-4E97-A965-AD607D5088A1}">
          <p14:sldIdLst>
            <p14:sldId id="414"/>
            <p14:sldId id="286"/>
            <p14:sldId id="357"/>
          </p14:sldIdLst>
        </p14:section>
        <p14:section name="Closing Slide" id="{AB44509D-9DB9-41EE-A9FD-E017EE199EB8}">
          <p14:sldIdLst>
            <p14:sldId id="308"/>
          </p14:sldIdLst>
        </p14:section>
        <p14:section name="Agenda Slide" id="{AB7B86A4-0530-40A0-9E83-24722C0CEA8C}">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7E4752-9199-43EB-FA1B-D6463C6AEE2A}" name="Timsina, Nimisha - ETA" initials="NT" userId="S::Timsina.Nimisha@dol.gov::867eb57a-c3c0-4b27-82f5-7b463696e972" providerId="AD"/>
  <p188:author id="{79711A70-DE80-A93E-76FD-B8E599486D53}" name="Gonzalez, Richard G - ETA" initials="GRGE" userId="S::Gonzalez.Richard.G@dol.gov::e699dc89-4cd5-4a9e-ac6b-6150bd9c3d26" providerId="AD"/>
  <p188:author id="{3E8BE976-A469-5D2B-B989-E60577C798F0}" name="Jones, Sandra K - VETS CTR" initials="JSKVC" userId="S::Jones.Sandra.K@dol.gov::248c1e17-cc8e-44cd-9d1f-510bb5f59fa6" providerId="AD"/>
  <p188:author id="{C983C384-0E00-6677-DE8A-5BF249397DBA}" name="Stocks, Christina E - ETA" initials="CES" userId="Stocks, Christina E - ETA" providerId="None"/>
  <p188:author id="{A7510E89-2E5D-E455-D308-1C79E7269DF7}" name="Danielle Herbert" initials="DH" userId="S::Herbert.Danielle.T@dol.gov::6548b602-143b-49f7-b9c9-9f299fbf476d" providerId="AD"/>
  <p188:author id="{0FB6B5E3-1BD7-4E2D-98B8-F9C688C8460B}" name="Sandra Jones" initials="SJ" userId="18587b7b7ecc348a" providerId="Windows Live"/>
  <p188:author id="{FF49F7EA-60E4-A4C4-0793-50482701B90B}" name="Danielle Herbert" initials="DH" userId="S::dherbert@manhattanstrategy.com::173a04a0-0ced-46d1-ba48-ecb9a2f26e3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3F1"/>
    <a:srgbClr val="FFFFFF"/>
    <a:srgbClr val="000000"/>
    <a:srgbClr val="003366"/>
    <a:srgbClr val="F3F4F4"/>
    <a:srgbClr val="B3B4B4"/>
    <a:srgbClr val="8C8C8C"/>
    <a:srgbClr val="44546A"/>
    <a:srgbClr val="002F5D"/>
    <a:srgbClr val="E4E4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BDD983-B48D-405D-A1B0-332219E1A7B1}" v="2" dt="2026-03-11T16:28:32.917"/>
    <p1510:client id="{7D1E6798-F7E8-4048-AFCE-A37195BCEBF6}" v="4" dt="2026-03-11T16:17:58.6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86473" autoAdjust="0"/>
  </p:normalViewPr>
  <p:slideViewPr>
    <p:cSldViewPr snapToGrid="0">
      <p:cViewPr varScale="1">
        <p:scale>
          <a:sx n="88" d="100"/>
          <a:sy n="88" d="100"/>
        </p:scale>
        <p:origin x="672" y="78"/>
      </p:cViewPr>
      <p:guideLst/>
    </p:cSldViewPr>
  </p:slideViewPr>
  <p:outlineViewPr>
    <p:cViewPr>
      <p:scale>
        <a:sx n="33" d="100"/>
        <a:sy n="33" d="100"/>
      </p:scale>
      <p:origin x="0" y="-13842"/>
    </p:cViewPr>
  </p:outlineViewPr>
  <p:notesTextViewPr>
    <p:cViewPr>
      <p:scale>
        <a:sx n="1" d="1"/>
        <a:sy n="1" d="1"/>
      </p:scale>
      <p:origin x="0" y="0"/>
    </p:cViewPr>
  </p:notesTextViewPr>
  <p:notesViewPr>
    <p:cSldViewPr snapToGrid="0">
      <p:cViewPr varScale="1">
        <p:scale>
          <a:sx n="80" d="100"/>
          <a:sy n="80" d="100"/>
        </p:scale>
        <p:origin x="4002" y="11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slide" Target="slides/slide48.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tags" Target="tags/tag1.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notesMaster" Target="notesMasters/notesMaster1.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presProps" Target="presProps.xml"/><Relationship Id="rId75"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microsoft.com/office/2018/10/relationships/authors" Target="authors.xml"/><Relationship Id="rId7" Type="http://schemas.openxmlformats.org/officeDocument/2006/relationships/slideMaster" Target="slideMasters/slideMaster4.xml"/><Relationship Id="rId7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y Deahl" userId="7cb69d8f-06cf-4eca-8dfe-ca63e8151bc8" providerId="ADAL" clId="{809C701D-DD38-43C1-AFE8-F8A2C69CEDA9}"/>
    <pc:docChg chg="custSel modSld">
      <pc:chgData name="Molly Deahl" userId="7cb69d8f-06cf-4eca-8dfe-ca63e8151bc8" providerId="ADAL" clId="{809C701D-DD38-43C1-AFE8-F8A2C69CEDA9}" dt="2026-03-11T16:22:43.376" v="31" actId="368"/>
      <pc:docMkLst>
        <pc:docMk/>
      </pc:docMkLst>
      <pc:sldChg chg="modNotes">
        <pc:chgData name="Molly Deahl" userId="7cb69d8f-06cf-4eca-8dfe-ca63e8151bc8" providerId="ADAL" clId="{809C701D-DD38-43C1-AFE8-F8A2C69CEDA9}" dt="2026-03-11T16:22:43.175" v="5" actId="368"/>
        <pc:sldMkLst>
          <pc:docMk/>
          <pc:sldMk cId="309800032" sldId="257"/>
        </pc:sldMkLst>
      </pc:sldChg>
      <pc:sldChg chg="modNotes">
        <pc:chgData name="Molly Deahl" userId="7cb69d8f-06cf-4eca-8dfe-ca63e8151bc8" providerId="ADAL" clId="{809C701D-DD38-43C1-AFE8-F8A2C69CEDA9}" dt="2026-03-11T16:22:43.164" v="1" actId="368"/>
        <pc:sldMkLst>
          <pc:docMk/>
          <pc:sldMk cId="2356235860" sldId="271"/>
        </pc:sldMkLst>
      </pc:sldChg>
      <pc:sldChg chg="modNotes">
        <pc:chgData name="Molly Deahl" userId="7cb69d8f-06cf-4eca-8dfe-ca63e8151bc8" providerId="ADAL" clId="{809C701D-DD38-43C1-AFE8-F8A2C69CEDA9}" dt="2026-03-11T16:22:43.175" v="3" actId="368"/>
        <pc:sldMkLst>
          <pc:docMk/>
          <pc:sldMk cId="3752416005" sldId="322"/>
        </pc:sldMkLst>
      </pc:sldChg>
      <pc:sldChg chg="modNotes">
        <pc:chgData name="Molly Deahl" userId="7cb69d8f-06cf-4eca-8dfe-ca63e8151bc8" providerId="ADAL" clId="{809C701D-DD38-43C1-AFE8-F8A2C69CEDA9}" dt="2026-03-11T16:22:43.254" v="27" actId="368"/>
        <pc:sldMkLst>
          <pc:docMk/>
          <pc:sldMk cId="4235128173" sldId="324"/>
        </pc:sldMkLst>
      </pc:sldChg>
      <pc:sldChg chg="modNotes">
        <pc:chgData name="Molly Deahl" userId="7cb69d8f-06cf-4eca-8dfe-ca63e8151bc8" providerId="ADAL" clId="{809C701D-DD38-43C1-AFE8-F8A2C69CEDA9}" dt="2026-03-11T16:22:43.209" v="15" actId="368"/>
        <pc:sldMkLst>
          <pc:docMk/>
          <pc:sldMk cId="874512803" sldId="328"/>
        </pc:sldMkLst>
      </pc:sldChg>
      <pc:sldChg chg="modNotes">
        <pc:chgData name="Molly Deahl" userId="7cb69d8f-06cf-4eca-8dfe-ca63e8151bc8" providerId="ADAL" clId="{809C701D-DD38-43C1-AFE8-F8A2C69CEDA9}" dt="2026-03-11T16:22:43.209" v="13" actId="368"/>
        <pc:sldMkLst>
          <pc:docMk/>
          <pc:sldMk cId="142458369" sldId="345"/>
        </pc:sldMkLst>
      </pc:sldChg>
      <pc:sldChg chg="modNotes">
        <pc:chgData name="Molly Deahl" userId="7cb69d8f-06cf-4eca-8dfe-ca63e8151bc8" providerId="ADAL" clId="{809C701D-DD38-43C1-AFE8-F8A2C69CEDA9}" dt="2026-03-11T16:22:43.364" v="29" actId="368"/>
        <pc:sldMkLst>
          <pc:docMk/>
          <pc:sldMk cId="2042173531" sldId="356"/>
        </pc:sldMkLst>
      </pc:sldChg>
      <pc:sldChg chg="modNotes">
        <pc:chgData name="Molly Deahl" userId="7cb69d8f-06cf-4eca-8dfe-ca63e8151bc8" providerId="ADAL" clId="{809C701D-DD38-43C1-AFE8-F8A2C69CEDA9}" dt="2026-03-11T16:22:43.376" v="31" actId="368"/>
        <pc:sldMkLst>
          <pc:docMk/>
          <pc:sldMk cId="3653890294" sldId="357"/>
        </pc:sldMkLst>
      </pc:sldChg>
      <pc:sldChg chg="modNotes">
        <pc:chgData name="Molly Deahl" userId="7cb69d8f-06cf-4eca-8dfe-ca63e8151bc8" providerId="ADAL" clId="{809C701D-DD38-43C1-AFE8-F8A2C69CEDA9}" dt="2026-03-11T16:22:43.229" v="19" actId="368"/>
        <pc:sldMkLst>
          <pc:docMk/>
          <pc:sldMk cId="4178631407" sldId="360"/>
        </pc:sldMkLst>
      </pc:sldChg>
      <pc:sldChg chg="modNotes">
        <pc:chgData name="Molly Deahl" userId="7cb69d8f-06cf-4eca-8dfe-ca63e8151bc8" providerId="ADAL" clId="{809C701D-DD38-43C1-AFE8-F8A2C69CEDA9}" dt="2026-03-11T16:22:43.246" v="25" actId="368"/>
        <pc:sldMkLst>
          <pc:docMk/>
          <pc:sldMk cId="1208790985" sldId="362"/>
        </pc:sldMkLst>
      </pc:sldChg>
      <pc:sldChg chg="modNotes">
        <pc:chgData name="Molly Deahl" userId="7cb69d8f-06cf-4eca-8dfe-ca63e8151bc8" providerId="ADAL" clId="{809C701D-DD38-43C1-AFE8-F8A2C69CEDA9}" dt="2026-03-11T16:22:43.191" v="7" actId="368"/>
        <pc:sldMkLst>
          <pc:docMk/>
          <pc:sldMk cId="3914319405" sldId="364"/>
        </pc:sldMkLst>
      </pc:sldChg>
      <pc:sldChg chg="modNotes">
        <pc:chgData name="Molly Deahl" userId="7cb69d8f-06cf-4eca-8dfe-ca63e8151bc8" providerId="ADAL" clId="{809C701D-DD38-43C1-AFE8-F8A2C69CEDA9}" dt="2026-03-11T16:22:43.229" v="21" actId="368"/>
        <pc:sldMkLst>
          <pc:docMk/>
          <pc:sldMk cId="3516491754" sldId="366"/>
        </pc:sldMkLst>
      </pc:sldChg>
      <pc:sldChg chg="modNotes">
        <pc:chgData name="Molly Deahl" userId="7cb69d8f-06cf-4eca-8dfe-ca63e8151bc8" providerId="ADAL" clId="{809C701D-DD38-43C1-AFE8-F8A2C69CEDA9}" dt="2026-03-11T16:22:43.223" v="17" actId="368"/>
        <pc:sldMkLst>
          <pc:docMk/>
          <pc:sldMk cId="173106637" sldId="415"/>
        </pc:sldMkLst>
      </pc:sldChg>
      <pc:sldChg chg="modNotes">
        <pc:chgData name="Molly Deahl" userId="7cb69d8f-06cf-4eca-8dfe-ca63e8151bc8" providerId="ADAL" clId="{809C701D-DD38-43C1-AFE8-F8A2C69CEDA9}" dt="2026-03-11T16:22:43.201" v="9" actId="368"/>
        <pc:sldMkLst>
          <pc:docMk/>
          <pc:sldMk cId="2645167655" sldId="454"/>
        </pc:sldMkLst>
      </pc:sldChg>
      <pc:sldChg chg="modNotes">
        <pc:chgData name="Molly Deahl" userId="7cb69d8f-06cf-4eca-8dfe-ca63e8151bc8" providerId="ADAL" clId="{809C701D-DD38-43C1-AFE8-F8A2C69CEDA9}" dt="2026-03-11T16:22:43.209" v="11" actId="368"/>
        <pc:sldMkLst>
          <pc:docMk/>
          <pc:sldMk cId="3372663293" sldId="456"/>
        </pc:sldMkLst>
      </pc:sldChg>
      <pc:sldChg chg="modNotes">
        <pc:chgData name="Molly Deahl" userId="7cb69d8f-06cf-4eca-8dfe-ca63e8151bc8" providerId="ADAL" clId="{809C701D-DD38-43C1-AFE8-F8A2C69CEDA9}" dt="2026-03-11T16:22:43.239" v="23" actId="368"/>
        <pc:sldMkLst>
          <pc:docMk/>
          <pc:sldMk cId="238367535" sldId="487"/>
        </pc:sldMkLst>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tags" Target="../tags/tag63.xml"/><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4F6EFAE-4D00-33D2-CEE6-A67BA76A17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5B5A5EE-CB4A-6BC8-860B-E4D158A0B03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275A55D-5A02-44AE-AE41-20A907FD45DC}" type="datetimeFigureOut">
              <a:rPr lang="en-US" smtClean="0"/>
              <a:t>3/11/2026</a:t>
            </a:fld>
            <a:endParaRPr lang="en-US"/>
          </a:p>
        </p:txBody>
      </p:sp>
      <p:sp>
        <p:nvSpPr>
          <p:cNvPr id="4" name="Footer Placeholder 3">
            <a:extLst>
              <a:ext uri="{FF2B5EF4-FFF2-40B4-BE49-F238E27FC236}">
                <a16:creationId xmlns:a16="http://schemas.microsoft.com/office/drawing/2014/main" id="{E7B44262-EE77-3F8F-F216-3EF0FE351DE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619E9BD-127E-76E4-CB95-694716BD13F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249F00B-B60C-4BD5-918C-A3E6F0180487}" type="slidenum">
              <a:rPr lang="en-US" smtClean="0"/>
              <a:t>‹#›</a:t>
            </a:fld>
            <a:endParaRPr lang="en-US"/>
          </a:p>
        </p:txBody>
      </p:sp>
    </p:spTree>
    <p:custDataLst>
      <p:tags r:id="rId2"/>
    </p:custDataLst>
    <p:extLst>
      <p:ext uri="{BB962C8B-B14F-4D97-AF65-F5344CB8AC3E}">
        <p14:creationId xmlns:p14="http://schemas.microsoft.com/office/powerpoint/2010/main" val="2327920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6B1D0F-BC6E-4464-B8A8-CC2BB21AAF0B}" type="datetimeFigureOut">
              <a:rPr lang="en-US" smtClean="0"/>
              <a:t>3/11/2026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987C8B-FA66-440C-BD7B-7705FFC6B726}" type="slidenum">
              <a:rPr lang="en-US" smtClean="0"/>
              <a:t>‹#›</a:t>
            </a:fld>
            <a:endParaRPr lang="en-US"/>
          </a:p>
        </p:txBody>
      </p:sp>
    </p:spTree>
    <p:extLst>
      <p:ext uri="{BB962C8B-B14F-4D97-AF65-F5344CB8AC3E}">
        <p14:creationId xmlns:p14="http://schemas.microsoft.com/office/powerpoint/2010/main" val="4144725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987C8B-FA66-440C-BD7B-7705FFC6B726}" type="slidenum">
              <a:rPr lang="en-US" smtClean="0"/>
              <a:t>1</a:t>
            </a:fld>
            <a:endParaRPr lang="en-US"/>
          </a:p>
        </p:txBody>
      </p:sp>
    </p:spTree>
    <p:extLst>
      <p:ext uri="{BB962C8B-B14F-4D97-AF65-F5344CB8AC3E}">
        <p14:creationId xmlns:p14="http://schemas.microsoft.com/office/powerpoint/2010/main" val="3440145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987C8B-FA66-440C-BD7B-7705FFC6B726}" type="slidenum">
              <a:rPr lang="en-US" smtClean="0"/>
              <a:t>2</a:t>
            </a:fld>
            <a:endParaRPr lang="en-US"/>
          </a:p>
        </p:txBody>
      </p:sp>
    </p:spTree>
    <p:extLst>
      <p:ext uri="{BB962C8B-B14F-4D97-AF65-F5344CB8AC3E}">
        <p14:creationId xmlns:p14="http://schemas.microsoft.com/office/powerpoint/2010/main" val="1994128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987C8B-FA66-440C-BD7B-7705FFC6B726}" type="slidenum">
              <a:rPr lang="en-US" smtClean="0"/>
              <a:t>3</a:t>
            </a:fld>
            <a:endParaRPr lang="en-US"/>
          </a:p>
        </p:txBody>
      </p:sp>
    </p:spTree>
    <p:extLst>
      <p:ext uri="{BB962C8B-B14F-4D97-AF65-F5344CB8AC3E}">
        <p14:creationId xmlns:p14="http://schemas.microsoft.com/office/powerpoint/2010/main" val="3955192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987C8B-FA66-440C-BD7B-7705FFC6B726}" type="slidenum">
              <a:rPr lang="en-US" smtClean="0"/>
              <a:t>4</a:t>
            </a:fld>
            <a:endParaRPr lang="en-US"/>
          </a:p>
        </p:txBody>
      </p:sp>
    </p:spTree>
    <p:extLst>
      <p:ext uri="{BB962C8B-B14F-4D97-AF65-F5344CB8AC3E}">
        <p14:creationId xmlns:p14="http://schemas.microsoft.com/office/powerpoint/2010/main" val="331474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987C8B-FA66-440C-BD7B-7705FFC6B726}" type="slidenum">
              <a:rPr lang="en-US" smtClean="0"/>
              <a:t>6</a:t>
            </a:fld>
            <a:endParaRPr lang="en-US"/>
          </a:p>
        </p:txBody>
      </p:sp>
    </p:spTree>
    <p:extLst>
      <p:ext uri="{BB962C8B-B14F-4D97-AF65-F5344CB8AC3E}">
        <p14:creationId xmlns:p14="http://schemas.microsoft.com/office/powerpoint/2010/main" val="3770858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DD278-62DF-6AA6-203B-56A4089E9F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361185-9BAA-996A-7A4D-AD9A67AE7A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9A978A-3C44-BD5E-D7B1-A2E6DC50FA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3259AF-3FEE-B659-5BD8-54E93A55FA91}"/>
              </a:ext>
            </a:extLst>
          </p:cNvPr>
          <p:cNvSpPr>
            <a:spLocks noGrp="1"/>
          </p:cNvSpPr>
          <p:nvPr>
            <p:ph type="sldNum" sz="quarter" idx="5"/>
          </p:nvPr>
        </p:nvSpPr>
        <p:spPr/>
        <p:txBody>
          <a:bodyPr/>
          <a:lstStyle/>
          <a:p>
            <a:fld id="{A7987C8B-FA66-440C-BD7B-7705FFC6B726}" type="slidenum">
              <a:rPr lang="en-US" smtClean="0"/>
              <a:t>7</a:t>
            </a:fld>
            <a:endParaRPr lang="en-US"/>
          </a:p>
        </p:txBody>
      </p:sp>
    </p:spTree>
    <p:extLst>
      <p:ext uri="{BB962C8B-B14F-4D97-AF65-F5344CB8AC3E}">
        <p14:creationId xmlns:p14="http://schemas.microsoft.com/office/powerpoint/2010/main" val="51757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987C8B-FA66-440C-BD7B-7705FFC6B726}" type="slidenum">
              <a:rPr lang="en-US" smtClean="0"/>
              <a:t>8</a:t>
            </a:fld>
            <a:endParaRPr lang="en-US"/>
          </a:p>
        </p:txBody>
      </p:sp>
    </p:spTree>
    <p:extLst>
      <p:ext uri="{BB962C8B-B14F-4D97-AF65-F5344CB8AC3E}">
        <p14:creationId xmlns:p14="http://schemas.microsoft.com/office/powerpoint/2010/main" val="3939314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987C8B-FA66-440C-BD7B-7705FFC6B7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2181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CC8C4-8ECF-7DE4-200A-1797F5D940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0F655D-212E-5893-316B-2A3054B9DB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0D5E68-3335-2901-B2C7-BF9467DC95C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3FF1507-6ECA-3948-EA45-03936B2AAF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987C8B-FA66-440C-BD7B-7705FFC6B72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1513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987C8B-FA66-440C-BD7B-7705FFC6B726}" type="slidenum">
              <a:rPr lang="en-US" smtClean="0"/>
              <a:t>11</a:t>
            </a:fld>
            <a:endParaRPr lang="en-US"/>
          </a:p>
        </p:txBody>
      </p:sp>
    </p:spTree>
    <p:extLst>
      <p:ext uri="{BB962C8B-B14F-4D97-AF65-F5344CB8AC3E}">
        <p14:creationId xmlns:p14="http://schemas.microsoft.com/office/powerpoint/2010/main" val="1842611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987C8B-FA66-440C-BD7B-7705FFC6B726}" type="slidenum">
              <a:rPr lang="en-US" smtClean="0"/>
              <a:t>12</a:t>
            </a:fld>
            <a:endParaRPr lang="en-US"/>
          </a:p>
        </p:txBody>
      </p:sp>
    </p:spTree>
    <p:extLst>
      <p:ext uri="{BB962C8B-B14F-4D97-AF65-F5344CB8AC3E}">
        <p14:creationId xmlns:p14="http://schemas.microsoft.com/office/powerpoint/2010/main" val="659165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C24D3-792A-7B99-299B-E1C8683676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F41F56-14FE-21C9-4D29-39B40F18BA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54D75D-43D6-50A3-841C-9610AA7184E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F208C2-9D8C-2E89-E131-1C13F291AAA3}"/>
              </a:ext>
            </a:extLst>
          </p:cNvPr>
          <p:cNvSpPr>
            <a:spLocks noGrp="1"/>
          </p:cNvSpPr>
          <p:nvPr>
            <p:ph type="sldNum" sz="quarter" idx="5"/>
          </p:nvPr>
        </p:nvSpPr>
        <p:spPr/>
        <p:txBody>
          <a:bodyPr/>
          <a:lstStyle/>
          <a:p>
            <a:fld id="{A7987C8B-FA66-440C-BD7B-7705FFC6B726}" type="slidenum">
              <a:rPr lang="en-US" smtClean="0"/>
              <a:t>13</a:t>
            </a:fld>
            <a:endParaRPr lang="en-US"/>
          </a:p>
        </p:txBody>
      </p:sp>
    </p:spTree>
    <p:extLst>
      <p:ext uri="{BB962C8B-B14F-4D97-AF65-F5344CB8AC3E}">
        <p14:creationId xmlns:p14="http://schemas.microsoft.com/office/powerpoint/2010/main" val="7764397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987C8B-FA66-440C-BD7B-7705FFC6B726}" type="slidenum">
              <a:rPr lang="en-US" smtClean="0"/>
              <a:t>14</a:t>
            </a:fld>
            <a:endParaRPr lang="en-US"/>
          </a:p>
        </p:txBody>
      </p:sp>
    </p:spTree>
    <p:extLst>
      <p:ext uri="{BB962C8B-B14F-4D97-AF65-F5344CB8AC3E}">
        <p14:creationId xmlns:p14="http://schemas.microsoft.com/office/powerpoint/2010/main" val="1357243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987C8B-FA66-440C-BD7B-7705FFC6B726}" type="slidenum">
              <a:rPr lang="en-US" smtClean="0"/>
              <a:t>15</a:t>
            </a:fld>
            <a:endParaRPr lang="en-US"/>
          </a:p>
        </p:txBody>
      </p:sp>
    </p:spTree>
    <p:extLst>
      <p:ext uri="{BB962C8B-B14F-4D97-AF65-F5344CB8AC3E}">
        <p14:creationId xmlns:p14="http://schemas.microsoft.com/office/powerpoint/2010/main" val="3492637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21636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34664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1101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47661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5853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DC974-2575-3468-DB1B-74593468E9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4D3AB3-C92A-4DF3-213C-4D26F61A22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40BEBF-D2A2-8C26-65EF-EE4FFCF33E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DBD5AFF-F8A2-4110-806D-F7C771CDAB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99828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73082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D13B5-BE62-7F9E-2303-FA5C63BD95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1E2882-0F3C-86BA-FDF0-8EC51D445A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CC6ED2-8765-00B6-A244-819A87577A3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86FE5AE-2716-B345-226C-C5F2F328D8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3492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98289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4BD5B-E1EF-5623-974D-D47E01B2B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255C6C-F76B-D41A-0617-9FC0B27902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DA4314-FE9D-A22C-80BD-CAF9DD72E951}"/>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BCF9EE3F-C0D8-6084-CDDB-34BD81B69D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59792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BC7A7-2F0F-5F4D-7273-735106249A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82CD9B-1976-2823-ECD6-2965E2F3D6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3066B9-27AD-D2C0-9B73-9E20EC2E64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B67CE7-0F62-8BB7-4DAA-D92AFE7B67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37942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594D4-7EE9-3005-AFB3-FF3441AC0B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AA0D93-C9F0-2124-ED6A-2014E9654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621DF2-2E53-3261-B1EC-AD56FAC1F14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1FAF04B-1AA9-06C4-817D-3142618F13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2081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50094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86FAF-2A7F-A7B9-DC9D-77EE803F32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6FD25C-840D-481D-FA83-F2628DEF92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7DD7D-8D83-B46A-F87D-5E954F73D14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3C6138D-F0EC-97CB-E5AB-6433E98F0C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69924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82071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33351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F600B-4052-41C5-0561-2BE7A55A84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1EAA1E-317E-2EA6-EF9E-FC77EB4F59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44C718-F608-D5E6-94AB-D56D2D57AB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58DF53-E8E2-4ACE-5F38-B7F648EC53A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78861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5655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75807-635D-03C6-6C37-D7EAD3C554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32078B-14DB-730C-4692-B81B4C8532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DC5091-4C90-58F1-05B2-AD0EF9ECCBD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8167BA2-92F1-9315-00B0-BB2E5F8F13D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06525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00B97-66A9-59BE-9016-8459CEA242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1531E5-53C1-C067-4F31-39585F9B1D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E1C0CF-C7E9-F276-8C0A-10384FA1C26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54C26E9-9CFC-0F22-B053-0C3B4C7709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18630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B3025-6565-B2DA-8A32-21E7A74327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515A2C-7220-2726-72D3-87D0DABF57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5BFD93-8CE9-AB33-18B7-17DA816E44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8CC863-7554-F04B-11D8-BD981FC5BBF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64304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69628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31B2B-0EF1-F837-308B-C08D5AF1C5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12206E-80C2-2CA8-C727-B3B4933AAA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92DF06-63C4-72F3-08ED-8603AB3428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4BED0F-9D2A-193B-4111-D4D5D6CCE81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86158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4C480-2CFC-73A6-D55E-7B5AD69E5A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9BF1BA-A438-F40F-12A7-548A6F03C1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36373E-AE13-D96F-E197-8A6DD7B0B0B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639475-E07C-4ECE-928E-50704D1188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1288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58635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A89AB-8411-363C-622A-67529E0E9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51376B-CC5D-FB0C-9706-5CCC9947EB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7C60F4-5611-DF08-2ABE-EC25D5C1045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B6FAE2-AB82-9BA9-E84C-383C82ADCD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06844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8116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54536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82932-968A-9097-4FAA-C6F7D249C3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2B8730-5C91-4BF2-E859-0C9C25E598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8BB4F9-6A3C-12AF-F5E0-1C71490AE15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EC08CCC-8361-18AC-0A8A-59A3B4C916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44464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971B4-741D-2C65-CC36-B5254BBEDB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13B7A6-C1F2-552A-89F4-4C63DA84F8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441D65-0B66-4DB0-03BE-7F963F4E0A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F0295F-ADFA-AAD3-7121-D9D2D0F4744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77380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1460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987C8B-FA66-440C-BD7B-7705FFC6B726}" type="slidenum">
              <a:rPr lang="en-US" smtClean="0"/>
              <a:t>47</a:t>
            </a:fld>
            <a:endParaRPr lang="en-US"/>
          </a:p>
        </p:txBody>
      </p:sp>
    </p:spTree>
    <p:extLst>
      <p:ext uri="{BB962C8B-B14F-4D97-AF65-F5344CB8AC3E}">
        <p14:creationId xmlns:p14="http://schemas.microsoft.com/office/powerpoint/2010/main" val="30436712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66870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3A5872-CA77-4F01-89D2-5B16C08A2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86531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987C8B-FA66-440C-BD7B-7705FFC6B726}" type="slidenum">
              <a:rPr lang="en-US" smtClean="0"/>
              <a:t>51</a:t>
            </a:fld>
            <a:endParaRPr lang="en-US"/>
          </a:p>
        </p:txBody>
      </p:sp>
    </p:spTree>
    <p:extLst>
      <p:ext uri="{BB962C8B-B14F-4D97-AF65-F5344CB8AC3E}">
        <p14:creationId xmlns:p14="http://schemas.microsoft.com/office/powerpoint/2010/main" val="29720965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8EB79-66BC-F5A7-7CB7-EA59886997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DF58F1-8CB8-F9DA-0E0D-05A1B5CEB0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6DC2AE-A29B-D631-4C7A-1369807C06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100F221-7A7E-BD6A-D6A3-B8489163947F}"/>
              </a:ext>
            </a:extLst>
          </p:cNvPr>
          <p:cNvSpPr>
            <a:spLocks noGrp="1"/>
          </p:cNvSpPr>
          <p:nvPr>
            <p:ph type="sldNum" sz="quarter" idx="5"/>
          </p:nvPr>
        </p:nvSpPr>
        <p:spPr/>
        <p:txBody>
          <a:bodyPr/>
          <a:lstStyle/>
          <a:p>
            <a:fld id="{A7987C8B-FA66-440C-BD7B-7705FFC6B726}" type="slidenum">
              <a:rPr lang="en-US" smtClean="0"/>
              <a:t>52</a:t>
            </a:fld>
            <a:endParaRPr lang="en-US"/>
          </a:p>
        </p:txBody>
      </p:sp>
    </p:spTree>
    <p:extLst>
      <p:ext uri="{BB962C8B-B14F-4D97-AF65-F5344CB8AC3E}">
        <p14:creationId xmlns:p14="http://schemas.microsoft.com/office/powerpoint/2010/main" val="9159604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7987C8B-FA66-440C-BD7B-7705FFC6B726}" type="slidenum">
              <a:rPr lang="en-US" smtClean="0"/>
              <a:t>53</a:t>
            </a:fld>
            <a:endParaRPr lang="en-US"/>
          </a:p>
        </p:txBody>
      </p:sp>
    </p:spTree>
    <p:extLst>
      <p:ext uri="{BB962C8B-B14F-4D97-AF65-F5344CB8AC3E}">
        <p14:creationId xmlns:p14="http://schemas.microsoft.com/office/powerpoint/2010/main" val="32632394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3.xml"/><Relationship Id="rId1" Type="http://schemas.openxmlformats.org/officeDocument/2006/relationships/tags" Target="../tags/tag7.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9.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0.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1.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2.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3.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15.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ags" Target="../tags/tag16.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7.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8.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3.xml"/><Relationship Id="rId1" Type="http://schemas.openxmlformats.org/officeDocument/2006/relationships/tags" Target="../tags/tag19.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Master" Target="../slideMasters/slideMaster3.xml"/><Relationship Id="rId1" Type="http://schemas.openxmlformats.org/officeDocument/2006/relationships/tags" Target="../tags/tag20.xml"/><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3.xml"/><Relationship Id="rId1" Type="http://schemas.openxmlformats.org/officeDocument/2006/relationships/tags" Target="../tags/tag2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4.xml"/><Relationship Id="rId1" Type="http://schemas.openxmlformats.org/officeDocument/2006/relationships/tags" Target="../tags/tag2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Master" Target="../slideMasters/slideMaster4.xml"/><Relationship Id="rId1" Type="http://schemas.openxmlformats.org/officeDocument/2006/relationships/tags" Target="../tags/tag2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5.xml"/><Relationship Id="rId1" Type="http://schemas.openxmlformats.org/officeDocument/2006/relationships/tags" Target="../tags/tag26.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5.xml"/><Relationship Id="rId1" Type="http://schemas.openxmlformats.org/officeDocument/2006/relationships/tags" Target="../tags/tag27.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Master" Target="../slideMasters/slideMaster5.xml"/><Relationship Id="rId1" Type="http://schemas.openxmlformats.org/officeDocument/2006/relationships/tags" Target="../tags/tag28.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Master" Target="../slideMasters/slideMaster5.xml"/><Relationship Id="rId1" Type="http://schemas.openxmlformats.org/officeDocument/2006/relationships/tags" Target="../tags/tag29.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Master" Target="../slideMasters/slideMaster5.xml"/><Relationship Id="rId1" Type="http://schemas.openxmlformats.org/officeDocument/2006/relationships/tags" Target="../tags/tag30.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Master" Target="../slideMasters/slideMaster5.xml"/><Relationship Id="rId1" Type="http://schemas.openxmlformats.org/officeDocument/2006/relationships/tags" Target="../tags/tag3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Master" Target="../slideMasters/slideMaster5.xml"/><Relationship Id="rId1" Type="http://schemas.openxmlformats.org/officeDocument/2006/relationships/tags" Target="../tags/tag3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Master" Target="../slideMasters/slideMaster5.xml"/><Relationship Id="rId1" Type="http://schemas.openxmlformats.org/officeDocument/2006/relationships/tags" Target="../tags/tag3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Master" Target="../slideMasters/slideMaster5.xml"/><Relationship Id="rId1" Type="http://schemas.openxmlformats.org/officeDocument/2006/relationships/tags" Target="../tags/tag3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Master" Target="../slideMasters/slideMaster5.xml"/><Relationship Id="rId1" Type="http://schemas.openxmlformats.org/officeDocument/2006/relationships/tags" Target="../tags/tag35.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Master" Target="../slideMasters/slideMaster5.xml"/><Relationship Id="rId1" Type="http://schemas.openxmlformats.org/officeDocument/2006/relationships/tags" Target="../tags/tag36.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Master" Target="../slideMasters/slideMaster5.xml"/><Relationship Id="rId1" Type="http://schemas.openxmlformats.org/officeDocument/2006/relationships/tags" Target="../tags/tag37.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Master" Target="../slideMasters/slideMaster5.xml"/><Relationship Id="rId1" Type="http://schemas.openxmlformats.org/officeDocument/2006/relationships/tags" Target="../tags/tag38.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Master" Target="../slideMasters/slideMaster5.xml"/><Relationship Id="rId1" Type="http://schemas.openxmlformats.org/officeDocument/2006/relationships/tags" Target="../tags/tag39.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5.xml"/><Relationship Id="rId1" Type="http://schemas.openxmlformats.org/officeDocument/2006/relationships/tags" Target="../tags/tag40.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Master" Target="../slideMasters/slideMaster6.xml"/><Relationship Id="rId1" Type="http://schemas.openxmlformats.org/officeDocument/2006/relationships/tags" Target="../tags/tag42.xml"/><Relationship Id="rId4" Type="http://schemas.openxmlformats.org/officeDocument/2006/relationships/image" Target="../media/image39.svg"/></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44.xml"/></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46.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9.xml"/><Relationship Id="rId1" Type="http://schemas.openxmlformats.org/officeDocument/2006/relationships/tags" Target="../tags/tag48.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slideMaster" Target="../slideMasters/slideMaster9.xml"/><Relationship Id="rId1" Type="http://schemas.openxmlformats.org/officeDocument/2006/relationships/tags" Target="../tags/tag49.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Master" Target="../slideMasters/slideMaster9.xml"/><Relationship Id="rId1" Type="http://schemas.openxmlformats.org/officeDocument/2006/relationships/tags" Target="../tags/tag50.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Master" Target="../slideMasters/slideMaster9.xml"/><Relationship Id="rId1" Type="http://schemas.openxmlformats.org/officeDocument/2006/relationships/tags" Target="../tags/tag5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Master" Target="../slideMasters/slideMaster9.xml"/><Relationship Id="rId1" Type="http://schemas.openxmlformats.org/officeDocument/2006/relationships/tags" Target="../tags/tag5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Master" Target="../slideMasters/slideMaster9.xml"/><Relationship Id="rId1" Type="http://schemas.openxmlformats.org/officeDocument/2006/relationships/tags" Target="../tags/tag5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Master" Target="../slideMasters/slideMaster9.xml"/><Relationship Id="rId1" Type="http://schemas.openxmlformats.org/officeDocument/2006/relationships/tags" Target="../tags/tag5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Master" Target="../slideMasters/slideMaster9.xml"/><Relationship Id="rId1" Type="http://schemas.openxmlformats.org/officeDocument/2006/relationships/tags" Target="../tags/tag5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Master" Target="../slideMasters/slideMaster9.xml"/><Relationship Id="rId1" Type="http://schemas.openxmlformats.org/officeDocument/2006/relationships/tags" Target="../tags/tag5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Master" Target="../slideMasters/slideMaster9.xml"/><Relationship Id="rId1" Type="http://schemas.openxmlformats.org/officeDocument/2006/relationships/tags" Target="../tags/tag57.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Master" Target="../slideMasters/slideMaster9.xml"/><Relationship Id="rId1" Type="http://schemas.openxmlformats.org/officeDocument/2006/relationships/tags" Target="../tags/tag58.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Master" Target="../slideMasters/slideMaster9.xml"/><Relationship Id="rId1" Type="http://schemas.openxmlformats.org/officeDocument/2006/relationships/tags" Target="../tags/tag59.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Master" Target="../slideMasters/slideMaster9.xml"/><Relationship Id="rId1" Type="http://schemas.openxmlformats.org/officeDocument/2006/relationships/tags" Target="../tags/tag60.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slideMaster" Target="../slideMasters/slideMaster9.xml"/><Relationship Id="rId1" Type="http://schemas.openxmlformats.org/officeDocument/2006/relationships/tags" Target="../tags/tag6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9.xml"/><Relationship Id="rId1" Type="http://schemas.openxmlformats.org/officeDocument/2006/relationships/tags" Target="../tags/tag6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D95D1BD6-99F1-1E7C-4FC5-044B26954972}"/>
              </a:ext>
              <a:ext uri="{C183D7F6-B498-43B3-948B-1728B52AA6E4}">
                <adec:decorative xmlns:adec="http://schemas.microsoft.com/office/drawing/2017/decorative" val="1"/>
              </a:ext>
            </a:extLst>
          </p:cNvPr>
          <p:cNvCxnSpPr>
            <a:cxnSpLocks/>
          </p:cNvCxnSpPr>
          <p:nvPr userDrawn="1"/>
        </p:nvCxnSpPr>
        <p:spPr>
          <a:xfrm flipH="1">
            <a:off x="0" y="4419813"/>
            <a:ext cx="7038975" cy="0"/>
          </a:xfrm>
          <a:prstGeom prst="line">
            <a:avLst/>
          </a:prstGeom>
          <a:noFill/>
          <a:ln w="57150" cap="flat" cmpd="sng" algn="ctr">
            <a:solidFill>
              <a:srgbClr val="A4A3B1"/>
            </a:solidFill>
            <a:prstDash val="solid"/>
            <a:miter lim="800000"/>
          </a:ln>
          <a:effectLst/>
        </p:spPr>
      </p:cxnSp>
      <p:pic>
        <p:nvPicPr>
          <p:cNvPr id="8" name="DOL Seal" descr="Official seal of the United States Department of Labor">
            <a:extLst>
              <a:ext uri="{FF2B5EF4-FFF2-40B4-BE49-F238E27FC236}">
                <a16:creationId xmlns:a16="http://schemas.microsoft.com/office/drawing/2014/main" id="{8419C5EF-505E-F3E8-B131-412C119360B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54750" y="6106904"/>
            <a:ext cx="589905" cy="589905"/>
          </a:xfrm>
          <a:prstGeom prst="rect">
            <a:avLst/>
          </a:prstGeom>
        </p:spPr>
      </p:pic>
      <p:pic>
        <p:nvPicPr>
          <p:cNvPr id="9" name="ETA Tagline" descr="Employment and Training Administration, United States Department of Labor">
            <a:extLst>
              <a:ext uri="{FF2B5EF4-FFF2-40B4-BE49-F238E27FC236}">
                <a16:creationId xmlns:a16="http://schemas.microsoft.com/office/drawing/2014/main" id="{91E31900-E5EB-4C81-D0E0-2B578CA4A28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70096" y="6237339"/>
            <a:ext cx="3031353" cy="366936"/>
          </a:xfrm>
          <a:prstGeom prst="rect">
            <a:avLst/>
          </a:prstGeom>
        </p:spPr>
      </p:pic>
      <p:cxnSp>
        <p:nvCxnSpPr>
          <p:cNvPr id="10" name="Straight Connector 9">
            <a:extLst>
              <a:ext uri="{FF2B5EF4-FFF2-40B4-BE49-F238E27FC236}">
                <a16:creationId xmlns:a16="http://schemas.microsoft.com/office/drawing/2014/main" id="{1F351BF0-14D8-F6E2-AB7A-60874DE87FE7}"/>
              </a:ext>
              <a:ext uri="{C183D7F6-B498-43B3-948B-1728B52AA6E4}">
                <adec:decorative xmlns:adec="http://schemas.microsoft.com/office/drawing/2017/decorative" val="1"/>
              </a:ext>
            </a:extLst>
          </p:cNvPr>
          <p:cNvCxnSpPr>
            <a:cxnSpLocks/>
          </p:cNvCxnSpPr>
          <p:nvPr userDrawn="1"/>
        </p:nvCxnSpPr>
        <p:spPr>
          <a:xfrm flipV="1">
            <a:off x="4416626" y="6084198"/>
            <a:ext cx="0" cy="673218"/>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sp>
        <p:nvSpPr>
          <p:cNvPr id="14" name="Text Placeholder 13">
            <a:extLst>
              <a:ext uri="{FF2B5EF4-FFF2-40B4-BE49-F238E27FC236}">
                <a16:creationId xmlns:a16="http://schemas.microsoft.com/office/drawing/2014/main" id="{ADC6665C-28B8-EFD5-3FE2-BA77461CC46F}"/>
              </a:ext>
            </a:extLst>
          </p:cNvPr>
          <p:cNvSpPr>
            <a:spLocks noGrp="1"/>
          </p:cNvSpPr>
          <p:nvPr>
            <p:ph type="body" sz="quarter" idx="11" hasCustomPrompt="1"/>
          </p:nvPr>
        </p:nvSpPr>
        <p:spPr>
          <a:xfrm>
            <a:off x="239401" y="4542812"/>
            <a:ext cx="6799567" cy="1238863"/>
          </a:xfrm>
          <a:prstGeom prst="rect">
            <a:avLst/>
          </a:prstGeom>
        </p:spPr>
        <p:txBody>
          <a:bodyPr/>
          <a:lstStyle>
            <a:lvl1pPr marL="0" indent="0">
              <a:buNone/>
              <a:defRPr sz="1800">
                <a:solidFill>
                  <a:srgbClr val="F8F3F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r>
              <a:rPr lang="en-US"/>
              <a:t>Click to add Subtitle</a:t>
            </a:r>
          </a:p>
        </p:txBody>
      </p:sp>
      <p:sp>
        <p:nvSpPr>
          <p:cNvPr id="18" name="Text Placeholder 17">
            <a:extLst>
              <a:ext uri="{FF2B5EF4-FFF2-40B4-BE49-F238E27FC236}">
                <a16:creationId xmlns:a16="http://schemas.microsoft.com/office/drawing/2014/main" id="{DDB3F700-FAB1-5CEB-1490-4713831EC3AA}"/>
              </a:ext>
            </a:extLst>
          </p:cNvPr>
          <p:cNvSpPr>
            <a:spLocks noGrp="1"/>
          </p:cNvSpPr>
          <p:nvPr>
            <p:ph type="body" sz="quarter" idx="13"/>
          </p:nvPr>
        </p:nvSpPr>
        <p:spPr>
          <a:xfrm>
            <a:off x="4637247" y="6181568"/>
            <a:ext cx="3401851" cy="500943"/>
          </a:xfrm>
          <a:prstGeom prst="rect">
            <a:avLst/>
          </a:prstGeom>
        </p:spPr>
        <p:txBody>
          <a:bodyPr anchor="ctr"/>
          <a:lstStyle>
            <a:lvl1pPr marL="0" indent="0" algn="ctr">
              <a:lnSpc>
                <a:spcPct val="100000"/>
              </a:lnSpc>
              <a:spcBef>
                <a:spcPts val="0"/>
              </a:spcBef>
              <a:buNone/>
              <a:defRPr sz="1400">
                <a:solidFill>
                  <a:srgbClr val="F8F3F1"/>
                </a:solidFill>
              </a:defRPr>
            </a:lvl1pPr>
            <a:lvl2pPr>
              <a:defRPr/>
            </a:lvl2pPr>
          </a:lstStyle>
          <a:p>
            <a:pPr lvl="0"/>
            <a:endParaRPr lang="en-US" dirty="0"/>
          </a:p>
        </p:txBody>
      </p:sp>
      <p:sp>
        <p:nvSpPr>
          <p:cNvPr id="20" name="Text Placeholder 19">
            <a:extLst>
              <a:ext uri="{FF2B5EF4-FFF2-40B4-BE49-F238E27FC236}">
                <a16:creationId xmlns:a16="http://schemas.microsoft.com/office/drawing/2014/main" id="{8773B033-3933-CA3F-E319-C54A2983C1FA}"/>
              </a:ext>
            </a:extLst>
          </p:cNvPr>
          <p:cNvSpPr>
            <a:spLocks noGrp="1"/>
          </p:cNvSpPr>
          <p:nvPr>
            <p:ph type="body" sz="quarter" idx="14" hasCustomPrompt="1"/>
          </p:nvPr>
        </p:nvSpPr>
        <p:spPr>
          <a:xfrm>
            <a:off x="8743950" y="6181568"/>
            <a:ext cx="2892623" cy="500943"/>
          </a:xfrm>
          <a:prstGeom prst="rect">
            <a:avLst/>
          </a:prstGeom>
        </p:spPr>
        <p:txBody>
          <a:bodyPr anchor="ctr"/>
          <a:lstStyle>
            <a:lvl1pPr marL="0" indent="0" algn="ctr">
              <a:lnSpc>
                <a:spcPct val="100000"/>
              </a:lnSpc>
              <a:spcBef>
                <a:spcPts val="600"/>
              </a:spcBef>
              <a:buNone/>
              <a:defRPr sz="1800">
                <a:solidFill>
                  <a:srgbClr val="F8F3F1"/>
                </a:solidFill>
              </a:defRPr>
            </a:lvl1pPr>
            <a:lvl5pPr marL="1828800" indent="0">
              <a:buNone/>
              <a:defRPr/>
            </a:lvl5pPr>
          </a:lstStyle>
          <a:p>
            <a:pPr lvl="0"/>
            <a:r>
              <a:rPr lang="en-US"/>
              <a:t>XX:XX - XX:XX PM ET</a:t>
            </a:r>
          </a:p>
        </p:txBody>
      </p:sp>
      <p:sp>
        <p:nvSpPr>
          <p:cNvPr id="3" name="Text Placeholder 13">
            <a:extLst>
              <a:ext uri="{FF2B5EF4-FFF2-40B4-BE49-F238E27FC236}">
                <a16:creationId xmlns:a16="http://schemas.microsoft.com/office/drawing/2014/main" id="{6F3B7613-1A51-6260-0103-AFA0A5A28911}"/>
              </a:ext>
            </a:extLst>
          </p:cNvPr>
          <p:cNvSpPr>
            <a:spLocks noGrp="1"/>
          </p:cNvSpPr>
          <p:nvPr>
            <p:ph type="body" sz="quarter" idx="15" hasCustomPrompt="1"/>
          </p:nvPr>
        </p:nvSpPr>
        <p:spPr>
          <a:xfrm>
            <a:off x="239400" y="1275349"/>
            <a:ext cx="6799567" cy="3039630"/>
          </a:xfrm>
          <a:prstGeom prst="rect">
            <a:avLst/>
          </a:prstGeom>
        </p:spPr>
        <p:txBody>
          <a:bodyPr anchor="b"/>
          <a:lstStyle>
            <a:lvl1pPr marL="0" indent="0">
              <a:buNone/>
              <a:defRPr sz="4400">
                <a:solidFill>
                  <a:srgbClr val="F8F3F1"/>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Webinar Title</a:t>
            </a:r>
          </a:p>
        </p:txBody>
      </p:sp>
      <p:cxnSp>
        <p:nvCxnSpPr>
          <p:cNvPr id="2" name="Straight Connector 1">
            <a:extLst>
              <a:ext uri="{FF2B5EF4-FFF2-40B4-BE49-F238E27FC236}">
                <a16:creationId xmlns:a16="http://schemas.microsoft.com/office/drawing/2014/main" id="{C10F3FC4-72CD-9766-D6D3-2397E02A781A}"/>
              </a:ext>
              <a:ext uri="{C183D7F6-B498-43B3-948B-1728B52AA6E4}">
                <adec:decorative xmlns:adec="http://schemas.microsoft.com/office/drawing/2017/decorative" val="1"/>
              </a:ext>
            </a:extLst>
          </p:cNvPr>
          <p:cNvCxnSpPr>
            <a:cxnSpLocks/>
          </p:cNvCxnSpPr>
          <p:nvPr userDrawn="1"/>
        </p:nvCxnSpPr>
        <p:spPr>
          <a:xfrm flipV="1">
            <a:off x="8398076" y="6084198"/>
            <a:ext cx="0" cy="673218"/>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13911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E2AEF9A2-A0B4-D28D-B6DB-2F496932BC54}"/>
              </a:ext>
            </a:extLst>
          </p:cNvPr>
          <p:cNvSpPr>
            <a:spLocks noGrp="1"/>
          </p:cNvSpPr>
          <p:nvPr>
            <p:ph type="body" sz="quarter" idx="12"/>
          </p:nvPr>
        </p:nvSpPr>
        <p:spPr>
          <a:xfrm>
            <a:off x="676275" y="1323975"/>
            <a:ext cx="6267450" cy="4648200"/>
          </a:xfrm>
          <a:prstGeom prst="rect">
            <a:avLst/>
          </a:prstGeom>
        </p:spPr>
        <p:txBody>
          <a:bodyPr/>
          <a:lstStyle>
            <a:lvl1pPr marL="228600" indent="-228600">
              <a:buFontTx/>
              <a:buBlip>
                <a:blip r:embed="rId3"/>
              </a:buBlip>
              <a:defRPr/>
            </a:lvl1pPr>
            <a:lvl3pPr marL="1143000" indent="-228600">
              <a:buFont typeface="Courier New" panose="02070309020205020404" pitchFamily="49" charset="0"/>
              <a:buChar char="o"/>
              <a:defRPr/>
            </a:lvl3pPr>
            <a:lvl4pPr marL="1600200" indent="-228600">
              <a:buFont typeface="Wingdings" panose="05000000000000000000" pitchFamily="2" charset="2"/>
              <a:buChar cha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ext Placeholder 4">
            <a:extLst>
              <a:ext uri="{FF2B5EF4-FFF2-40B4-BE49-F238E27FC236}">
                <a16:creationId xmlns:a16="http://schemas.microsoft.com/office/drawing/2014/main" id="{65FE354D-6432-155F-912B-8E950BE86292}"/>
              </a:ext>
            </a:extLst>
          </p:cNvPr>
          <p:cNvSpPr txBox="1">
            <a:spLocks/>
          </p:cNvSpPr>
          <p:nvPr userDrawn="1"/>
        </p:nvSpPr>
        <p:spPr>
          <a:xfrm>
            <a:off x="4211567" y="6239054"/>
            <a:ext cx="5246329" cy="552450"/>
          </a:xfrm>
          <a:prstGeom prst="rect">
            <a:avLst/>
          </a:prstGeom>
        </p:spPr>
        <p:txBody>
          <a:bodyPr anchor="ctr"/>
          <a:lstStyle>
            <a:defPPr>
              <a:defRPr lang="en-US"/>
            </a:defPPr>
            <a:lvl1pPr indent="0">
              <a:lnSpc>
                <a:spcPct val="100000"/>
              </a:lnSpc>
              <a:spcBef>
                <a:spcPts val="0"/>
              </a:spcBef>
              <a:buFont typeface="Arial" panose="020B0604020202020204" pitchFamily="34" charset="0"/>
              <a:buNone/>
              <a:defRPr>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endParaRPr lang="en-US"/>
          </a:p>
        </p:txBody>
      </p:sp>
      <p:sp>
        <p:nvSpPr>
          <p:cNvPr id="3" name="Slide Number Placeholder 5">
            <a:extLst>
              <a:ext uri="{FF2B5EF4-FFF2-40B4-BE49-F238E27FC236}">
                <a16:creationId xmlns:a16="http://schemas.microsoft.com/office/drawing/2014/main" id="{7FB638C2-9C51-2A3A-CB39-28326FD40453}"/>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274880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4" name="North America Globe" descr="Globe map of the world">
            <a:extLst>
              <a:ext uri="{FF2B5EF4-FFF2-40B4-BE49-F238E27FC236}">
                <a16:creationId xmlns:a16="http://schemas.microsoft.com/office/drawing/2014/main" id="{09E97900-9A47-29A0-F52E-67DF97012F0B}"/>
              </a:ext>
              <a:ext uri="{C183D7F6-B498-43B3-948B-1728B52AA6E4}">
                <adec:decorative xmlns:adec="http://schemas.microsoft.com/office/drawing/2017/decorative" val="0"/>
              </a:ext>
            </a:extLst>
          </p:cNvPr>
          <p:cNvPicPr>
            <a:picLocks noChangeAspect="1"/>
          </p:cNvPicPr>
          <p:nvPr userDrawn="1"/>
        </p:nvPicPr>
        <p:blipFill>
          <a:blip r:embed="rId3"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7151025" y="904966"/>
            <a:ext cx="5040975" cy="5705384"/>
          </a:xfrm>
          <a:prstGeom prst="rect">
            <a:avLst/>
          </a:prstGeom>
        </p:spPr>
      </p:pic>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841248" y="365760"/>
            <a:ext cx="10515600" cy="795528"/>
          </a:xfrm>
          <a:prstGeom prst="rect">
            <a:avLst/>
          </a:prstGeom>
        </p:spPr>
        <p:txBody>
          <a:bodyPr>
            <a:normAutofit/>
          </a:bodyPr>
          <a:lstStyle>
            <a:lvl1pPr>
              <a:defRPr sz="3500">
                <a:solidFill>
                  <a:schemeClr val="accent1"/>
                </a:solidFill>
              </a:defRPr>
            </a:lvl1pPr>
          </a:lstStyle>
          <a:p>
            <a:r>
              <a:rPr lang="en-US"/>
              <a:t>Where Are You?</a:t>
            </a:r>
          </a:p>
        </p:txBody>
      </p:sp>
      <p:sp>
        <p:nvSpPr>
          <p:cNvPr id="6" name="Location Directions">
            <a:extLst>
              <a:ext uri="{FF2B5EF4-FFF2-40B4-BE49-F238E27FC236}">
                <a16:creationId xmlns:a16="http://schemas.microsoft.com/office/drawing/2014/main" id="{DF3531C3-F33A-C67F-0C07-584C582AF0A3}"/>
              </a:ext>
            </a:extLst>
          </p:cNvPr>
          <p:cNvSpPr>
            <a:spLocks noGrp="1"/>
          </p:cNvSpPr>
          <p:nvPr>
            <p:ph type="body" sz="quarter" idx="13" hasCustomPrompt="1"/>
          </p:nvPr>
        </p:nvSpPr>
        <p:spPr>
          <a:xfrm>
            <a:off x="805867" y="990600"/>
            <a:ext cx="5290133" cy="1155700"/>
          </a:xfrm>
          <a:prstGeom prst="rect">
            <a:avLst/>
          </a:prstGeo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r>
              <a:rPr lang="en-US"/>
              <a:t>Please enter your location in chat window (lower left of the screen)</a:t>
            </a:r>
          </a:p>
        </p:txBody>
      </p:sp>
      <p:sp>
        <p:nvSpPr>
          <p:cNvPr id="7" name="Additional Info">
            <a:extLst>
              <a:ext uri="{FF2B5EF4-FFF2-40B4-BE49-F238E27FC236}">
                <a16:creationId xmlns:a16="http://schemas.microsoft.com/office/drawing/2014/main" id="{F87197E5-A064-0BB5-7BA2-70932E91F356}"/>
              </a:ext>
            </a:extLst>
          </p:cNvPr>
          <p:cNvSpPr>
            <a:spLocks noGrp="1"/>
          </p:cNvSpPr>
          <p:nvPr>
            <p:ph type="body" idx="14" hasCustomPrompt="1"/>
          </p:nvPr>
        </p:nvSpPr>
        <p:spPr>
          <a:xfrm>
            <a:off x="805866" y="2465758"/>
            <a:ext cx="5290134" cy="3571134"/>
          </a:xfrm>
          <a:prstGeom prst="rect">
            <a:avLst/>
          </a:prstGeo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3" name="Slide Number Placeholder 5">
            <a:extLst>
              <a:ext uri="{FF2B5EF4-FFF2-40B4-BE49-F238E27FC236}">
                <a16:creationId xmlns:a16="http://schemas.microsoft.com/office/drawing/2014/main" id="{59471ADE-8B33-474B-9874-9830D4832F2A}"/>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850538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oderator">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a:t>Moderator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81600"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4229563" y="4019569"/>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Organization</a:t>
            </a:r>
          </a:p>
        </p:txBody>
      </p:sp>
      <p:sp>
        <p:nvSpPr>
          <p:cNvPr id="2" name="Slide Number Placeholder 5">
            <a:extLst>
              <a:ext uri="{FF2B5EF4-FFF2-40B4-BE49-F238E27FC236}">
                <a16:creationId xmlns:a16="http://schemas.microsoft.com/office/drawing/2014/main" id="{7A510CBF-8326-D79B-D954-7C82910D2A75}"/>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7618307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oderators">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a:t>Moderators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Organization</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 name="Slide Number Placeholder 5">
            <a:extLst>
              <a:ext uri="{FF2B5EF4-FFF2-40B4-BE49-F238E27FC236}">
                <a16:creationId xmlns:a16="http://schemas.microsoft.com/office/drawing/2014/main" id="{A1B6E9C2-3942-4F4C-06A0-198E521DD093}"/>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47496752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er 1">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a:t>Presenter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91125"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4229563" y="4019569"/>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 name="Slide Number Placeholder 5">
            <a:extLst>
              <a:ext uri="{FF2B5EF4-FFF2-40B4-BE49-F238E27FC236}">
                <a16:creationId xmlns:a16="http://schemas.microsoft.com/office/drawing/2014/main" id="{0069BBC7-59D9-831E-A24E-7B783E14E14B}"/>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59746361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er 2">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a:t>Presenters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Organization</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 name="Slide Number Placeholder 5">
            <a:extLst>
              <a:ext uri="{FF2B5EF4-FFF2-40B4-BE49-F238E27FC236}">
                <a16:creationId xmlns:a16="http://schemas.microsoft.com/office/drawing/2014/main" id="{655DAA9A-2C9F-766B-CA7C-6ADE371CA168}"/>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55572471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esenter 3">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1432"/>
          </a:xfrm>
          <a:prstGeom prst="rect">
            <a:avLst/>
          </a:prstGeom>
        </p:spPr>
        <p:txBody>
          <a:bodyPr/>
          <a:lstStyle>
            <a:lvl1pPr>
              <a:defRPr sz="3500">
                <a:solidFill>
                  <a:srgbClr val="003366"/>
                </a:solidFill>
              </a:defRPr>
            </a:lvl1pPr>
          </a:lstStyle>
          <a:p>
            <a:r>
              <a:rPr lang="en-US"/>
              <a:t>Presenters</a:t>
            </a:r>
          </a:p>
        </p:txBody>
      </p:sp>
      <p:sp>
        <p:nvSpPr>
          <p:cNvPr id="33" name="Picture Placeholder 32">
            <a:extLst>
              <a:ext uri="{FF2B5EF4-FFF2-40B4-BE49-F238E27FC236}">
                <a16:creationId xmlns:a16="http://schemas.microsoft.com/office/drawing/2014/main" id="{87BF6959-D3CF-A753-1B4A-7295B277C9EA}"/>
              </a:ext>
            </a:extLst>
          </p:cNvPr>
          <p:cNvSpPr>
            <a:spLocks noGrp="1"/>
          </p:cNvSpPr>
          <p:nvPr>
            <p:ph type="pic" sz="quarter" idx="13"/>
          </p:nvPr>
        </p:nvSpPr>
        <p:spPr>
          <a:xfrm>
            <a:off x="1325880"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4" name="Text Placeholder 3">
            <a:extLst>
              <a:ext uri="{FF2B5EF4-FFF2-40B4-BE49-F238E27FC236}">
                <a16:creationId xmlns:a16="http://schemas.microsoft.com/office/drawing/2014/main" id="{26DC3FAE-8855-321D-4DFE-54E38031E9CA}"/>
              </a:ext>
            </a:extLst>
          </p:cNvPr>
          <p:cNvSpPr>
            <a:spLocks noGrp="1"/>
          </p:cNvSpPr>
          <p:nvPr>
            <p:ph type="body" sz="quarter" idx="16" hasCustomPrompt="1"/>
          </p:nvPr>
        </p:nvSpPr>
        <p:spPr>
          <a:xfrm>
            <a:off x="510235" y="3429000"/>
            <a:ext cx="3468608" cy="48059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7" name="Text Placeholder 6">
            <a:extLst>
              <a:ext uri="{FF2B5EF4-FFF2-40B4-BE49-F238E27FC236}">
                <a16:creationId xmlns:a16="http://schemas.microsoft.com/office/drawing/2014/main" id="{D1E997BF-DBDC-BB18-7D64-854722694671}"/>
              </a:ext>
            </a:extLst>
          </p:cNvPr>
          <p:cNvSpPr>
            <a:spLocks noGrp="1"/>
          </p:cNvSpPr>
          <p:nvPr>
            <p:ph type="body" sz="quarter" idx="17" hasCustomPrompt="1"/>
          </p:nvPr>
        </p:nvSpPr>
        <p:spPr>
          <a:xfrm>
            <a:off x="510235" y="4007571"/>
            <a:ext cx="3468607" cy="596457"/>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Title</a:t>
            </a:r>
          </a:p>
        </p:txBody>
      </p:sp>
      <p:sp>
        <p:nvSpPr>
          <p:cNvPr id="9" name="Text Placeholder 8">
            <a:extLst>
              <a:ext uri="{FF2B5EF4-FFF2-40B4-BE49-F238E27FC236}">
                <a16:creationId xmlns:a16="http://schemas.microsoft.com/office/drawing/2014/main" id="{2B4668A5-A4F8-F083-2E05-FE50BC575531}"/>
              </a:ext>
            </a:extLst>
          </p:cNvPr>
          <p:cNvSpPr>
            <a:spLocks noGrp="1"/>
          </p:cNvSpPr>
          <p:nvPr>
            <p:ph type="body" sz="quarter" idx="18" hasCustomPrompt="1"/>
          </p:nvPr>
        </p:nvSpPr>
        <p:spPr>
          <a:xfrm>
            <a:off x="510235" y="4711704"/>
            <a:ext cx="3468608"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Organization</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5184648"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4356079" y="3429000"/>
            <a:ext cx="3487019"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4356078" y="4005501"/>
            <a:ext cx="3487019"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4350874" y="4716731"/>
            <a:ext cx="3487018"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Organization</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9030843"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8209647" y="3429906"/>
            <a:ext cx="3487019"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8209647" y="4002944"/>
            <a:ext cx="3490530"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8206136" y="4723488"/>
            <a:ext cx="3490530"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 name="Slide Number Placeholder 5">
            <a:extLst>
              <a:ext uri="{FF2B5EF4-FFF2-40B4-BE49-F238E27FC236}">
                <a16:creationId xmlns:a16="http://schemas.microsoft.com/office/drawing/2014/main" id="{E121D665-D2D4-7D8E-F69E-069F4AFD63DE}"/>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409625334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92006987-F287-486F-3A54-A27EA87B4468}"/>
              </a:ext>
            </a:extLst>
          </p:cNvPr>
          <p:cNvSpPr>
            <a:spLocks noGrp="1"/>
          </p:cNvSpPr>
          <p:nvPr>
            <p:ph type="body" sz="quarter" idx="4294967295"/>
          </p:nvPr>
        </p:nvSpPr>
        <p:spPr>
          <a:xfrm>
            <a:off x="790575" y="654050"/>
            <a:ext cx="10712803" cy="4560888"/>
          </a:xfrm>
          <a:prstGeom prst="rect">
            <a:avLst/>
          </a:prstGeom>
        </p:spPr>
        <p:txBody>
          <a:bodyPr/>
          <a:lstStyle/>
          <a:p>
            <a:pPr marL="0" indent="0">
              <a:buNone/>
            </a:pPr>
            <a:endParaRPr lang="en-US"/>
          </a:p>
        </p:txBody>
      </p:sp>
      <p:sp>
        <p:nvSpPr>
          <p:cNvPr id="4" name="Slide Number Placeholder 5">
            <a:extLst>
              <a:ext uri="{FF2B5EF4-FFF2-40B4-BE49-F238E27FC236}">
                <a16:creationId xmlns:a16="http://schemas.microsoft.com/office/drawing/2014/main" id="{2C024F43-76D6-9A1F-DD9D-140D1DEF4F96}"/>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109722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Click to add title</a:t>
            </a:r>
          </a:p>
        </p:txBody>
      </p:sp>
      <p:sp>
        <p:nvSpPr>
          <p:cNvPr id="3" name="Slide Number Placeholder 5">
            <a:extLst>
              <a:ext uri="{FF2B5EF4-FFF2-40B4-BE49-F238E27FC236}">
                <a16:creationId xmlns:a16="http://schemas.microsoft.com/office/drawing/2014/main" id="{C5A59C8E-59C1-C00C-B270-CF14BE57B7E7}"/>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601812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 Title and Tex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0BD49FE-C7D0-3258-E422-5F53B7FF6CF9}"/>
              </a:ext>
            </a:extLst>
          </p:cNvPr>
          <p:cNvSpPr>
            <a:spLocks noGrp="1"/>
          </p:cNvSpPr>
          <p:nvPr>
            <p:ph type="body" sz="quarter" idx="14"/>
          </p:nvPr>
        </p:nvSpPr>
        <p:spPr>
          <a:xfrm>
            <a:off x="699818" y="1446028"/>
            <a:ext cx="11149281" cy="4540102"/>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Slide Title</a:t>
            </a:r>
          </a:p>
        </p:txBody>
      </p:sp>
      <p:sp>
        <p:nvSpPr>
          <p:cNvPr id="3" name="Slide Number Placeholder 5">
            <a:extLst>
              <a:ext uri="{FF2B5EF4-FFF2-40B4-BE49-F238E27FC236}">
                <a16:creationId xmlns:a16="http://schemas.microsoft.com/office/drawing/2014/main" id="{85881883-D7FB-88D6-45A6-C9BA6F58669E}"/>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2520341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52AF971-A645-D083-E8E8-003BECE3E5A1}"/>
              </a:ext>
            </a:extLst>
          </p:cNvPr>
          <p:cNvSpPr>
            <a:spLocks noGrp="1"/>
          </p:cNvSpPr>
          <p:nvPr>
            <p:ph sz="half" idx="2" hasCustomPrompt="1"/>
          </p:nvPr>
        </p:nvSpPr>
        <p:spPr>
          <a:xfrm>
            <a:off x="6157150" y="1564230"/>
            <a:ext cx="5181600" cy="4351338"/>
          </a:xfrm>
          <a:prstGeom prst="rect">
            <a:avLst/>
          </a:prstGeom>
        </p:spPr>
        <p:txBody>
          <a:bodyPr/>
          <a:lstStyle>
            <a:lvl1pPr marL="0" indent="0">
              <a:buNone/>
              <a:defRPr/>
            </a:lvl1pPr>
          </a:lstStyle>
          <a:p>
            <a:pPr lvl="0"/>
            <a:r>
              <a:rPr lang="en-US"/>
              <a:t>Image Placeholder</a:t>
            </a:r>
          </a:p>
        </p:txBody>
      </p:sp>
      <p:sp>
        <p:nvSpPr>
          <p:cNvPr id="3" name="Text Placeholder 2">
            <a:extLst>
              <a:ext uri="{FF2B5EF4-FFF2-40B4-BE49-F238E27FC236}">
                <a16:creationId xmlns:a16="http://schemas.microsoft.com/office/drawing/2014/main" id="{12F9EC51-2162-5E09-BB04-ADB03087A991}"/>
              </a:ext>
            </a:extLst>
          </p:cNvPr>
          <p:cNvSpPr>
            <a:spLocks noGrp="1"/>
          </p:cNvSpPr>
          <p:nvPr>
            <p:ph type="body" sz="quarter" idx="13"/>
          </p:nvPr>
        </p:nvSpPr>
        <p:spPr>
          <a:xfrm>
            <a:off x="704088" y="1564230"/>
            <a:ext cx="5181600" cy="4351338"/>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29">
            <a:extLst>
              <a:ext uri="{FF2B5EF4-FFF2-40B4-BE49-F238E27FC236}">
                <a16:creationId xmlns:a16="http://schemas.microsoft.com/office/drawing/2014/main" id="{811ADCC6-61C2-C33A-38F8-5ED856AAD295}"/>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Slide Title</a:t>
            </a:r>
          </a:p>
        </p:txBody>
      </p:sp>
      <p:sp>
        <p:nvSpPr>
          <p:cNvPr id="5" name="Slide Number Placeholder 5">
            <a:extLst>
              <a:ext uri="{FF2B5EF4-FFF2-40B4-BE49-F238E27FC236}">
                <a16:creationId xmlns:a16="http://schemas.microsoft.com/office/drawing/2014/main" id="{9BF6912F-4AD4-96B2-D740-01FA45CFCEC9}"/>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54607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ouble List ">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B20C8728-916A-E0AE-52C5-553AA0C99EE2}"/>
              </a:ext>
            </a:extLst>
          </p:cNvPr>
          <p:cNvSpPr>
            <a:spLocks noGrp="1"/>
          </p:cNvSpPr>
          <p:nvPr>
            <p:ph type="body" sz="quarter" idx="30" hasCustomPrompt="1"/>
          </p:nvPr>
        </p:nvSpPr>
        <p:spPr>
          <a:xfrm>
            <a:off x="621792" y="466344"/>
            <a:ext cx="10570464" cy="694944"/>
          </a:xfrm>
          <a:prstGeom prst="rect">
            <a:avLst/>
          </a:prstGeom>
        </p:spPr>
        <p:txBody>
          <a:bodyPr/>
          <a:lstStyle>
            <a:lvl1pPr marL="0" indent="0">
              <a:buNone/>
              <a:defRPr sz="3500">
                <a:solidFill>
                  <a:schemeClr val="accent1"/>
                </a:solidFill>
              </a:defRPr>
            </a:lvl1pPr>
          </a:lstStyle>
          <a:p>
            <a:r>
              <a:rPr lang="en-US"/>
              <a:t>Slide Title </a:t>
            </a:r>
          </a:p>
        </p:txBody>
      </p:sp>
      <p:sp>
        <p:nvSpPr>
          <p:cNvPr id="10" name="Text Placeholder 9">
            <a:extLst>
              <a:ext uri="{FF2B5EF4-FFF2-40B4-BE49-F238E27FC236}">
                <a16:creationId xmlns:a16="http://schemas.microsoft.com/office/drawing/2014/main" id="{7CFDA111-1154-396A-499B-8B93CEDAE9D6}"/>
              </a:ext>
            </a:extLst>
          </p:cNvPr>
          <p:cNvSpPr>
            <a:spLocks noGrp="1"/>
          </p:cNvSpPr>
          <p:nvPr>
            <p:ph type="body" sz="quarter" idx="31"/>
          </p:nvPr>
        </p:nvSpPr>
        <p:spPr>
          <a:xfrm>
            <a:off x="838200" y="1912482"/>
            <a:ext cx="4467225" cy="4138327"/>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9">
            <a:extLst>
              <a:ext uri="{FF2B5EF4-FFF2-40B4-BE49-F238E27FC236}">
                <a16:creationId xmlns:a16="http://schemas.microsoft.com/office/drawing/2014/main" id="{E2894BEC-ABBF-2A44-AC94-E7C5216D30F4}"/>
              </a:ext>
            </a:extLst>
          </p:cNvPr>
          <p:cNvSpPr>
            <a:spLocks noGrp="1"/>
          </p:cNvSpPr>
          <p:nvPr>
            <p:ph type="body" sz="quarter" idx="32"/>
          </p:nvPr>
        </p:nvSpPr>
        <p:spPr>
          <a:xfrm>
            <a:off x="6353174" y="1912482"/>
            <a:ext cx="4476751" cy="4138327"/>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Rectangle">
            <a:extLst>
              <a:ext uri="{FF2B5EF4-FFF2-40B4-BE49-F238E27FC236}">
                <a16:creationId xmlns:a16="http://schemas.microsoft.com/office/drawing/2014/main" id="{8B1A5D87-7FAC-D464-A178-BCF61AF095BD}"/>
              </a:ext>
              <a:ext uri="{C183D7F6-B498-43B3-948B-1728B52AA6E4}">
                <adec:decorative xmlns:adec="http://schemas.microsoft.com/office/drawing/2017/decorative" val="1"/>
              </a:ext>
            </a:extLst>
          </p:cNvPr>
          <p:cNvSpPr/>
          <p:nvPr userDrawn="1"/>
        </p:nvSpPr>
        <p:spPr>
          <a:xfrm>
            <a:off x="704088" y="1494477"/>
            <a:ext cx="4729858" cy="4413791"/>
          </a:xfrm>
          <a:prstGeom prst="rect">
            <a:avLst/>
          </a:prstGeom>
          <a:noFill/>
          <a:ln w="381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3" name="Content Title Left">
            <a:extLst>
              <a:ext uri="{FF2B5EF4-FFF2-40B4-BE49-F238E27FC236}">
                <a16:creationId xmlns:a16="http://schemas.microsoft.com/office/drawing/2014/main" id="{FA493B16-88A9-A324-0B96-F43A03FAF689}"/>
              </a:ext>
            </a:extLst>
          </p:cNvPr>
          <p:cNvSpPr>
            <a:spLocks noGrp="1"/>
          </p:cNvSpPr>
          <p:nvPr>
            <p:ph type="body" idx="1" hasCustomPrompt="1"/>
          </p:nvPr>
        </p:nvSpPr>
        <p:spPr>
          <a:xfrm>
            <a:off x="704088" y="1193187"/>
            <a:ext cx="4729858" cy="694944"/>
          </a:xfrm>
          <a:prstGeom prst="rect">
            <a:avLst/>
          </a:prstGeom>
        </p:spPr>
        <p:txBody>
          <a:bodyPr anchor="ctr"/>
          <a:lstStyle>
            <a:lvl1pPr marL="0" indent="0" algn="ctr">
              <a:buNone/>
              <a:defRPr lang="en-US" sz="2400" dirty="0">
                <a:solidFill>
                  <a:schemeClr val="tx2"/>
                </a:solidFill>
              </a:defRPr>
            </a:lvl1pPr>
          </a:lstStyle>
          <a:p>
            <a:pPr lvl="0"/>
            <a:r>
              <a:rPr lang="en-US"/>
              <a:t>Click to add left column heading</a:t>
            </a:r>
          </a:p>
        </p:txBody>
      </p:sp>
      <p:sp>
        <p:nvSpPr>
          <p:cNvPr id="5" name="Content Title Left">
            <a:extLst>
              <a:ext uri="{FF2B5EF4-FFF2-40B4-BE49-F238E27FC236}">
                <a16:creationId xmlns:a16="http://schemas.microsoft.com/office/drawing/2014/main" id="{9E94E6A9-E9C1-60E9-CF09-9858AFFCB734}"/>
              </a:ext>
            </a:extLst>
          </p:cNvPr>
          <p:cNvSpPr>
            <a:spLocks noGrp="1"/>
          </p:cNvSpPr>
          <p:nvPr>
            <p:ph type="body" idx="33" hasCustomPrompt="1"/>
          </p:nvPr>
        </p:nvSpPr>
        <p:spPr>
          <a:xfrm>
            <a:off x="6226620" y="1196272"/>
            <a:ext cx="4729858" cy="694944"/>
          </a:xfrm>
          <a:prstGeom prst="rect">
            <a:avLst/>
          </a:prstGeom>
        </p:spPr>
        <p:txBody>
          <a:bodyPr anchor="ctr"/>
          <a:lstStyle>
            <a:lvl1pPr marL="0" indent="0" algn="ctr">
              <a:buNone/>
              <a:defRPr lang="en-US" sz="2400" dirty="0">
                <a:solidFill>
                  <a:schemeClr val="tx2"/>
                </a:solidFill>
              </a:defRPr>
            </a:lvl1pPr>
          </a:lstStyle>
          <a:p>
            <a:pPr lvl="0"/>
            <a:r>
              <a:rPr lang="en-US"/>
              <a:t>Click to add right column heading</a:t>
            </a:r>
          </a:p>
        </p:txBody>
      </p:sp>
      <p:sp>
        <p:nvSpPr>
          <p:cNvPr id="4" name="Slide Number Placeholder 5">
            <a:extLst>
              <a:ext uri="{FF2B5EF4-FFF2-40B4-BE49-F238E27FC236}">
                <a16:creationId xmlns:a16="http://schemas.microsoft.com/office/drawing/2014/main" id="{E019AA90-E14B-89D3-D397-5F4E43545062}"/>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062168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a:t>Section Name / Title / Reference Info</a:t>
            </a:r>
          </a:p>
        </p:txBody>
      </p:sp>
      <p:sp>
        <p:nvSpPr>
          <p:cNvPr id="8" name="Subtitle Placeholder">
            <a:extLst>
              <a:ext uri="{FF2B5EF4-FFF2-40B4-BE49-F238E27FC236}">
                <a16:creationId xmlns:a16="http://schemas.microsoft.com/office/drawing/2014/main" id="{154A9363-4E36-C237-A79E-3387EF22A197}"/>
              </a:ext>
            </a:extLst>
          </p:cNvPr>
          <p:cNvSpPr>
            <a:spLocks noGrp="1"/>
          </p:cNvSpPr>
          <p:nvPr>
            <p:ph type="body" sz="quarter" idx="14" hasCustomPrompt="1"/>
          </p:nvPr>
        </p:nvSpPr>
        <p:spPr>
          <a:xfrm>
            <a:off x="805866" y="1280887"/>
            <a:ext cx="11080750" cy="533657"/>
          </a:xfrm>
          <a:prstGeom prst="rect">
            <a:avLst/>
          </a:prstGeom>
        </p:spPr>
        <p:txBody>
          <a:bodyPr anchor="ctr">
            <a:noAutofit/>
          </a:bodyPr>
          <a:lstStyle>
            <a:lvl1pPr marL="0" indent="0">
              <a:buNone/>
              <a:defRPr sz="2000" i="1">
                <a:solidFill>
                  <a:schemeClr val="bg1">
                    <a:lumMod val="50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9" name="Legal Language">
            <a:extLst>
              <a:ext uri="{FF2B5EF4-FFF2-40B4-BE49-F238E27FC236}">
                <a16:creationId xmlns:a16="http://schemas.microsoft.com/office/drawing/2014/main" id="{44E61A3C-45DB-4F86-A81C-D3C35A07339A}"/>
              </a:ext>
            </a:extLst>
          </p:cNvPr>
          <p:cNvSpPr>
            <a:spLocks noGrp="1"/>
          </p:cNvSpPr>
          <p:nvPr>
            <p:ph type="body" sz="quarter" idx="13" hasCustomPrompt="1"/>
          </p:nvPr>
        </p:nvSpPr>
        <p:spPr>
          <a:xfrm>
            <a:off x="805866" y="1890696"/>
            <a:ext cx="11080750" cy="3291869"/>
          </a:xfrm>
          <a:prstGeom prst="rect">
            <a:avLst/>
          </a:prstGeom>
        </p:spPr>
        <p:txBody>
          <a:bodyPr anchor="ctr"/>
          <a:lstStyle>
            <a:lvl1pPr marL="0" indent="0">
              <a:lnSpc>
                <a:spcPct val="100000"/>
              </a:lnSpc>
              <a:spcBef>
                <a:spcPts val="600"/>
              </a:spcBef>
              <a:spcAft>
                <a:spcPts val="600"/>
              </a:spcAft>
              <a:buNone/>
              <a:defRPr>
                <a:latin typeface="+mn-lt"/>
                <a:cs typeface="Times New Roman" panose="02020603050405020304" pitchFamily="18" charset="0"/>
              </a:defRPr>
            </a:lvl1pPr>
          </a:lstStyle>
          <a:p>
            <a:pPr lvl="0"/>
            <a:r>
              <a:rPr lang="en-US"/>
              <a:t>This slide format is to draw attention to precise legal language.  Place legal language here.</a:t>
            </a:r>
          </a:p>
        </p:txBody>
      </p:sp>
      <p:sp>
        <p:nvSpPr>
          <p:cNvPr id="10" name="Bottom Callout">
            <a:extLst>
              <a:ext uri="{FF2B5EF4-FFF2-40B4-BE49-F238E27FC236}">
                <a16:creationId xmlns:a16="http://schemas.microsoft.com/office/drawing/2014/main" id="{CB543F9C-63DF-71F4-028E-23F7E144CAE1}"/>
              </a:ext>
            </a:extLst>
          </p:cNvPr>
          <p:cNvSpPr>
            <a:spLocks noGrp="1"/>
          </p:cNvSpPr>
          <p:nvPr>
            <p:ph type="body" idx="1" hasCustomPrompt="1"/>
          </p:nvPr>
        </p:nvSpPr>
        <p:spPr>
          <a:xfrm>
            <a:off x="805866" y="5266485"/>
            <a:ext cx="10464646" cy="767837"/>
          </a:xfrm>
          <a:prstGeom prst="rect">
            <a:avLst/>
          </a:prstGeom>
          <a:solidFill>
            <a:srgbClr val="F3F4F4"/>
          </a:solidFill>
          <a:ln>
            <a:solidFill>
              <a:schemeClr val="accent4"/>
            </a:solidFill>
          </a:ln>
        </p:spPr>
        <p:txBody>
          <a:bodyPr lIns="182880" rIns="182880" anchor="ctr">
            <a:normAutofit/>
          </a:bodyPr>
          <a:lstStyle>
            <a:lvl1pPr marL="0" indent="0" algn="l">
              <a:buNone/>
              <a:defRPr sz="20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2" name="Slide Number Placeholder 5">
            <a:extLst>
              <a:ext uri="{FF2B5EF4-FFF2-40B4-BE49-F238E27FC236}">
                <a16:creationId xmlns:a16="http://schemas.microsoft.com/office/drawing/2014/main" id="{E4636E98-2DE2-F452-CF38-20BC4D594746}"/>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6795929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9" name="Left Quote Mark">
            <a:extLst>
              <a:ext uri="{FF2B5EF4-FFF2-40B4-BE49-F238E27FC236}">
                <a16:creationId xmlns:a16="http://schemas.microsoft.com/office/drawing/2014/main" id="{E10EA4ED-3E39-4104-A050-9D6F06286F7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4158" y="0"/>
            <a:ext cx="914400" cy="914400"/>
          </a:xfrm>
          <a:prstGeom prst="rect">
            <a:avLst/>
          </a:prstGeom>
        </p:spPr>
      </p:pic>
      <p:pic>
        <p:nvPicPr>
          <p:cNvPr id="10" name="Right Quote Mark">
            <a:extLst>
              <a:ext uri="{FF2B5EF4-FFF2-40B4-BE49-F238E27FC236}">
                <a16:creationId xmlns:a16="http://schemas.microsoft.com/office/drawing/2014/main" id="{760B581D-7B92-B9B9-C9F4-64E1A1774B98}"/>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13443" y="4044115"/>
            <a:ext cx="914400" cy="914400"/>
          </a:xfrm>
          <a:prstGeom prst="rect">
            <a:avLst/>
          </a:prstGeom>
        </p:spPr>
      </p:pic>
      <p:sp>
        <p:nvSpPr>
          <p:cNvPr id="11" name="Quote">
            <a:extLst>
              <a:ext uri="{FF2B5EF4-FFF2-40B4-BE49-F238E27FC236}">
                <a16:creationId xmlns:a16="http://schemas.microsoft.com/office/drawing/2014/main" id="{C4097731-9DB1-99CC-9651-7D4AAECCF1F5}"/>
              </a:ext>
            </a:extLst>
          </p:cNvPr>
          <p:cNvSpPr>
            <a:spLocks noGrp="1"/>
          </p:cNvSpPr>
          <p:nvPr>
            <p:ph idx="1" hasCustomPrompt="1"/>
          </p:nvPr>
        </p:nvSpPr>
        <p:spPr>
          <a:xfrm>
            <a:off x="1172584" y="235671"/>
            <a:ext cx="9846832" cy="4519209"/>
          </a:xfrm>
          <a:prstGeom prst="rect">
            <a:avLst/>
          </a:prstGeom>
          <a:solidFill>
            <a:srgbClr val="F3F4F4"/>
          </a:solidFill>
        </p:spPr>
        <p:txBody>
          <a:bodyPr vert="horz" lIns="91440" tIns="45720" rIns="91440" bIns="45720" rtlCol="0" anchor="ctr">
            <a:normAutofit/>
          </a:bodyPr>
          <a:lstStyle>
            <a:lvl1pPr marL="0" indent="0">
              <a:buNone/>
              <a:defRPr sz="3200" i="1">
                <a:solidFill>
                  <a:schemeClr val="tx1"/>
                </a:solidFill>
              </a:defRPr>
            </a:lvl1pPr>
          </a:lstStyle>
          <a:p>
            <a:pPr lvl="0"/>
            <a:r>
              <a:rPr lang="en-US"/>
              <a:t>Type quote here</a:t>
            </a:r>
          </a:p>
        </p:txBody>
      </p:sp>
      <p:sp>
        <p:nvSpPr>
          <p:cNvPr id="12" name="Attribution">
            <a:extLst>
              <a:ext uri="{FF2B5EF4-FFF2-40B4-BE49-F238E27FC236}">
                <a16:creationId xmlns:a16="http://schemas.microsoft.com/office/drawing/2014/main" id="{A66A3894-77FD-2A2D-7CF6-CE4C385C5DB2}"/>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0" indent="0" algn="r">
              <a:buClr>
                <a:schemeClr val="accent1"/>
              </a:buClr>
              <a:buFont typeface="Webdings" panose="05030102010509060703" pitchFamily="18" charset="2"/>
              <a:buNone/>
              <a:defRPr sz="3200" b="1">
                <a:solidFill>
                  <a:schemeClr val="accent2"/>
                </a:solidFill>
              </a:defRPr>
            </a:lvl1pPr>
            <a:lvl2pPr marL="457200" indent="0" algn="r">
              <a:buNone/>
              <a:defRPr lang="en-US" sz="2400" i="1" kern="1200" dirty="0">
                <a:solidFill>
                  <a:schemeClr val="tx1"/>
                </a:solidFill>
                <a:latin typeface="+mn-lt"/>
                <a:ea typeface="+mn-ea"/>
                <a:cs typeface="+mn-cs"/>
              </a:defRPr>
            </a:lvl2pPr>
            <a:lvl3pPr algn="r">
              <a:defRPr/>
            </a:lvl3pPr>
            <a:lvl4pPr algn="r">
              <a:defRPr/>
            </a:lvl4pPr>
            <a:lvl5pPr algn="r">
              <a:defRPr/>
            </a:lvl5pPr>
          </a:lstStyle>
          <a:p>
            <a:pPr lvl="0"/>
            <a:r>
              <a:rPr lang="en-US"/>
              <a:t>First Name Last Name</a:t>
            </a:r>
          </a:p>
          <a:p>
            <a:pPr marL="457200" marR="0" lvl="1" indent="0" algn="r" defTabSz="914400" rtl="0" eaLnBrk="1" fontAlgn="auto" latinLnBrk="0" hangingPunct="1">
              <a:lnSpc>
                <a:spcPct val="90000"/>
              </a:lnSpc>
              <a:spcBef>
                <a:spcPts val="500"/>
              </a:spcBef>
              <a:spcAft>
                <a:spcPts val="0"/>
              </a:spcAft>
              <a:buClr>
                <a:schemeClr val="accent1"/>
              </a:buClr>
              <a:buSzTx/>
              <a:buFont typeface="Arial" panose="020B0604020202020204" pitchFamily="34" charset="0"/>
              <a:buNone/>
              <a:tabLst/>
              <a:defRPr/>
            </a:pPr>
            <a:r>
              <a:rPr lang="en-US"/>
              <a:t>Additional info if applicable, delete line otherwise</a:t>
            </a:r>
          </a:p>
        </p:txBody>
      </p:sp>
      <p:sp>
        <p:nvSpPr>
          <p:cNvPr id="2" name="Slide Number Placeholder 5">
            <a:extLst>
              <a:ext uri="{FF2B5EF4-FFF2-40B4-BE49-F238E27FC236}">
                <a16:creationId xmlns:a16="http://schemas.microsoft.com/office/drawing/2014/main" id="{95267AC2-BD9D-5B00-37B9-D325908549EE}"/>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569423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esources: One Column">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199" y="1379510"/>
            <a:ext cx="10354057" cy="4584562"/>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bg1">
                    <a:lumMod val="50000"/>
                  </a:schemeClr>
                </a:solidFill>
              </a:defRPr>
            </a:lvl3pPr>
          </a:lstStyle>
          <a:p>
            <a:pPr lvl="0"/>
            <a:r>
              <a:rPr lang="en-US"/>
              <a:t>Name of Reference Item</a:t>
            </a:r>
          </a:p>
          <a:p>
            <a:pPr lvl="1"/>
            <a:r>
              <a:rPr lang="en-US"/>
              <a:t>Details about resource here</a:t>
            </a:r>
          </a:p>
          <a:p>
            <a:pPr lvl="2"/>
            <a:r>
              <a:rPr lang="en-US"/>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a:t>Resources</a:t>
            </a:r>
          </a:p>
        </p:txBody>
      </p:sp>
      <p:sp>
        <p:nvSpPr>
          <p:cNvPr id="4" name="Slide Number Placeholder 5">
            <a:extLst>
              <a:ext uri="{FF2B5EF4-FFF2-40B4-BE49-F238E27FC236}">
                <a16:creationId xmlns:a16="http://schemas.microsoft.com/office/drawing/2014/main" id="{BB2F076B-BE76-459C-A347-8FB8583D3820}"/>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1611176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sources: Two Columns">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bg1">
                    <a:lumMod val="50000"/>
                  </a:schemeClr>
                </a:solidFill>
              </a:defRPr>
            </a:lvl3pPr>
          </a:lstStyle>
          <a:p>
            <a:pPr lvl="0"/>
            <a:r>
              <a:rPr lang="en-US"/>
              <a:t>Name of Reference Item</a:t>
            </a:r>
          </a:p>
          <a:p>
            <a:pPr lvl="1"/>
            <a:r>
              <a:rPr lang="en-US"/>
              <a:t>Details about resource here</a:t>
            </a:r>
          </a:p>
          <a:p>
            <a:pPr lvl="2"/>
            <a:r>
              <a:rPr lang="en-US"/>
              <a:t>www.address.com</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Æ"/>
              <a:defRPr sz="1600" u="sng">
                <a:solidFill>
                  <a:schemeClr val="bg1">
                    <a:lumMod val="50000"/>
                  </a:schemeClr>
                </a:solidFill>
              </a:defRPr>
            </a:lvl3pPr>
          </a:lstStyle>
          <a:p>
            <a:pPr lvl="0"/>
            <a:r>
              <a:rPr lang="en-US"/>
              <a:t>Name of Reference Item</a:t>
            </a:r>
          </a:p>
          <a:p>
            <a:pPr lvl="1"/>
            <a:r>
              <a:rPr lang="en-US"/>
              <a:t>Details about resource here</a:t>
            </a:r>
          </a:p>
          <a:p>
            <a:pPr lvl="2"/>
            <a:r>
              <a:rPr lang="en-US"/>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a:t>Resources</a:t>
            </a:r>
          </a:p>
        </p:txBody>
      </p:sp>
      <p:sp>
        <p:nvSpPr>
          <p:cNvPr id="6" name="Slide Number Placeholder 5">
            <a:extLst>
              <a:ext uri="{FF2B5EF4-FFF2-40B4-BE49-F238E27FC236}">
                <a16:creationId xmlns:a16="http://schemas.microsoft.com/office/drawing/2014/main" id="{1FEEB5E7-F0FF-226F-16E7-C52A273BFC45}"/>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20502879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a:t>Enter Title for Breakout Rooms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bg1">
                    <a:lumMod val="50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3"/>
            <a:r>
              <a:rPr lang="en-US"/>
              <a:t>ROOM #</a:t>
            </a:r>
          </a:p>
        </p:txBody>
      </p:sp>
      <p:sp>
        <p:nvSpPr>
          <p:cNvPr id="4" name="Slide Number Placeholder 5">
            <a:extLst>
              <a:ext uri="{FF2B5EF4-FFF2-40B4-BE49-F238E27FC236}">
                <a16:creationId xmlns:a16="http://schemas.microsoft.com/office/drawing/2014/main" id="{48AB7E2C-E870-F543-1BE1-260908BE9384}"/>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1928153608"/>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ave the Date / Upcoming Ev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a:t>Title for “Save the Date/Upcoming Event”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lnSpc>
                <a:spcPct val="100000"/>
              </a:lnSpc>
              <a:spcBef>
                <a:spcPts val="0"/>
              </a:spcBef>
              <a:spcAft>
                <a:spcPts val="600"/>
              </a:spcAft>
              <a:buClr>
                <a:schemeClr val="accent5"/>
              </a:buClr>
              <a:buSzPct val="120000"/>
              <a:buFont typeface="+mj-lt"/>
              <a:buAutoNum type="arabicPeriod"/>
              <a:defRPr sz="2800" b="1"/>
            </a:lvl1pPr>
            <a:lvl2pPr marL="457200" indent="0">
              <a:lnSpc>
                <a:spcPct val="100000"/>
              </a:lnSpc>
              <a:spcBef>
                <a:spcPts val="0"/>
              </a:spcBef>
              <a:spcAft>
                <a:spcPts val="600"/>
              </a:spcAft>
              <a:buNone/>
              <a:defRPr sz="2000" i="1">
                <a:solidFill>
                  <a:schemeClr val="bg1">
                    <a:lumMod val="50000"/>
                  </a:schemeClr>
                </a:solidFill>
                <a:latin typeface="+mj-lt"/>
              </a:defRPr>
            </a:lvl2pPr>
            <a:lvl3pPr marL="457200" indent="0">
              <a:lnSpc>
                <a:spcPct val="100000"/>
              </a:lnSpc>
              <a:spcBef>
                <a:spcPts val="0"/>
              </a:spcBef>
              <a:spcAft>
                <a:spcPts val="600"/>
              </a:spcAft>
              <a:buClr>
                <a:schemeClr val="accent6"/>
              </a:buClr>
              <a:buSzPct val="90000"/>
              <a:buFont typeface="Webdings" panose="05030102010509060703" pitchFamily="18" charset="2"/>
              <a:buNone/>
              <a:defRPr sz="2000" b="0">
                <a:solidFill>
                  <a:schemeClr val="accent1"/>
                </a:solidFill>
              </a:defRPr>
            </a:lvl3pPr>
            <a:lvl4pPr marL="742950" indent="-285750">
              <a:lnSpc>
                <a:spcPct val="100000"/>
              </a:lnSpc>
              <a:spcBef>
                <a:spcPts val="0"/>
              </a:spcBef>
              <a:spcAft>
                <a:spcPts val="600"/>
              </a:spcAft>
              <a:buFont typeface="Wingdings 3" panose="05040102010807070707" pitchFamily="18" charset="2"/>
              <a:buChar char=""/>
              <a:defRPr sz="1800" b="1">
                <a:solidFill>
                  <a:schemeClr val="accent5"/>
                </a:solidFill>
              </a:defRPr>
            </a:lvl4pPr>
            <a:lvl5pPr marL="736600" indent="-273050">
              <a:lnSpc>
                <a:spcPct val="100000"/>
              </a:lnSpc>
              <a:spcBef>
                <a:spcPts val="0"/>
              </a:spcBef>
              <a:spcAft>
                <a:spcPts val="600"/>
              </a:spcAft>
              <a:buFont typeface="Wingdings" panose="05000000000000000000" pitchFamily="2" charset="2"/>
              <a:buChar char=""/>
              <a:defRPr sz="2000"/>
            </a:lvl5pPr>
          </a:lstStyle>
          <a:p>
            <a:pPr lvl="0"/>
            <a:r>
              <a:rPr lang="en-US"/>
              <a:t>Event Title Here</a:t>
            </a:r>
          </a:p>
          <a:p>
            <a:pPr lvl="1"/>
            <a:r>
              <a:rPr lang="en-US"/>
              <a:t>Event summary goes here</a:t>
            </a:r>
          </a:p>
          <a:p>
            <a:pPr marL="744538" marR="0" lvl="2" indent="-287338" algn="l" defTabSz="914400" rtl="0" eaLnBrk="1" fontAlgn="auto" latinLnBrk="0" hangingPunct="1">
              <a:lnSpc>
                <a:spcPct val="100000"/>
              </a:lnSpc>
              <a:spcBef>
                <a:spcPts val="0"/>
              </a:spcBef>
              <a:spcAft>
                <a:spcPts val="600"/>
              </a:spcAft>
              <a:buClr>
                <a:schemeClr val="accent6"/>
              </a:buClr>
              <a:buSzPct val="90000"/>
              <a:buFont typeface="Webdings" panose="05030102010509060703" pitchFamily="18" charset="2"/>
              <a:buChar char=""/>
              <a:tabLst/>
              <a:defRPr/>
            </a:pPr>
            <a:r>
              <a:rPr lang="en-US"/>
              <a:t>Event Date: Month, XX, 20XX</a:t>
            </a:r>
          </a:p>
          <a:p>
            <a:pPr lvl="4"/>
            <a:r>
              <a:rPr lang="en-US"/>
              <a:t>Event Time: XX:XX ET</a:t>
            </a:r>
          </a:p>
          <a:p>
            <a:pPr lvl="3"/>
            <a:r>
              <a:rPr lang="en-US"/>
              <a:t>Registration Link Here (if applicable)</a:t>
            </a:r>
          </a:p>
        </p:txBody>
      </p:sp>
      <p:sp>
        <p:nvSpPr>
          <p:cNvPr id="4" name="Slide Number Placeholder 5">
            <a:extLst>
              <a:ext uri="{FF2B5EF4-FFF2-40B4-BE49-F238E27FC236}">
                <a16:creationId xmlns:a16="http://schemas.microsoft.com/office/drawing/2014/main" id="{165149E0-2F8C-C59D-6291-434131AC42DC}"/>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1583712743"/>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Highligh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A8935E3-24C1-B7AD-9098-C886E8399F6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29773" t="26107"/>
          <a:stretch/>
        </p:blipFill>
        <p:spPr>
          <a:xfrm>
            <a:off x="-21519" y="-1"/>
            <a:ext cx="6342753" cy="6261459"/>
          </a:xfrm>
          <a:prstGeom prst="rect">
            <a:avLst/>
          </a:prstGeom>
        </p:spPr>
      </p:pic>
      <p:sp>
        <p:nvSpPr>
          <p:cNvPr id="3" name="Text Placeholder 2">
            <a:extLst>
              <a:ext uri="{FF2B5EF4-FFF2-40B4-BE49-F238E27FC236}">
                <a16:creationId xmlns:a16="http://schemas.microsoft.com/office/drawing/2014/main" id="{55E051F4-2200-43E3-0364-B7CF39402F54}"/>
              </a:ext>
            </a:extLst>
          </p:cNvPr>
          <p:cNvSpPr>
            <a:spLocks noGrp="1"/>
          </p:cNvSpPr>
          <p:nvPr>
            <p:ph type="body" sz="quarter" idx="13" hasCustomPrompt="1"/>
          </p:nvPr>
        </p:nvSpPr>
        <p:spPr>
          <a:xfrm>
            <a:off x="7058025" y="771525"/>
            <a:ext cx="4524375" cy="571500"/>
          </a:xfrm>
          <a:prstGeom prst="rect">
            <a:avLst/>
          </a:prstGeom>
        </p:spPr>
        <p:txBody>
          <a:bodyPr/>
          <a:lstStyle>
            <a:lvl1pPr marL="0" indent="0" algn="ctr">
              <a:buFontTx/>
              <a:buNone/>
              <a:defRPr sz="3500">
                <a:solidFill>
                  <a:schemeClr val="tx2"/>
                </a:solidFill>
              </a:defRPr>
            </a:lvl1pPr>
          </a:lstStyle>
          <a:p>
            <a:pPr lvl="0"/>
            <a:r>
              <a:rPr lang="en-US"/>
              <a:t>Slide Title</a:t>
            </a:r>
          </a:p>
        </p:txBody>
      </p:sp>
      <p:sp>
        <p:nvSpPr>
          <p:cNvPr id="12" name="Text Placeholder 2">
            <a:extLst>
              <a:ext uri="{FF2B5EF4-FFF2-40B4-BE49-F238E27FC236}">
                <a16:creationId xmlns:a16="http://schemas.microsoft.com/office/drawing/2014/main" id="{CA318B85-9A1F-3DDA-41D5-E952E37754F0}"/>
              </a:ext>
            </a:extLst>
          </p:cNvPr>
          <p:cNvSpPr>
            <a:spLocks noGrp="1"/>
          </p:cNvSpPr>
          <p:nvPr>
            <p:ph type="body" sz="quarter" idx="14"/>
          </p:nvPr>
        </p:nvSpPr>
        <p:spPr>
          <a:xfrm>
            <a:off x="7058025" y="1549757"/>
            <a:ext cx="4524375" cy="4398381"/>
          </a:xfrm>
          <a:prstGeom prst="rect">
            <a:avLst/>
          </a:prstGeom>
        </p:spPr>
        <p:txBody>
          <a:bodyPr/>
          <a:lstStyle>
            <a:lvl1pPr marL="228600" indent="-228600">
              <a:buFontTx/>
              <a:buBlip>
                <a:blip r:embed="rId4"/>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Slide Number Placeholder 5">
            <a:extLst>
              <a:ext uri="{FF2B5EF4-FFF2-40B4-BE49-F238E27FC236}">
                <a16:creationId xmlns:a16="http://schemas.microsoft.com/office/drawing/2014/main" id="{2B5E06C2-56D9-A97E-4C37-C7E57F9CB574}"/>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0381775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Us: One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rgbClr val="000099"/>
                </a:solidFill>
              </a:defRPr>
            </a:lvl1pPr>
          </a:lstStyle>
          <a:p>
            <a:r>
              <a:rPr lang="en-US"/>
              <a:t>Contact Us</a:t>
            </a:r>
          </a:p>
        </p:txBody>
      </p:sp>
      <p:sp>
        <p:nvSpPr>
          <p:cNvPr id="3" name="Content Placeholder 2">
            <a:extLst>
              <a:ext uri="{FF2B5EF4-FFF2-40B4-BE49-F238E27FC236}">
                <a16:creationId xmlns:a16="http://schemas.microsoft.com/office/drawing/2014/main" id="{26974082-894B-5C2F-8EFE-5BFF29D4853D}"/>
              </a:ext>
            </a:extLst>
          </p:cNvPr>
          <p:cNvSpPr>
            <a:spLocks noGrp="1"/>
          </p:cNvSpPr>
          <p:nvPr>
            <p:ph sz="quarter" idx="10" hasCustomPrompt="1"/>
          </p:nvPr>
        </p:nvSpPr>
        <p:spPr>
          <a:xfrm>
            <a:off x="621792" y="1417320"/>
            <a:ext cx="10570464" cy="448677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6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8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a:t>
            </a:r>
            <a:endParaRPr lang="en-US"/>
          </a:p>
        </p:txBody>
      </p:sp>
      <p:sp>
        <p:nvSpPr>
          <p:cNvPr id="2" name="Slide Number Placeholder 5">
            <a:extLst>
              <a:ext uri="{FF2B5EF4-FFF2-40B4-BE49-F238E27FC236}">
                <a16:creationId xmlns:a16="http://schemas.microsoft.com/office/drawing/2014/main" id="{68EB6596-2E18-DC37-8FF9-34BAC20E6EE1}"/>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37487348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ct Us: Two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rgbClr val="000099"/>
                </a:solidFill>
              </a:defRPr>
            </a:lvl1pPr>
          </a:lstStyle>
          <a:p>
            <a:r>
              <a:rPr lang="en-US"/>
              <a:t>Contact Us</a:t>
            </a:r>
          </a:p>
        </p:txBody>
      </p:sp>
      <p:sp>
        <p:nvSpPr>
          <p:cNvPr id="3" name="Content Placeholder 2">
            <a:extLst>
              <a:ext uri="{FF2B5EF4-FFF2-40B4-BE49-F238E27FC236}">
                <a16:creationId xmlns:a16="http://schemas.microsoft.com/office/drawing/2014/main" id="{26974082-894B-5C2F-8EFE-5BFF29D4853D}"/>
              </a:ext>
            </a:extLst>
          </p:cNvPr>
          <p:cNvSpPr>
            <a:spLocks noGrp="1"/>
          </p:cNvSpPr>
          <p:nvPr>
            <p:ph sz="quarter" idx="10" hasCustomPrompt="1"/>
          </p:nvPr>
        </p:nvSpPr>
        <p:spPr>
          <a:xfrm>
            <a:off x="621792" y="1417320"/>
            <a:ext cx="5096256" cy="448677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6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8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a:t>
            </a:r>
            <a:endParaRPr lang="en-US"/>
          </a:p>
        </p:txBody>
      </p:sp>
      <p:sp>
        <p:nvSpPr>
          <p:cNvPr id="4" name="Content Placeholder 3">
            <a:extLst>
              <a:ext uri="{FF2B5EF4-FFF2-40B4-BE49-F238E27FC236}">
                <a16:creationId xmlns:a16="http://schemas.microsoft.com/office/drawing/2014/main" id="{DBD330BD-E3A4-7F2F-CD81-C3EDAE027062}"/>
              </a:ext>
            </a:extLst>
          </p:cNvPr>
          <p:cNvSpPr>
            <a:spLocks noGrp="1"/>
          </p:cNvSpPr>
          <p:nvPr>
            <p:ph sz="quarter" idx="11" hasCustomPrompt="1"/>
          </p:nvPr>
        </p:nvSpPr>
        <p:spPr>
          <a:xfrm>
            <a:off x="6096001" y="1417638"/>
            <a:ext cx="5096256" cy="44862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6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 </a:t>
            </a:r>
            <a:endParaRPr kumimoji="0" lang="en-US" sz="1800" b="0" i="0" u="none" strike="noStrike" kern="1200" cap="none" spc="0" normalizeH="0" baseline="0" noProof="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242021"/>
                </a:solidFill>
                <a:effectLst/>
                <a:uLnTx/>
                <a:uFillTx/>
                <a:latin typeface="Roboto"/>
                <a:ea typeface="+mn-ea"/>
                <a:cs typeface="+mn-cs"/>
              </a:rPr>
              <a:t>Phone:</a:t>
            </a:r>
            <a:endParaRPr lang="en-US"/>
          </a:p>
        </p:txBody>
      </p:sp>
      <p:sp>
        <p:nvSpPr>
          <p:cNvPr id="2" name="Slide Number Placeholder 5">
            <a:extLst>
              <a:ext uri="{FF2B5EF4-FFF2-40B4-BE49-F238E27FC236}">
                <a16:creationId xmlns:a16="http://schemas.microsoft.com/office/drawing/2014/main" id="{CA4D5BBC-1D79-6BFA-A9D0-0411453C7B7B}"/>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24319233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5_Transition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EF748C-8F2D-3CA1-5F77-A62DB7B679BC}"/>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1"/>
            <a:ext cx="6751006" cy="6142125"/>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rgbClr val="44546A"/>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sp>
        <p:nvSpPr>
          <p:cNvPr id="3" name="Slide Number Placeholder 5">
            <a:extLst>
              <a:ext uri="{FF2B5EF4-FFF2-40B4-BE49-F238E27FC236}">
                <a16:creationId xmlns:a16="http://schemas.microsoft.com/office/drawing/2014/main" id="{CE5EFB00-1830-C1E8-DFA5-CAE9307CBC39}"/>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5643111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2AE5BF-148A-3F01-7570-BFF1996DC79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1" hasCustomPrompt="1"/>
          </p:nvPr>
        </p:nvSpPr>
        <p:spPr>
          <a:xfrm>
            <a:off x="5575333" y="5050005"/>
            <a:ext cx="4999893" cy="367992"/>
          </a:xfrm>
        </p:spPr>
        <p:txBody>
          <a:bodyPr anchor="ctr">
            <a:noAutofit/>
          </a:bodyPr>
          <a:lstStyle>
            <a:lvl1pPr marL="0" indent="0" algn="ctr">
              <a:lnSpc>
                <a:spcPct val="100000"/>
              </a:lnSpc>
              <a:spcBef>
                <a:spcPts val="0"/>
              </a:spcBef>
              <a:buNone/>
              <a:defRPr sz="2000" b="1" baseline="0">
                <a:solidFill>
                  <a:schemeClr val="bg1"/>
                </a:solidFill>
                <a:latin typeface="Arial" panose="020B0604020202020204" pitchFamily="34" charset="0"/>
                <a:cs typeface="Arial" panose="020B0604020202020204" pitchFamily="34" charset="0"/>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a:t>Name  |  Date  </a:t>
            </a:r>
          </a:p>
        </p:txBody>
      </p:sp>
      <p:pic>
        <p:nvPicPr>
          <p:cNvPr id="6" name="Picture 5" descr="Federal Tade Commission Logo">
            <a:extLst>
              <a:ext uri="{FF2B5EF4-FFF2-40B4-BE49-F238E27FC236}">
                <a16:creationId xmlns:a16="http://schemas.microsoft.com/office/drawing/2014/main" id="{47A28873-0EDE-9D38-87F0-13662825E31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4322" y="321076"/>
            <a:ext cx="2722722" cy="842296"/>
          </a:xfrm>
          <a:prstGeom prst="rect">
            <a:avLst/>
          </a:prstGeom>
        </p:spPr>
      </p:pic>
      <p:sp>
        <p:nvSpPr>
          <p:cNvPr id="8" name="Rectangle: Rounded Corners 7">
            <a:extLst>
              <a:ext uri="{FF2B5EF4-FFF2-40B4-BE49-F238E27FC236}">
                <a16:creationId xmlns:a16="http://schemas.microsoft.com/office/drawing/2014/main" id="{F8940DBC-08C6-069F-62AE-5CB1975293A5}"/>
              </a:ext>
              <a:ext uri="{C183D7F6-B498-43B3-948B-1728B52AA6E4}">
                <adec:decorative xmlns:adec="http://schemas.microsoft.com/office/drawing/2017/decorative" val="1"/>
              </a:ext>
            </a:extLst>
          </p:cNvPr>
          <p:cNvSpPr/>
          <p:nvPr userDrawn="1"/>
        </p:nvSpPr>
        <p:spPr>
          <a:xfrm>
            <a:off x="744071" y="1393531"/>
            <a:ext cx="2483223" cy="434658"/>
          </a:xfrm>
          <a:prstGeom prst="roundRect">
            <a:avLst/>
          </a:prstGeom>
          <a:solidFill>
            <a:srgbClr val="E5A7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A4C6985-500B-A236-BF4D-754E68084D1A}"/>
              </a:ext>
            </a:extLst>
          </p:cNvPr>
          <p:cNvSpPr txBox="1"/>
          <p:nvPr userDrawn="1"/>
        </p:nvSpPr>
        <p:spPr>
          <a:xfrm>
            <a:off x="744071" y="1383990"/>
            <a:ext cx="2483223" cy="400110"/>
          </a:xfrm>
          <a:prstGeom prst="rect">
            <a:avLst/>
          </a:prstGeom>
          <a:noFill/>
        </p:spPr>
        <p:txBody>
          <a:bodyPr wrap="square" rtlCol="0">
            <a:spAutoFit/>
          </a:bodyPr>
          <a:lstStyle/>
          <a:p>
            <a:pPr algn="ctr"/>
            <a:r>
              <a:rPr lang="en-US" sz="2000" b="1">
                <a:solidFill>
                  <a:srgbClr val="1C3557"/>
                </a:solidFill>
                <a:latin typeface="Arial" panose="020B0604020202020204" pitchFamily="34" charset="0"/>
                <a:cs typeface="Arial" panose="020B0604020202020204" pitchFamily="34" charset="0"/>
              </a:rPr>
              <a:t>ftc.gov/</a:t>
            </a:r>
            <a:r>
              <a:rPr lang="en-US" sz="2000" b="1" err="1">
                <a:solidFill>
                  <a:srgbClr val="1C3557"/>
                </a:solidFill>
                <a:latin typeface="Arial" panose="020B0604020202020204" pitchFamily="34" charset="0"/>
                <a:cs typeface="Arial" panose="020B0604020202020204" pitchFamily="34" charset="0"/>
              </a:rPr>
              <a:t>jobscams</a:t>
            </a:r>
            <a:endParaRPr lang="en-US" sz="2000" b="1">
              <a:solidFill>
                <a:srgbClr val="1C3557"/>
              </a:solidFill>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D56F8120-1EA0-E8D3-4C3B-8C60FDA8A682}"/>
              </a:ext>
              <a:ext uri="{C183D7F6-B498-43B3-948B-1728B52AA6E4}">
                <adec:decorative xmlns:adec="http://schemas.microsoft.com/office/drawing/2017/decorative" val="1"/>
              </a:ext>
            </a:extLst>
          </p:cNvPr>
          <p:cNvCxnSpPr>
            <a:cxnSpLocks/>
          </p:cNvCxnSpPr>
          <p:nvPr userDrawn="1"/>
        </p:nvCxnSpPr>
        <p:spPr>
          <a:xfrm>
            <a:off x="5195513" y="4750421"/>
            <a:ext cx="5759532" cy="0"/>
          </a:xfrm>
          <a:prstGeom prst="line">
            <a:avLst/>
          </a:prstGeom>
          <a:ln w="57150">
            <a:solidFill>
              <a:srgbClr val="E5A74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03AE1972-E30F-13F0-258D-D0BEBB60D77D}"/>
              </a:ext>
            </a:extLst>
          </p:cNvPr>
          <p:cNvSpPr>
            <a:spLocks noGrp="1"/>
          </p:cNvSpPr>
          <p:nvPr userDrawn="1">
            <p:ph type="title" hasCustomPrompt="1"/>
          </p:nvPr>
        </p:nvSpPr>
        <p:spPr>
          <a:xfrm>
            <a:off x="4702630" y="1267650"/>
            <a:ext cx="6745299" cy="3304343"/>
          </a:xfrm>
        </p:spPr>
        <p:txBody>
          <a:bodyPr anchor="b">
            <a:noAutofit/>
          </a:bodyPr>
          <a:lstStyle>
            <a:lvl1pPr>
              <a:defRPr sz="7000">
                <a:solidFill>
                  <a:schemeClr val="bg1"/>
                </a:solidFill>
              </a:defRPr>
            </a:lvl1pPr>
          </a:lstStyle>
          <a:p>
            <a:r>
              <a:rPr lang="en-US"/>
              <a:t>Click to add title</a:t>
            </a:r>
          </a:p>
        </p:txBody>
      </p:sp>
    </p:spTree>
    <p:extLst>
      <p:ext uri="{BB962C8B-B14F-4D97-AF65-F5344CB8AC3E}">
        <p14:creationId xmlns:p14="http://schemas.microsoft.com/office/powerpoint/2010/main" val="33191739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608E64-4362-4ED2-8DDE-FE200E21F520}"/>
              </a:ext>
              <a:ext uri="{C183D7F6-B498-43B3-948B-1728B52AA6E4}">
                <adec:decorative xmlns:adec="http://schemas.microsoft.com/office/drawing/2017/decorative" val="1"/>
              </a:ext>
            </a:extLst>
          </p:cNvPr>
          <p:cNvSpPr/>
          <p:nvPr userDrawn="1"/>
        </p:nvSpPr>
        <p:spPr>
          <a:xfrm>
            <a:off x="381000" y="365126"/>
            <a:ext cx="11430000" cy="1252654"/>
          </a:xfrm>
          <a:prstGeom prst="rect">
            <a:avLst/>
          </a:prstGeom>
          <a:solidFill>
            <a:srgbClr val="035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Placeholder 1">
            <a:extLst>
              <a:ext uri="{FF2B5EF4-FFF2-40B4-BE49-F238E27FC236}">
                <a16:creationId xmlns:a16="http://schemas.microsoft.com/office/drawing/2014/main" id="{5EEADA14-938E-42D9-87C9-3405A016CAE3}"/>
              </a:ext>
            </a:extLst>
          </p:cNvPr>
          <p:cNvSpPr>
            <a:spLocks noGrp="1"/>
          </p:cNvSpPr>
          <p:nvPr>
            <p:ph type="title" hasCustomPrompt="1"/>
          </p:nvPr>
        </p:nvSpPr>
        <p:spPr>
          <a:xfrm>
            <a:off x="838200" y="365126"/>
            <a:ext cx="10515600" cy="1252654"/>
          </a:xfrm>
          <a:prstGeom prst="rect">
            <a:avLst/>
          </a:prstGeom>
        </p:spPr>
        <p:txBody>
          <a:bodyPr vert="horz" lIns="91440" tIns="45720" rIns="91440" bIns="45720" rtlCol="0" anchor="ctr">
            <a:normAutofit/>
          </a:bodyPr>
          <a:lstStyle>
            <a:lvl1pPr algn="l">
              <a:defRPr lang="en-US" sz="4000" dirty="0">
                <a:solidFill>
                  <a:schemeClr val="bg1"/>
                </a:solidFill>
              </a:defRPr>
            </a:lvl1pPr>
          </a:lstStyle>
          <a:p>
            <a:r>
              <a:rPr lang="en-US"/>
              <a:t>Click to add title</a:t>
            </a:r>
          </a:p>
        </p:txBody>
      </p:sp>
      <p:sp>
        <p:nvSpPr>
          <p:cNvPr id="20" name="Text Placeholder 2">
            <a:extLst>
              <a:ext uri="{FF2B5EF4-FFF2-40B4-BE49-F238E27FC236}">
                <a16:creationId xmlns:a16="http://schemas.microsoft.com/office/drawing/2014/main" id="{1DDCD20A-CADD-4C81-8F29-21F5408F56DE}"/>
              </a:ext>
            </a:extLst>
          </p:cNvPr>
          <p:cNvSpPr>
            <a:spLocks noGrp="1"/>
          </p:cNvSpPr>
          <p:nvPr>
            <p:ph idx="1" hasCustomPrompt="1"/>
          </p:nvPr>
        </p:nvSpPr>
        <p:spPr>
          <a:xfrm>
            <a:off x="4742822" y="2074225"/>
            <a:ext cx="6610978" cy="3820138"/>
          </a:xfrm>
          <a:prstGeom prst="rect">
            <a:avLst/>
          </a:prstGeom>
        </p:spPr>
        <p:txBody>
          <a:bodyPr vert="horz" lIns="91440" tIns="45720" rIns="91440" bIns="45720" rtlCol="0">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Oval 5">
            <a:extLst>
              <a:ext uri="{FF2B5EF4-FFF2-40B4-BE49-F238E27FC236}">
                <a16:creationId xmlns:a16="http://schemas.microsoft.com/office/drawing/2014/main" id="{A2602DE5-2669-EE6D-8A17-73A04FBD710E}"/>
              </a:ext>
              <a:ext uri="{C183D7F6-B498-43B3-948B-1728B52AA6E4}">
                <adec:decorative xmlns:adec="http://schemas.microsoft.com/office/drawing/2017/decorative" val="1"/>
              </a:ext>
            </a:extLst>
          </p:cNvPr>
          <p:cNvSpPr/>
          <p:nvPr userDrawn="1"/>
        </p:nvSpPr>
        <p:spPr>
          <a:xfrm>
            <a:off x="1019908" y="2074224"/>
            <a:ext cx="2977661" cy="2977661"/>
          </a:xfrm>
          <a:prstGeom prst="ellipse">
            <a:avLst/>
          </a:prstGeom>
          <a:solidFill>
            <a:srgbClr val="E5A741">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665BAD03-35B9-547A-AB21-B41D9E3559E8}"/>
              </a:ext>
              <a:ext uri="{C183D7F6-B498-43B3-948B-1728B52AA6E4}">
                <adec:decorative xmlns:adec="http://schemas.microsoft.com/office/drawing/2017/decorative" val="1"/>
              </a:ext>
            </a:extLst>
          </p:cNvPr>
          <p:cNvCxnSpPr>
            <a:cxnSpLocks/>
          </p:cNvCxnSpPr>
          <p:nvPr userDrawn="1"/>
        </p:nvCxnSpPr>
        <p:spPr>
          <a:xfrm>
            <a:off x="381000" y="6398026"/>
            <a:ext cx="9846212" cy="0"/>
          </a:xfrm>
          <a:prstGeom prst="line">
            <a:avLst/>
          </a:prstGeom>
          <a:ln w="76200">
            <a:solidFill>
              <a:srgbClr val="035C67"/>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6B7AB67-7954-1CE3-987B-0EC7A3B1AE62}"/>
              </a:ext>
            </a:extLst>
          </p:cNvPr>
          <p:cNvSpPr txBox="1"/>
          <p:nvPr userDrawn="1"/>
        </p:nvSpPr>
        <p:spPr>
          <a:xfrm>
            <a:off x="10013132" y="6218780"/>
            <a:ext cx="2018923" cy="307777"/>
          </a:xfrm>
          <a:prstGeom prst="rect">
            <a:avLst/>
          </a:prstGeom>
          <a:solidFill>
            <a:schemeClr val="bg1"/>
          </a:solidFill>
        </p:spPr>
        <p:txBody>
          <a:bodyPr wrap="square" rtlCol="0">
            <a:spAutoFit/>
          </a:bodyPr>
          <a:lstStyle/>
          <a:p>
            <a:pPr algn="r"/>
            <a:r>
              <a:rPr lang="en-US" sz="1400" b="1" kern="800" spc="100" baseline="0">
                <a:solidFill>
                  <a:srgbClr val="035C67"/>
                </a:solidFill>
                <a:latin typeface="Arial" panose="020B0604020202020204" pitchFamily="34" charset="0"/>
                <a:cs typeface="Arial" panose="020B0604020202020204" pitchFamily="34" charset="0"/>
              </a:rPr>
              <a:t>ftc.gov/</a:t>
            </a:r>
            <a:r>
              <a:rPr lang="en-US" sz="1400" b="1" kern="800" spc="100" baseline="0" err="1">
                <a:solidFill>
                  <a:srgbClr val="035C67"/>
                </a:solidFill>
                <a:latin typeface="Arial" panose="020B0604020202020204" pitchFamily="34" charset="0"/>
                <a:cs typeface="Arial" panose="020B0604020202020204" pitchFamily="34" charset="0"/>
              </a:rPr>
              <a:t>jobscams</a:t>
            </a:r>
            <a:endParaRPr lang="en-US" sz="1400" b="1" kern="800" spc="100" baseline="0">
              <a:solidFill>
                <a:srgbClr val="035C6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92986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E476132-A626-582A-47E6-D1C35838191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838200" y="1124924"/>
            <a:ext cx="10515600" cy="2852737"/>
          </a:xfrm>
        </p:spPr>
        <p:txBody>
          <a:bodyPr anchor="ctr">
            <a:normAutofit/>
          </a:bodyPr>
          <a:lstStyle>
            <a:lvl1pPr algn="ctr">
              <a:lnSpc>
                <a:spcPct val="100000"/>
              </a:lnSpc>
              <a:defRPr sz="7000" b="1">
                <a:solidFill>
                  <a:srgbClr val="1C3557"/>
                </a:solidFill>
                <a:latin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3529128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DD37D7-104B-178A-2387-1BCAE5BF4BFB}"/>
              </a:ext>
              <a:ext uri="{C183D7F6-B498-43B3-948B-1728B52AA6E4}">
                <adec:decorative xmlns:adec="http://schemas.microsoft.com/office/drawing/2017/decorative" val="1"/>
              </a:ext>
            </a:extLst>
          </p:cNvPr>
          <p:cNvSpPr/>
          <p:nvPr userDrawn="1"/>
        </p:nvSpPr>
        <p:spPr>
          <a:xfrm>
            <a:off x="381000" y="365126"/>
            <a:ext cx="11430000" cy="1252654"/>
          </a:xfrm>
          <a:prstGeom prst="rect">
            <a:avLst/>
          </a:prstGeom>
          <a:solidFill>
            <a:srgbClr val="035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Placeholder 1">
            <a:extLst>
              <a:ext uri="{FF2B5EF4-FFF2-40B4-BE49-F238E27FC236}">
                <a16:creationId xmlns:a16="http://schemas.microsoft.com/office/drawing/2014/main" id="{5EEADA14-938E-42D9-87C9-3405A016CAE3}"/>
              </a:ext>
            </a:extLst>
          </p:cNvPr>
          <p:cNvSpPr>
            <a:spLocks noGrp="1"/>
          </p:cNvSpPr>
          <p:nvPr>
            <p:ph type="title" hasCustomPrompt="1"/>
          </p:nvPr>
        </p:nvSpPr>
        <p:spPr>
          <a:xfrm>
            <a:off x="838200" y="365126"/>
            <a:ext cx="10515600" cy="1252654"/>
          </a:xfrm>
          <a:prstGeom prst="rect">
            <a:avLst/>
          </a:prstGeom>
        </p:spPr>
        <p:txBody>
          <a:bodyPr vert="horz" lIns="91440" tIns="45720" rIns="91440" bIns="45720" rtlCol="0" anchor="ctr">
            <a:normAutofit/>
          </a:bodyPr>
          <a:lstStyle>
            <a:lvl1pPr algn="l">
              <a:defRPr sz="4000" b="1">
                <a:solidFill>
                  <a:schemeClr val="bg1"/>
                </a:solidFill>
                <a:latin typeface="Arial" panose="020B0604020202020204" pitchFamily="34" charset="0"/>
                <a:cs typeface="Arial" panose="020B0604020202020204" pitchFamily="34" charset="0"/>
              </a:defRPr>
            </a:lvl1pPr>
          </a:lstStyle>
          <a:p>
            <a:r>
              <a:rPr lang="en-US"/>
              <a:t>Click to add title</a:t>
            </a:r>
          </a:p>
        </p:txBody>
      </p:sp>
      <p:sp>
        <p:nvSpPr>
          <p:cNvPr id="20" name="Text Placeholder 2">
            <a:extLst>
              <a:ext uri="{FF2B5EF4-FFF2-40B4-BE49-F238E27FC236}">
                <a16:creationId xmlns:a16="http://schemas.microsoft.com/office/drawing/2014/main" id="{1DDCD20A-CADD-4C81-8F29-21F5408F56DE}"/>
              </a:ext>
            </a:extLst>
          </p:cNvPr>
          <p:cNvSpPr>
            <a:spLocks noGrp="1"/>
          </p:cNvSpPr>
          <p:nvPr>
            <p:ph idx="1" hasCustomPrompt="1"/>
          </p:nvPr>
        </p:nvSpPr>
        <p:spPr>
          <a:xfrm>
            <a:off x="8153400" y="2011681"/>
            <a:ext cx="3200400" cy="3967087"/>
          </a:xfrm>
          <a:prstGeom prst="rect">
            <a:avLst/>
          </a:prstGeom>
        </p:spPr>
        <p:txBody>
          <a:bodyPr vert="horz" lIns="91440" tIns="45720" rIns="91440" bIns="45720" rtlCol="0">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2FEE9BF7-68A6-C9AC-C22B-9FB32591EDE0}"/>
              </a:ext>
              <a:ext uri="{C183D7F6-B498-43B3-948B-1728B52AA6E4}">
                <adec:decorative xmlns:adec="http://schemas.microsoft.com/office/drawing/2017/decorative" val="1"/>
              </a:ext>
            </a:extLst>
          </p:cNvPr>
          <p:cNvCxnSpPr>
            <a:cxnSpLocks/>
          </p:cNvCxnSpPr>
          <p:nvPr userDrawn="1"/>
        </p:nvCxnSpPr>
        <p:spPr>
          <a:xfrm>
            <a:off x="381000" y="6398026"/>
            <a:ext cx="9846212" cy="0"/>
          </a:xfrm>
          <a:prstGeom prst="line">
            <a:avLst/>
          </a:prstGeom>
          <a:ln w="76200">
            <a:solidFill>
              <a:srgbClr val="035C67"/>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EC41EA52-A1F1-9E7B-4BF9-3384356377A0}"/>
              </a:ext>
            </a:extLst>
          </p:cNvPr>
          <p:cNvSpPr>
            <a:spLocks noGrp="1"/>
          </p:cNvSpPr>
          <p:nvPr>
            <p:ph sz="quarter" idx="10" hasCustomPrompt="1"/>
          </p:nvPr>
        </p:nvSpPr>
        <p:spPr>
          <a:xfrm>
            <a:off x="838200" y="2011681"/>
            <a:ext cx="3200400" cy="3967087"/>
          </a:xfrm>
        </p:spPr>
        <p:txBody>
          <a:bodyPr>
            <a:normAutofit/>
          </a:bodyPr>
          <a:lstStyle>
            <a:lvl1pPr>
              <a:defRPr sz="2800"/>
            </a:lvl1pPr>
            <a:lvl2pPr>
              <a:defRPr sz="2400"/>
            </a:lvl2pPr>
            <a:lvl3pPr>
              <a:defRPr sz="2000"/>
            </a:lvl3pPr>
            <a:lvl4pPr>
              <a:defRPr sz="1800"/>
            </a:lvl4pPr>
            <a:lvl5pPr>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0BE6B3F4-EB0E-2968-2C08-3BD47CE32991}"/>
              </a:ext>
            </a:extLst>
          </p:cNvPr>
          <p:cNvSpPr>
            <a:spLocks noGrp="1"/>
          </p:cNvSpPr>
          <p:nvPr>
            <p:ph sz="quarter" idx="11" hasCustomPrompt="1"/>
          </p:nvPr>
        </p:nvSpPr>
        <p:spPr>
          <a:xfrm>
            <a:off x="4495800" y="2011606"/>
            <a:ext cx="3200400" cy="3967162"/>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A30F7F22-2D56-522E-33F0-DE481CDABC26}"/>
              </a:ext>
            </a:extLst>
          </p:cNvPr>
          <p:cNvSpPr txBox="1"/>
          <p:nvPr userDrawn="1"/>
        </p:nvSpPr>
        <p:spPr>
          <a:xfrm>
            <a:off x="10013132" y="6218780"/>
            <a:ext cx="2018923" cy="307777"/>
          </a:xfrm>
          <a:prstGeom prst="rect">
            <a:avLst/>
          </a:prstGeom>
          <a:solidFill>
            <a:schemeClr val="bg1"/>
          </a:solidFill>
        </p:spPr>
        <p:txBody>
          <a:bodyPr wrap="square" rtlCol="0">
            <a:spAutoFit/>
          </a:bodyPr>
          <a:lstStyle/>
          <a:p>
            <a:pPr algn="r"/>
            <a:r>
              <a:rPr lang="en-US" sz="1400" b="1" kern="800" spc="100" baseline="0">
                <a:solidFill>
                  <a:srgbClr val="035C67"/>
                </a:solidFill>
                <a:latin typeface="Arial" panose="020B0604020202020204" pitchFamily="34" charset="0"/>
                <a:cs typeface="Arial" panose="020B0604020202020204" pitchFamily="34" charset="0"/>
              </a:rPr>
              <a:t>ftc.gov/</a:t>
            </a:r>
            <a:r>
              <a:rPr lang="en-US" sz="1400" b="1" kern="800" spc="100" baseline="0" err="1">
                <a:solidFill>
                  <a:srgbClr val="035C67"/>
                </a:solidFill>
                <a:latin typeface="Arial" panose="020B0604020202020204" pitchFamily="34" charset="0"/>
                <a:cs typeface="Arial" panose="020B0604020202020204" pitchFamily="34" charset="0"/>
              </a:rPr>
              <a:t>jobscams</a:t>
            </a:r>
            <a:endParaRPr lang="en-US" sz="1400" b="1" kern="800" spc="100" baseline="0">
              <a:solidFill>
                <a:srgbClr val="035C6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288790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DD37D7-104B-178A-2387-1BCAE5BF4BFB}"/>
              </a:ext>
              <a:ext uri="{C183D7F6-B498-43B3-948B-1728B52AA6E4}">
                <adec:decorative xmlns:adec="http://schemas.microsoft.com/office/drawing/2017/decorative" val="1"/>
              </a:ext>
            </a:extLst>
          </p:cNvPr>
          <p:cNvSpPr/>
          <p:nvPr userDrawn="1"/>
        </p:nvSpPr>
        <p:spPr>
          <a:xfrm>
            <a:off x="381000" y="365126"/>
            <a:ext cx="11430000" cy="1252654"/>
          </a:xfrm>
          <a:prstGeom prst="rect">
            <a:avLst/>
          </a:prstGeom>
          <a:solidFill>
            <a:srgbClr val="035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Placeholder 1">
            <a:extLst>
              <a:ext uri="{FF2B5EF4-FFF2-40B4-BE49-F238E27FC236}">
                <a16:creationId xmlns:a16="http://schemas.microsoft.com/office/drawing/2014/main" id="{5EEADA14-938E-42D9-87C9-3405A016CAE3}"/>
              </a:ext>
            </a:extLst>
          </p:cNvPr>
          <p:cNvSpPr>
            <a:spLocks noGrp="1"/>
          </p:cNvSpPr>
          <p:nvPr>
            <p:ph type="title" hasCustomPrompt="1"/>
          </p:nvPr>
        </p:nvSpPr>
        <p:spPr>
          <a:xfrm>
            <a:off x="838200" y="365126"/>
            <a:ext cx="10515600" cy="1252654"/>
          </a:xfrm>
          <a:prstGeom prst="rect">
            <a:avLst/>
          </a:prstGeom>
        </p:spPr>
        <p:txBody>
          <a:bodyPr vert="horz" lIns="91440" tIns="45720" rIns="91440" bIns="45720" rtlCol="0" anchor="ctr">
            <a:normAutofit/>
          </a:bodyPr>
          <a:lstStyle>
            <a:lvl1pPr algn="l">
              <a:defRPr sz="4000" b="1">
                <a:solidFill>
                  <a:schemeClr val="bg1"/>
                </a:solidFill>
                <a:latin typeface="Arial" panose="020B0604020202020204" pitchFamily="34" charset="0"/>
                <a:cs typeface="Arial" panose="020B0604020202020204" pitchFamily="34" charset="0"/>
              </a:defRPr>
            </a:lvl1pPr>
          </a:lstStyle>
          <a:p>
            <a:r>
              <a:rPr lang="en-US"/>
              <a:t>Click to add title</a:t>
            </a:r>
          </a:p>
        </p:txBody>
      </p:sp>
      <p:cxnSp>
        <p:nvCxnSpPr>
          <p:cNvPr id="5" name="Straight Connector 4">
            <a:extLst>
              <a:ext uri="{FF2B5EF4-FFF2-40B4-BE49-F238E27FC236}">
                <a16:creationId xmlns:a16="http://schemas.microsoft.com/office/drawing/2014/main" id="{2FEE9BF7-68A6-C9AC-C22B-9FB32591EDE0}"/>
              </a:ext>
              <a:ext uri="{C183D7F6-B498-43B3-948B-1728B52AA6E4}">
                <adec:decorative xmlns:adec="http://schemas.microsoft.com/office/drawing/2017/decorative" val="1"/>
              </a:ext>
            </a:extLst>
          </p:cNvPr>
          <p:cNvCxnSpPr>
            <a:cxnSpLocks/>
          </p:cNvCxnSpPr>
          <p:nvPr userDrawn="1"/>
        </p:nvCxnSpPr>
        <p:spPr>
          <a:xfrm>
            <a:off x="381000" y="6398026"/>
            <a:ext cx="9846212" cy="0"/>
          </a:xfrm>
          <a:prstGeom prst="line">
            <a:avLst/>
          </a:prstGeom>
          <a:ln w="76200">
            <a:solidFill>
              <a:srgbClr val="035C67"/>
            </a:solidFill>
          </a:ln>
        </p:spPr>
        <p:style>
          <a:lnRef idx="1">
            <a:schemeClr val="accent1"/>
          </a:lnRef>
          <a:fillRef idx="0">
            <a:schemeClr val="accent1"/>
          </a:fillRef>
          <a:effectRef idx="0">
            <a:schemeClr val="accent1"/>
          </a:effectRef>
          <a:fontRef idx="minor">
            <a:schemeClr val="tx1"/>
          </a:fontRef>
        </p:style>
      </p:cxnSp>
      <p:sp>
        <p:nvSpPr>
          <p:cNvPr id="6" name="Picture Placeholder 5">
            <a:extLst>
              <a:ext uri="{FF2B5EF4-FFF2-40B4-BE49-F238E27FC236}">
                <a16:creationId xmlns:a16="http://schemas.microsoft.com/office/drawing/2014/main" id="{AC624A94-0F8C-C7E3-C058-903C04CBBB45}"/>
              </a:ext>
            </a:extLst>
          </p:cNvPr>
          <p:cNvSpPr>
            <a:spLocks noGrp="1"/>
          </p:cNvSpPr>
          <p:nvPr>
            <p:ph type="pic" sz="quarter" idx="10"/>
          </p:nvPr>
        </p:nvSpPr>
        <p:spPr>
          <a:xfrm>
            <a:off x="838200" y="2025748"/>
            <a:ext cx="10515600" cy="3924201"/>
          </a:xfrm>
        </p:spPr>
        <p:txBody>
          <a:bodyPr/>
          <a:lstStyle/>
          <a:p>
            <a:endParaRPr lang="en-US"/>
          </a:p>
        </p:txBody>
      </p:sp>
      <p:sp>
        <p:nvSpPr>
          <p:cNvPr id="2" name="TextBox 1">
            <a:extLst>
              <a:ext uri="{FF2B5EF4-FFF2-40B4-BE49-F238E27FC236}">
                <a16:creationId xmlns:a16="http://schemas.microsoft.com/office/drawing/2014/main" id="{C8DDBCB9-955B-34FA-4729-296258366FC8}"/>
              </a:ext>
            </a:extLst>
          </p:cNvPr>
          <p:cNvSpPr txBox="1"/>
          <p:nvPr userDrawn="1"/>
        </p:nvSpPr>
        <p:spPr>
          <a:xfrm>
            <a:off x="10013132" y="6218780"/>
            <a:ext cx="2018923" cy="307777"/>
          </a:xfrm>
          <a:prstGeom prst="rect">
            <a:avLst/>
          </a:prstGeom>
          <a:solidFill>
            <a:schemeClr val="bg1"/>
          </a:solidFill>
        </p:spPr>
        <p:txBody>
          <a:bodyPr wrap="square" rtlCol="0">
            <a:spAutoFit/>
          </a:bodyPr>
          <a:lstStyle/>
          <a:p>
            <a:pPr algn="r"/>
            <a:r>
              <a:rPr lang="en-US" sz="1400" b="1" kern="800" spc="100" baseline="0">
                <a:solidFill>
                  <a:srgbClr val="035C67"/>
                </a:solidFill>
                <a:latin typeface="Arial" panose="020B0604020202020204" pitchFamily="34" charset="0"/>
                <a:cs typeface="Arial" panose="020B0604020202020204" pitchFamily="34" charset="0"/>
              </a:rPr>
              <a:t>ftc.gov/</a:t>
            </a:r>
            <a:r>
              <a:rPr lang="en-US" sz="1400" b="1" kern="800" spc="100" baseline="0" err="1">
                <a:solidFill>
                  <a:srgbClr val="035C67"/>
                </a:solidFill>
                <a:latin typeface="Arial" panose="020B0604020202020204" pitchFamily="34" charset="0"/>
                <a:cs typeface="Arial" panose="020B0604020202020204" pitchFamily="34" charset="0"/>
              </a:rPr>
              <a:t>jobscams</a:t>
            </a:r>
            <a:endParaRPr lang="en-US" sz="1400" b="1" kern="800" spc="100" baseline="0">
              <a:solidFill>
                <a:srgbClr val="035C6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33390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DD4923-5C94-79FF-8098-0FA5FB7FCF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340" y="-42205"/>
            <a:ext cx="12404578" cy="6977575"/>
          </a:xfrm>
          <a:prstGeom prst="rect">
            <a:avLst/>
          </a:prstGeom>
        </p:spPr>
      </p:pic>
      <p:sp>
        <p:nvSpPr>
          <p:cNvPr id="2" name="Title 1"/>
          <p:cNvSpPr>
            <a:spLocks noGrp="1"/>
          </p:cNvSpPr>
          <p:nvPr>
            <p:ph type="title" hasCustomPrompt="1"/>
          </p:nvPr>
        </p:nvSpPr>
        <p:spPr>
          <a:xfrm>
            <a:off x="838200" y="674760"/>
            <a:ext cx="10515600" cy="2852737"/>
          </a:xfrm>
        </p:spPr>
        <p:txBody>
          <a:bodyPr anchor="ctr">
            <a:normAutofit/>
          </a:bodyPr>
          <a:lstStyle>
            <a:lvl1pPr algn="ctr">
              <a:lnSpc>
                <a:spcPct val="100000"/>
              </a:lnSpc>
              <a:defRPr sz="7000" b="1">
                <a:solidFill>
                  <a:schemeClr val="bg1"/>
                </a:solidFill>
                <a:latin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17762081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DD37D7-104B-178A-2387-1BCAE5BF4BFB}"/>
              </a:ext>
              <a:ext uri="{C183D7F6-B498-43B3-948B-1728B52AA6E4}">
                <adec:decorative xmlns:adec="http://schemas.microsoft.com/office/drawing/2017/decorative" val="1"/>
              </a:ext>
            </a:extLst>
          </p:cNvPr>
          <p:cNvSpPr/>
          <p:nvPr userDrawn="1"/>
        </p:nvSpPr>
        <p:spPr>
          <a:xfrm>
            <a:off x="381000" y="365126"/>
            <a:ext cx="11430000" cy="1252654"/>
          </a:xfrm>
          <a:prstGeom prst="rect">
            <a:avLst/>
          </a:prstGeom>
          <a:solidFill>
            <a:srgbClr val="035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Placeholder 1">
            <a:extLst>
              <a:ext uri="{FF2B5EF4-FFF2-40B4-BE49-F238E27FC236}">
                <a16:creationId xmlns:a16="http://schemas.microsoft.com/office/drawing/2014/main" id="{5EEADA14-938E-42D9-87C9-3405A016CAE3}"/>
              </a:ext>
            </a:extLst>
          </p:cNvPr>
          <p:cNvSpPr>
            <a:spLocks noGrp="1"/>
          </p:cNvSpPr>
          <p:nvPr>
            <p:ph type="title" hasCustomPrompt="1"/>
          </p:nvPr>
        </p:nvSpPr>
        <p:spPr>
          <a:xfrm>
            <a:off x="838200" y="365126"/>
            <a:ext cx="10515600" cy="1252654"/>
          </a:xfrm>
          <a:prstGeom prst="rect">
            <a:avLst/>
          </a:prstGeom>
        </p:spPr>
        <p:txBody>
          <a:bodyPr vert="horz" lIns="91440" tIns="45720" rIns="91440" bIns="45720" rtlCol="0" anchor="ctr">
            <a:normAutofit/>
          </a:bodyPr>
          <a:lstStyle>
            <a:lvl1pPr algn="l">
              <a:defRPr sz="4000" b="1">
                <a:solidFill>
                  <a:schemeClr val="bg1"/>
                </a:solidFill>
                <a:latin typeface="Arial" panose="020B0604020202020204" pitchFamily="34" charset="0"/>
                <a:cs typeface="Arial" panose="020B0604020202020204" pitchFamily="34" charset="0"/>
              </a:defRPr>
            </a:lvl1pPr>
          </a:lstStyle>
          <a:p>
            <a:r>
              <a:rPr lang="en-US"/>
              <a:t>Click to add title</a:t>
            </a:r>
          </a:p>
        </p:txBody>
      </p:sp>
      <p:sp>
        <p:nvSpPr>
          <p:cNvPr id="20" name="Text Placeholder 2">
            <a:extLst>
              <a:ext uri="{FF2B5EF4-FFF2-40B4-BE49-F238E27FC236}">
                <a16:creationId xmlns:a16="http://schemas.microsoft.com/office/drawing/2014/main" id="{1DDCD20A-CADD-4C81-8F29-21F5408F56DE}"/>
              </a:ext>
            </a:extLst>
          </p:cNvPr>
          <p:cNvSpPr>
            <a:spLocks noGrp="1"/>
          </p:cNvSpPr>
          <p:nvPr>
            <p:ph idx="1" hasCustomPrompt="1"/>
          </p:nvPr>
        </p:nvSpPr>
        <p:spPr>
          <a:xfrm>
            <a:off x="6451600" y="2011681"/>
            <a:ext cx="4902200" cy="3967087"/>
          </a:xfrm>
          <a:prstGeom prst="rect">
            <a:avLst/>
          </a:prstGeom>
        </p:spPr>
        <p:txBody>
          <a:bodyPr vert="horz" lIns="91440" tIns="45720" rIns="91440" bIns="45720" rtlCol="0">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2B11EDDD-B101-4BD6-5DFE-51853C686FA9}"/>
              </a:ext>
            </a:extLst>
          </p:cNvPr>
          <p:cNvSpPr txBox="1"/>
          <p:nvPr userDrawn="1"/>
        </p:nvSpPr>
        <p:spPr>
          <a:xfrm>
            <a:off x="10013132" y="6218780"/>
            <a:ext cx="2018923" cy="307777"/>
          </a:xfrm>
          <a:prstGeom prst="rect">
            <a:avLst/>
          </a:prstGeom>
          <a:solidFill>
            <a:schemeClr val="bg1"/>
          </a:solidFill>
        </p:spPr>
        <p:txBody>
          <a:bodyPr wrap="square" rtlCol="0">
            <a:spAutoFit/>
          </a:bodyPr>
          <a:lstStyle/>
          <a:p>
            <a:pPr algn="r"/>
            <a:r>
              <a:rPr lang="en-US" sz="1400" b="1" kern="800" spc="100" baseline="0">
                <a:solidFill>
                  <a:srgbClr val="035C67"/>
                </a:solidFill>
                <a:latin typeface="Arial" panose="020B0604020202020204" pitchFamily="34" charset="0"/>
                <a:cs typeface="Arial" panose="020B0604020202020204" pitchFamily="34" charset="0"/>
              </a:rPr>
              <a:t>ftc.gov/</a:t>
            </a:r>
            <a:r>
              <a:rPr lang="en-US" sz="1400" b="1" kern="800" spc="100" baseline="0" err="1">
                <a:solidFill>
                  <a:srgbClr val="035C67"/>
                </a:solidFill>
                <a:latin typeface="Arial" panose="020B0604020202020204" pitchFamily="34" charset="0"/>
                <a:cs typeface="Arial" panose="020B0604020202020204" pitchFamily="34" charset="0"/>
              </a:rPr>
              <a:t>jobscams</a:t>
            </a:r>
            <a:endParaRPr lang="en-US" sz="1400" b="1" kern="800" spc="100" baseline="0">
              <a:solidFill>
                <a:srgbClr val="035C67"/>
              </a:solidFill>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2FEE9BF7-68A6-C9AC-C22B-9FB32591EDE0}"/>
              </a:ext>
              <a:ext uri="{C183D7F6-B498-43B3-948B-1728B52AA6E4}">
                <adec:decorative xmlns:adec="http://schemas.microsoft.com/office/drawing/2017/decorative" val="1"/>
              </a:ext>
            </a:extLst>
          </p:cNvPr>
          <p:cNvCxnSpPr>
            <a:cxnSpLocks/>
          </p:cNvCxnSpPr>
          <p:nvPr userDrawn="1"/>
        </p:nvCxnSpPr>
        <p:spPr>
          <a:xfrm>
            <a:off x="381000" y="6398026"/>
            <a:ext cx="9846212" cy="0"/>
          </a:xfrm>
          <a:prstGeom prst="line">
            <a:avLst/>
          </a:prstGeom>
          <a:ln w="76200">
            <a:solidFill>
              <a:srgbClr val="035C67"/>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EC41EA52-A1F1-9E7B-4BF9-3384356377A0}"/>
              </a:ext>
            </a:extLst>
          </p:cNvPr>
          <p:cNvSpPr>
            <a:spLocks noGrp="1"/>
          </p:cNvSpPr>
          <p:nvPr>
            <p:ph sz="quarter" idx="10" hasCustomPrompt="1"/>
          </p:nvPr>
        </p:nvSpPr>
        <p:spPr>
          <a:xfrm>
            <a:off x="838200" y="2011681"/>
            <a:ext cx="4902200" cy="3967087"/>
          </a:xfrm>
        </p:spPr>
        <p:txBody>
          <a:bodyPr>
            <a:normAutofit/>
          </a:bodyPr>
          <a:lstStyle>
            <a:lvl1pPr>
              <a:defRPr sz="2800"/>
            </a:lvl1pPr>
            <a:lvl2pPr>
              <a:defRPr sz="2400"/>
            </a:lvl2pPr>
            <a:lvl3pPr>
              <a:defRPr sz="2000"/>
            </a:lvl3pPr>
            <a:lvl4pPr>
              <a:defRPr sz="1800"/>
            </a:lvl4pPr>
            <a:lvl5pPr>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73285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rgbClr val="035C67"/>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63742"/>
            <a:ext cx="10515600" cy="2852737"/>
          </a:xfrm>
        </p:spPr>
        <p:txBody>
          <a:bodyPr anchor="ctr">
            <a:normAutofit/>
          </a:bodyPr>
          <a:lstStyle>
            <a:lvl1pPr algn="ctr">
              <a:lnSpc>
                <a:spcPct val="100000"/>
              </a:lnSpc>
              <a:defRPr sz="7000" b="1">
                <a:solidFill>
                  <a:schemeClr val="bg1"/>
                </a:solidFill>
                <a:latin typeface="Arial" panose="020B0604020202020204" pitchFamily="34" charset="0"/>
                <a:cs typeface="Arial" panose="020B0604020202020204" pitchFamily="34" charset="0"/>
              </a:defRPr>
            </a:lvl1pPr>
          </a:lstStyle>
          <a:p>
            <a:r>
              <a:rPr lang="en-US"/>
              <a:t>Click to add text</a:t>
            </a:r>
          </a:p>
        </p:txBody>
      </p:sp>
      <p:pic>
        <p:nvPicPr>
          <p:cNvPr id="6" name="Picture 5" descr="Federal Trade Commission logo">
            <a:extLst>
              <a:ext uri="{FF2B5EF4-FFF2-40B4-BE49-F238E27FC236}">
                <a16:creationId xmlns:a16="http://schemas.microsoft.com/office/drawing/2014/main" id="{1D0B6EDF-AE15-45DA-9036-5EF1CAB3C14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49474" y="5264704"/>
            <a:ext cx="2955804" cy="914402"/>
          </a:xfrm>
          <a:prstGeom prst="rect">
            <a:avLst/>
          </a:prstGeom>
        </p:spPr>
      </p:pic>
      <p:grpSp>
        <p:nvGrpSpPr>
          <p:cNvPr id="3" name="Group 2">
            <a:extLst>
              <a:ext uri="{FF2B5EF4-FFF2-40B4-BE49-F238E27FC236}">
                <a16:creationId xmlns:a16="http://schemas.microsoft.com/office/drawing/2014/main" id="{8D7C1869-0E31-68C4-028D-893692F18589}"/>
              </a:ext>
              <a:ext uri="{C183D7F6-B498-43B3-948B-1728B52AA6E4}">
                <adec:decorative xmlns:adec="http://schemas.microsoft.com/office/drawing/2017/decorative" val="1"/>
              </a:ext>
            </a:extLst>
          </p:cNvPr>
          <p:cNvGrpSpPr/>
          <p:nvPr userDrawn="1"/>
        </p:nvGrpSpPr>
        <p:grpSpPr>
          <a:xfrm>
            <a:off x="3534973" y="3950331"/>
            <a:ext cx="5122054" cy="718373"/>
            <a:chOff x="-2229278" y="498372"/>
            <a:chExt cx="3020900" cy="1598933"/>
          </a:xfrm>
          <a:solidFill>
            <a:srgbClr val="BCE7F6"/>
          </a:solidFill>
        </p:grpSpPr>
        <p:sp>
          <p:nvSpPr>
            <p:cNvPr id="5" name="Rectangle: Rounded Corners 4">
              <a:extLst>
                <a:ext uri="{FF2B5EF4-FFF2-40B4-BE49-F238E27FC236}">
                  <a16:creationId xmlns:a16="http://schemas.microsoft.com/office/drawing/2014/main" id="{8CFB50AC-E040-C1F3-CC8F-5935BBEBE9B8}"/>
                </a:ext>
              </a:extLst>
            </p:cNvPr>
            <p:cNvSpPr/>
            <p:nvPr userDrawn="1"/>
          </p:nvSpPr>
          <p:spPr>
            <a:xfrm>
              <a:off x="-2229278" y="498372"/>
              <a:ext cx="3020900" cy="1598933"/>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A788526-F366-39B6-7ACF-CDDD40FBC472}"/>
                </a:ext>
              </a:extLst>
            </p:cNvPr>
            <p:cNvSpPr txBox="1"/>
            <p:nvPr userDrawn="1"/>
          </p:nvSpPr>
          <p:spPr>
            <a:xfrm>
              <a:off x="-2055503" y="513890"/>
              <a:ext cx="2664451" cy="1575591"/>
            </a:xfrm>
            <a:prstGeom prst="rect">
              <a:avLst/>
            </a:prstGeom>
            <a:grpFill/>
          </p:spPr>
          <p:txBody>
            <a:bodyPr wrap="square" rtlCol="0">
              <a:spAutoFit/>
            </a:bodyPr>
            <a:lstStyle/>
            <a:p>
              <a:pPr algn="ctr"/>
              <a:r>
                <a:rPr lang="en-US" sz="4000" b="1">
                  <a:solidFill>
                    <a:srgbClr val="1C3557"/>
                  </a:solidFill>
                  <a:latin typeface="Arial" panose="020B0604020202020204" pitchFamily="34" charset="0"/>
                  <a:cs typeface="Arial" panose="020B0604020202020204" pitchFamily="34" charset="0"/>
                </a:rPr>
                <a:t>ftc.gov/</a:t>
              </a:r>
              <a:r>
                <a:rPr lang="en-US" sz="4000" b="1" err="1">
                  <a:solidFill>
                    <a:srgbClr val="1C3557"/>
                  </a:solidFill>
                  <a:latin typeface="Arial" panose="020B0604020202020204" pitchFamily="34" charset="0"/>
                  <a:cs typeface="Arial" panose="020B0604020202020204" pitchFamily="34" charset="0"/>
                </a:rPr>
                <a:t>jobscams</a:t>
              </a:r>
              <a:endParaRPr lang="en-US" sz="4000" b="1">
                <a:solidFill>
                  <a:srgbClr val="1C3557"/>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7033644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7413BCA7-6642-43FE-5D07-3C3A2BD959DD}"/>
              </a:ext>
            </a:extLst>
          </p:cNvPr>
          <p:cNvSpPr>
            <a:spLocks noGrp="1"/>
          </p:cNvSpPr>
          <p:nvPr>
            <p:ph type="pic" sz="quarter" idx="10" hasCustomPrompt="1"/>
          </p:nvPr>
        </p:nvSpPr>
        <p:spPr>
          <a:xfrm>
            <a:off x="8239125" y="3195108"/>
            <a:ext cx="2524125" cy="2039938"/>
          </a:xfrm>
          <a:prstGeom prst="rect">
            <a:avLst/>
          </a:prstGeom>
        </p:spPr>
        <p:txBody>
          <a:bodyPr/>
          <a:lstStyle>
            <a:lvl1pPr marL="0" indent="0" algn="ctr">
              <a:buNone/>
              <a:defRPr sz="1800">
                <a:latin typeface="Roboto" panose="02000000000000000000" pitchFamily="2" charset="0"/>
                <a:ea typeface="Roboto" panose="02000000000000000000" pitchFamily="2" charset="0"/>
                <a:cs typeface="Roboto" panose="02000000000000000000" pitchFamily="2" charset="0"/>
              </a:defRPr>
            </a:lvl1pPr>
          </a:lstStyle>
          <a:p>
            <a:r>
              <a:rPr lang="en-US" sz="1800">
                <a:latin typeface="Roboto" panose="02000000000000000000" pitchFamily="2" charset="0"/>
                <a:ea typeface="Roboto" panose="02000000000000000000" pitchFamily="2" charset="0"/>
                <a:cs typeface="Roboto" panose="02000000000000000000" pitchFamily="2" charset="0"/>
              </a:rPr>
              <a:t>Image / Logo Placeholder</a:t>
            </a:r>
            <a:endParaRPr lang="en-US"/>
          </a:p>
        </p:txBody>
      </p:sp>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62825" y="964848"/>
            <a:ext cx="4314825" cy="1473552"/>
          </a:xfrm>
          <a:prstGeom prst="rect">
            <a:avLst/>
          </a:prstGeom>
        </p:spPr>
        <p:txBody>
          <a:bodyPr/>
          <a:lstStyle>
            <a:lvl1pPr marL="0" indent="0" algn="ctr">
              <a:buNone/>
              <a:defRPr sz="35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Slide Title</a:t>
            </a:r>
          </a:p>
        </p:txBody>
      </p:sp>
      <p:pic>
        <p:nvPicPr>
          <p:cNvPr id="2" name="Picture Placeholder 2">
            <a:extLst>
              <a:ext uri="{FF2B5EF4-FFF2-40B4-BE49-F238E27FC236}">
                <a16:creationId xmlns:a16="http://schemas.microsoft.com/office/drawing/2014/main" id="{FECEB58C-B7DE-0DCD-BB1F-C5FA30E3DEC8}"/>
              </a:ext>
              <a:ext uri="{C183D7F6-B498-43B3-948B-1728B52AA6E4}">
                <adec:decorative xmlns:adec="http://schemas.microsoft.com/office/drawing/2017/decorative" val="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6758609" cy="6151420"/>
          </a:xfrm>
          <a:prstGeom prst="rect">
            <a:avLst/>
          </a:prstGeom>
        </p:spPr>
      </p:pic>
      <p:sp>
        <p:nvSpPr>
          <p:cNvPr id="5" name="Slide Number Placeholder 5">
            <a:extLst>
              <a:ext uri="{FF2B5EF4-FFF2-40B4-BE49-F238E27FC236}">
                <a16:creationId xmlns:a16="http://schemas.microsoft.com/office/drawing/2014/main" id="{CBFE66A9-E63F-B680-CA7A-A3B93C6D8720}"/>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2948412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ransition Slide">
    <p:spTree>
      <p:nvGrpSpPr>
        <p:cNvPr id="1" name=""/>
        <p:cNvGrpSpPr/>
        <p:nvPr/>
      </p:nvGrpSpPr>
      <p:grpSpPr>
        <a:xfrm>
          <a:off x="0" y="0"/>
          <a:ext cx="0" cy="0"/>
          <a:chOff x="0" y="0"/>
          <a:chExt cx="0" cy="0"/>
        </a:xfrm>
      </p:grpSpPr>
      <p:pic>
        <p:nvPicPr>
          <p:cNvPr id="4" name="Picture Placeholder 2">
            <a:extLst>
              <a:ext uri="{FF2B5EF4-FFF2-40B4-BE49-F238E27FC236}">
                <a16:creationId xmlns:a16="http://schemas.microsoft.com/office/drawing/2014/main" id="{31021D6F-3B3B-DABC-CBD5-096B2AB52AE4}"/>
              </a:ext>
              <a:ext uri="{C183D7F6-B498-43B3-948B-1728B52AA6E4}">
                <adec:decorative xmlns:adec="http://schemas.microsoft.com/office/drawing/2017/decorative" val="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6758609" cy="6149788"/>
          </a:xfrm>
          <a:prstGeom prst="rect">
            <a:avLst/>
          </a:prstGeom>
        </p:spPr>
      </p:pic>
      <p:sp>
        <p:nvSpPr>
          <p:cNvPr id="2" name="Picture Placeholder 16">
            <a:extLst>
              <a:ext uri="{FF2B5EF4-FFF2-40B4-BE49-F238E27FC236}">
                <a16:creationId xmlns:a16="http://schemas.microsoft.com/office/drawing/2014/main" id="{823225EF-1ACA-A65D-0051-4A4D066B40B3}"/>
              </a:ext>
            </a:extLst>
          </p:cNvPr>
          <p:cNvSpPr>
            <a:spLocks noGrp="1"/>
          </p:cNvSpPr>
          <p:nvPr>
            <p:ph type="pic" sz="quarter" idx="10" hasCustomPrompt="1"/>
          </p:nvPr>
        </p:nvSpPr>
        <p:spPr>
          <a:xfrm>
            <a:off x="8238744" y="3191256"/>
            <a:ext cx="2524125" cy="2039938"/>
          </a:xfrm>
          <a:prstGeom prst="rect">
            <a:avLst/>
          </a:prstGeom>
        </p:spPr>
        <p:txBody>
          <a:bodyPr/>
          <a:lstStyle>
            <a:lvl1pPr marL="0" indent="0" algn="ctr">
              <a:buNone/>
              <a:defRPr sz="1800">
                <a:latin typeface="Roboto" panose="02000000000000000000" pitchFamily="2" charset="0"/>
                <a:ea typeface="Roboto" panose="02000000000000000000" pitchFamily="2" charset="0"/>
                <a:cs typeface="Roboto" panose="02000000000000000000" pitchFamily="2" charset="0"/>
              </a:defRPr>
            </a:lvl1pPr>
          </a:lstStyle>
          <a:p>
            <a:r>
              <a:rPr lang="en-US" sz="1800">
                <a:latin typeface="Roboto" panose="02000000000000000000" pitchFamily="2" charset="0"/>
                <a:ea typeface="Roboto" panose="02000000000000000000" pitchFamily="2" charset="0"/>
                <a:cs typeface="Roboto" panose="02000000000000000000" pitchFamily="2" charset="0"/>
              </a:rPr>
              <a:t>Image / Logo Placeholder</a:t>
            </a:r>
            <a:endParaRPr lang="en-US"/>
          </a:p>
        </p:txBody>
      </p:sp>
      <p:sp>
        <p:nvSpPr>
          <p:cNvPr id="3" name="Text Placeholder 3">
            <a:extLst>
              <a:ext uri="{FF2B5EF4-FFF2-40B4-BE49-F238E27FC236}">
                <a16:creationId xmlns:a16="http://schemas.microsoft.com/office/drawing/2014/main" id="{A8CFE715-BD7C-7612-85B2-7BB25D3A6AFD}"/>
              </a:ext>
            </a:extLst>
          </p:cNvPr>
          <p:cNvSpPr>
            <a:spLocks noGrp="1"/>
          </p:cNvSpPr>
          <p:nvPr>
            <p:ph type="body" sz="quarter" idx="12" hasCustomPrompt="1"/>
          </p:nvPr>
        </p:nvSpPr>
        <p:spPr>
          <a:xfrm>
            <a:off x="7360920" y="969264"/>
            <a:ext cx="4315968" cy="1472184"/>
          </a:xfrm>
          <a:prstGeom prst="rect">
            <a:avLst/>
          </a:prstGeom>
        </p:spPr>
        <p:txBody>
          <a:bodyPr/>
          <a:lstStyle>
            <a:lvl1pPr marL="0" indent="0" algn="ctr">
              <a:buNone/>
              <a:defRPr sz="35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Slide Title</a:t>
            </a:r>
          </a:p>
        </p:txBody>
      </p:sp>
      <p:sp>
        <p:nvSpPr>
          <p:cNvPr id="6" name="Slide Number Placeholder 5">
            <a:extLst>
              <a:ext uri="{FF2B5EF4-FFF2-40B4-BE49-F238E27FC236}">
                <a16:creationId xmlns:a16="http://schemas.microsoft.com/office/drawing/2014/main" id="{222979BC-875B-1C27-5106-6BC2DBA9A40A}"/>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41382145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6758609" cy="6143851"/>
          </a:xfrm>
          <a:prstGeom prst="rect">
            <a:avLst/>
          </a:prstGeom>
        </p:spPr>
      </p:pic>
      <p:sp>
        <p:nvSpPr>
          <p:cNvPr id="3" name="Slide Number Placeholder 5">
            <a:extLst>
              <a:ext uri="{FF2B5EF4-FFF2-40B4-BE49-F238E27FC236}">
                <a16:creationId xmlns:a16="http://schemas.microsoft.com/office/drawing/2014/main" id="{19FE45D4-FE2A-0CE1-5B80-7720EA11C6D7}"/>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3198274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6758609" cy="6143851"/>
          </a:xfrm>
          <a:prstGeom prst="rect">
            <a:avLst/>
          </a:prstGeom>
        </p:spPr>
      </p:pic>
      <p:sp>
        <p:nvSpPr>
          <p:cNvPr id="3" name="Slide Number Placeholder 5">
            <a:extLst>
              <a:ext uri="{FF2B5EF4-FFF2-40B4-BE49-F238E27FC236}">
                <a16:creationId xmlns:a16="http://schemas.microsoft.com/office/drawing/2014/main" id="{0DC37AE1-A3B2-0FD8-C7F7-86CC7AA3ECE1}"/>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3689743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9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6758609" cy="6155883"/>
          </a:xfrm>
          <a:prstGeom prst="rect">
            <a:avLst/>
          </a:prstGeom>
        </p:spPr>
      </p:pic>
      <p:sp>
        <p:nvSpPr>
          <p:cNvPr id="3" name="Slide Number Placeholder 5">
            <a:extLst>
              <a:ext uri="{FF2B5EF4-FFF2-40B4-BE49-F238E27FC236}">
                <a16:creationId xmlns:a16="http://schemas.microsoft.com/office/drawing/2014/main" id="{DE6C1D4F-E035-9236-8672-DC4CED56C400}"/>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1891761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0_Transition Slide">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FD3010B9-051D-888C-9A73-C01D5AA4E4FB}"/>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2050" name="Picture 2" descr="We're Celebrating National Consumer Protectin Week&#10;March 1-7, 2026&#10;ftc.gov/ncpw&#10;#NCPW2026&#10;Federal Trade Commission Flyer">
            <a:extLst>
              <a:ext uri="{FF2B5EF4-FFF2-40B4-BE49-F238E27FC236}">
                <a16:creationId xmlns:a16="http://schemas.microsoft.com/office/drawing/2014/main" id="{08EDB445-3CAB-AFA7-E9CB-9C1E1172E6FB}"/>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218572" y="0"/>
            <a:ext cx="11754855" cy="617436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2212777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2_Transition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38A356-0CA8-83ED-E171-AF2D8467EDB3}"/>
              </a:ext>
              <a:ext uri="{C183D7F6-B498-43B3-948B-1728B52AA6E4}">
                <adec:decorative xmlns:adec="http://schemas.microsoft.com/office/drawing/2017/decorative" val="1"/>
              </a:ext>
            </a:extLst>
          </p:cNvPr>
          <p:cNvSpPr/>
          <p:nvPr userDrawn="1"/>
        </p:nvSpPr>
        <p:spPr>
          <a:xfrm>
            <a:off x="-1" y="0"/>
            <a:ext cx="6758609" cy="6145491"/>
          </a:xfrm>
          <a:prstGeom prst="rect">
            <a:avLst/>
          </a:prstGeom>
          <a:solidFill>
            <a:srgbClr val="002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7" name="Picture 6">
            <a:extLst>
              <a:ext uri="{FF2B5EF4-FFF2-40B4-BE49-F238E27FC236}">
                <a16:creationId xmlns:a16="http://schemas.microsoft.com/office/drawing/2014/main" id="{AA6528BD-24FC-5DD2-A36F-0AE610995834}"/>
              </a:ext>
              <a:ext uri="{C183D7F6-B498-43B3-948B-1728B52AA6E4}">
                <adec:decorative xmlns:adec="http://schemas.microsoft.com/office/drawing/2017/decorative" val="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032772"/>
            <a:ext cx="6758610" cy="4117064"/>
          </a:xfrm>
          <a:prstGeom prst="rect">
            <a:avLst/>
          </a:prstGeom>
        </p:spPr>
      </p:pic>
      <p:sp>
        <p:nvSpPr>
          <p:cNvPr id="3" name="Slide Number Placeholder 5">
            <a:extLst>
              <a:ext uri="{FF2B5EF4-FFF2-40B4-BE49-F238E27FC236}">
                <a16:creationId xmlns:a16="http://schemas.microsoft.com/office/drawing/2014/main" id="{FC55BCFF-7CB0-8DD9-8074-96D1E6A829DE}"/>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56804395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6758609" cy="6143851"/>
          </a:xfrm>
          <a:prstGeom prst="rect">
            <a:avLst/>
          </a:prstGeom>
        </p:spPr>
      </p:pic>
      <p:sp>
        <p:nvSpPr>
          <p:cNvPr id="3" name="Slide Number Placeholder 5">
            <a:extLst>
              <a:ext uri="{FF2B5EF4-FFF2-40B4-BE49-F238E27FC236}">
                <a16:creationId xmlns:a16="http://schemas.microsoft.com/office/drawing/2014/main" id="{1FE9BFE1-1FB8-2D6C-13A1-4D941752271F}"/>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028258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6758609" cy="6143851"/>
          </a:xfrm>
          <a:prstGeom prst="rect">
            <a:avLst/>
          </a:prstGeom>
        </p:spPr>
      </p:pic>
      <p:sp>
        <p:nvSpPr>
          <p:cNvPr id="3" name="Slide Number Placeholder 5">
            <a:extLst>
              <a:ext uri="{FF2B5EF4-FFF2-40B4-BE49-F238E27FC236}">
                <a16:creationId xmlns:a16="http://schemas.microsoft.com/office/drawing/2014/main" id="{D104E5B5-A623-046B-3B9F-1BF995E72677}"/>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691438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6758609" cy="6143851"/>
          </a:xfrm>
          <a:prstGeom prst="rect">
            <a:avLst/>
          </a:prstGeom>
        </p:spPr>
      </p:pic>
      <p:sp>
        <p:nvSpPr>
          <p:cNvPr id="3" name="Slide Number Placeholder 5">
            <a:extLst>
              <a:ext uri="{FF2B5EF4-FFF2-40B4-BE49-F238E27FC236}">
                <a16:creationId xmlns:a16="http://schemas.microsoft.com/office/drawing/2014/main" id="{479272DB-C500-488E-EC63-1B4BC95A5735}"/>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7934825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6758609" cy="6260123"/>
          </a:xfrm>
          <a:prstGeom prst="rect">
            <a:avLst/>
          </a:prstGeom>
        </p:spPr>
      </p:pic>
      <p:sp>
        <p:nvSpPr>
          <p:cNvPr id="3" name="Slide Number Placeholder 5">
            <a:extLst>
              <a:ext uri="{FF2B5EF4-FFF2-40B4-BE49-F238E27FC236}">
                <a16:creationId xmlns:a16="http://schemas.microsoft.com/office/drawing/2014/main" id="{65B10C2D-7B9C-50ED-3998-A991CEBF86F7}"/>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5655963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6758609" cy="6143851"/>
          </a:xfrm>
          <a:prstGeom prst="rect">
            <a:avLst/>
          </a:prstGeom>
        </p:spPr>
      </p:pic>
      <p:sp>
        <p:nvSpPr>
          <p:cNvPr id="3" name="Slide Number Placeholder 5">
            <a:extLst>
              <a:ext uri="{FF2B5EF4-FFF2-40B4-BE49-F238E27FC236}">
                <a16:creationId xmlns:a16="http://schemas.microsoft.com/office/drawing/2014/main" id="{E3776DD3-DC19-A050-C03F-C05F5272A966}"/>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381479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6758609" cy="6143851"/>
          </a:xfrm>
          <a:prstGeom prst="rect">
            <a:avLst/>
          </a:prstGeom>
        </p:spPr>
      </p:pic>
      <p:sp>
        <p:nvSpPr>
          <p:cNvPr id="3" name="Slide Number Placeholder 5">
            <a:extLst>
              <a:ext uri="{FF2B5EF4-FFF2-40B4-BE49-F238E27FC236}">
                <a16:creationId xmlns:a16="http://schemas.microsoft.com/office/drawing/2014/main" id="{387C7DF4-2329-77AB-C4F3-B539CCEAB9D6}"/>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2262365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_Transition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6758609" cy="6141822"/>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sp>
        <p:nvSpPr>
          <p:cNvPr id="3" name="Slide Number Placeholder 5">
            <a:extLst>
              <a:ext uri="{FF2B5EF4-FFF2-40B4-BE49-F238E27FC236}">
                <a16:creationId xmlns:a16="http://schemas.microsoft.com/office/drawing/2014/main" id="{21D3A22E-FF88-0445-1EC1-0283B0EB9013}"/>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4849771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Transition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61B5C3-B3BF-2567-FDDA-5822C64C9B3D}"/>
              </a:ext>
              <a:ext uri="{C183D7F6-B498-43B3-948B-1728B52AA6E4}">
                <adec:decorative xmlns:adec="http://schemas.microsoft.com/office/drawing/2017/decorative" val="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0"/>
            <a:ext cx="6751006" cy="6143626"/>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sp>
        <p:nvSpPr>
          <p:cNvPr id="5" name="Slide Number Placeholder 5">
            <a:extLst>
              <a:ext uri="{FF2B5EF4-FFF2-40B4-BE49-F238E27FC236}">
                <a16:creationId xmlns:a16="http://schemas.microsoft.com/office/drawing/2014/main" id="{2DD3AC6E-15C5-8EA2-DEF1-75516ADEB9D3}"/>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4673502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4_Transition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EF748C-8F2D-3CA1-5F77-A62DB7B679BC}"/>
              </a:ext>
              <a:ext uri="{C183D7F6-B498-43B3-948B-1728B52AA6E4}">
                <adec:decorative xmlns:adec="http://schemas.microsoft.com/office/drawing/2017/decorative" val="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1"/>
          <a:stretch/>
        </p:blipFill>
        <p:spPr>
          <a:xfrm>
            <a:off x="0" y="-1"/>
            <a:ext cx="6751006" cy="6142125"/>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rgbClr val="44546A"/>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sp>
        <p:nvSpPr>
          <p:cNvPr id="3" name="Slide Number Placeholder 5">
            <a:extLst>
              <a:ext uri="{FF2B5EF4-FFF2-40B4-BE49-F238E27FC236}">
                <a16:creationId xmlns:a16="http://schemas.microsoft.com/office/drawing/2014/main" id="{E18A4BCD-B1BD-C5D4-3104-2DF119909CF2}"/>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42636506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5_Transition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EF748C-8F2D-3CA1-5F77-A62DB7B679BC}"/>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1"/>
            <a:ext cx="6751006" cy="6142125"/>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rgbClr val="44546A"/>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sp>
        <p:nvSpPr>
          <p:cNvPr id="3" name="Slide Number Placeholder 5">
            <a:extLst>
              <a:ext uri="{FF2B5EF4-FFF2-40B4-BE49-F238E27FC236}">
                <a16:creationId xmlns:a16="http://schemas.microsoft.com/office/drawing/2014/main" id="{CE5EFB00-1830-C1E8-DFA5-CAE9307CBC39}"/>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0995151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914997E-1C5D-05CC-8FAE-97EC6FFAF79D}"/>
              </a:ext>
            </a:extLst>
          </p:cNvPr>
          <p:cNvSpPr>
            <a:spLocks noGrp="1"/>
          </p:cNvSpPr>
          <p:nvPr>
            <p:ph type="sldNum" sz="quarter" idx="10"/>
          </p:nvPr>
        </p:nvSpPr>
        <p:spPr/>
        <p:txBody>
          <a:bodyPr/>
          <a:lstStyle/>
          <a:p>
            <a:fld id="{E1CE52AA-BB93-4FDB-9629-C6421C98F39B}" type="slidenum">
              <a:rPr lang="en-US" smtClean="0"/>
              <a:pPr/>
              <a:t>‹#›</a:t>
            </a:fld>
            <a:endParaRPr lang="en-US"/>
          </a:p>
        </p:txBody>
      </p:sp>
      <p:sp>
        <p:nvSpPr>
          <p:cNvPr id="4" name="Text Placeholder 3">
            <a:extLst>
              <a:ext uri="{FF2B5EF4-FFF2-40B4-BE49-F238E27FC236}">
                <a16:creationId xmlns:a16="http://schemas.microsoft.com/office/drawing/2014/main" id="{77E468DA-050F-1EC1-9A4C-2C82E76B02B0}"/>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rgbClr val="44546A"/>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6" name="Picture 5">
            <a:extLst>
              <a:ext uri="{FF2B5EF4-FFF2-40B4-BE49-F238E27FC236}">
                <a16:creationId xmlns:a16="http://schemas.microsoft.com/office/drawing/2014/main" id="{0B47587D-B2F8-798E-8E7B-14AB6A03A49D}"/>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1"/>
            <a:ext cx="6751006" cy="6157177"/>
          </a:xfrm>
          <a:prstGeom prst="rect">
            <a:avLst/>
          </a:prstGeom>
        </p:spPr>
      </p:pic>
    </p:spTree>
    <p:extLst>
      <p:ext uri="{BB962C8B-B14F-4D97-AF65-F5344CB8AC3E}">
        <p14:creationId xmlns:p14="http://schemas.microsoft.com/office/powerpoint/2010/main" val="9278655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4_Transition Slide">
  <p:cSld name="7_Transition Slide">
    <p:spTree>
      <p:nvGrpSpPr>
        <p:cNvPr id="1" name="Shape 218"/>
        <p:cNvGrpSpPr/>
        <p:nvPr/>
      </p:nvGrpSpPr>
      <p:grpSpPr>
        <a:xfrm>
          <a:off x="0" y="0"/>
          <a:ext cx="0" cy="0"/>
          <a:chOff x="0" y="0"/>
          <a:chExt cx="0" cy="0"/>
        </a:xfrm>
      </p:grpSpPr>
      <p:sp>
        <p:nvSpPr>
          <p:cNvPr id="219" name="Google Shape;219;p66"/>
          <p:cNvSpPr txBox="1">
            <a:spLocks noGrp="1"/>
          </p:cNvSpPr>
          <p:nvPr>
            <p:ph type="body" idx="1"/>
          </p:nvPr>
        </p:nvSpPr>
        <p:spPr>
          <a:xfrm>
            <a:off x="7326967" y="2354344"/>
            <a:ext cx="4314825" cy="1473552"/>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chemeClr val="dk2"/>
              </a:buClr>
              <a:buSzPts val="3500"/>
              <a:buFont typeface="Arial"/>
              <a:buNone/>
              <a:defRPr sz="3500" b="0" i="0" u="none" strike="noStrike" cap="none">
                <a:solidFill>
                  <a:schemeClr val="dk2"/>
                </a:solidFill>
                <a:latin typeface="Roboto"/>
                <a:ea typeface="Roboto"/>
                <a:cs typeface="Roboto"/>
                <a:sym typeface="Robo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20" name="Google Shape;220;p66"/>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6758609" cy="6260123"/>
          </a:xfrm>
          <a:prstGeom prst="rect">
            <a:avLst/>
          </a:prstGeom>
          <a:noFill/>
          <a:ln>
            <a:noFill/>
          </a:ln>
        </p:spPr>
      </p:pic>
      <p:sp>
        <p:nvSpPr>
          <p:cNvPr id="221" name="Google Shape;221;p66"/>
          <p:cNvSpPr txBox="1">
            <a:spLocks noGrp="1"/>
          </p:cNvSpPr>
          <p:nvPr>
            <p:ph type="sldNum" idx="12"/>
          </p:nvPr>
        </p:nvSpPr>
        <p:spPr>
          <a:xfrm>
            <a:off x="11657099" y="6477918"/>
            <a:ext cx="500408" cy="344811"/>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800">
                <a:solidFill>
                  <a:schemeClr val="lt1"/>
                </a:solidFill>
                <a:latin typeface="Roboto"/>
                <a:ea typeface="Roboto"/>
                <a:cs typeface="Roboto"/>
                <a:sym typeface="Roboto"/>
              </a:defRPr>
            </a:lvl1pPr>
            <a:lvl2pPr marL="0" lvl="1" indent="0" algn="r">
              <a:spcBef>
                <a:spcPts val="0"/>
              </a:spcBef>
              <a:buNone/>
              <a:defRPr sz="1800">
                <a:solidFill>
                  <a:schemeClr val="lt1"/>
                </a:solidFill>
                <a:latin typeface="Roboto"/>
                <a:ea typeface="Roboto"/>
                <a:cs typeface="Roboto"/>
                <a:sym typeface="Roboto"/>
              </a:defRPr>
            </a:lvl2pPr>
            <a:lvl3pPr marL="0" lvl="2" indent="0" algn="r">
              <a:spcBef>
                <a:spcPts val="0"/>
              </a:spcBef>
              <a:buNone/>
              <a:defRPr sz="1800">
                <a:solidFill>
                  <a:schemeClr val="lt1"/>
                </a:solidFill>
                <a:latin typeface="Roboto"/>
                <a:ea typeface="Roboto"/>
                <a:cs typeface="Roboto"/>
                <a:sym typeface="Roboto"/>
              </a:defRPr>
            </a:lvl3pPr>
            <a:lvl4pPr marL="0" lvl="3" indent="0" algn="r">
              <a:spcBef>
                <a:spcPts val="0"/>
              </a:spcBef>
              <a:buNone/>
              <a:defRPr sz="1800">
                <a:solidFill>
                  <a:schemeClr val="lt1"/>
                </a:solidFill>
                <a:latin typeface="Roboto"/>
                <a:ea typeface="Roboto"/>
                <a:cs typeface="Roboto"/>
                <a:sym typeface="Roboto"/>
              </a:defRPr>
            </a:lvl4pPr>
            <a:lvl5pPr marL="0" lvl="4" indent="0" algn="r">
              <a:spcBef>
                <a:spcPts val="0"/>
              </a:spcBef>
              <a:buNone/>
              <a:defRPr sz="1800">
                <a:solidFill>
                  <a:schemeClr val="lt1"/>
                </a:solidFill>
                <a:latin typeface="Roboto"/>
                <a:ea typeface="Roboto"/>
                <a:cs typeface="Roboto"/>
                <a:sym typeface="Roboto"/>
              </a:defRPr>
            </a:lvl5pPr>
            <a:lvl6pPr marL="0" lvl="5" indent="0" algn="r">
              <a:spcBef>
                <a:spcPts val="0"/>
              </a:spcBef>
              <a:buNone/>
              <a:defRPr sz="1800">
                <a:solidFill>
                  <a:schemeClr val="lt1"/>
                </a:solidFill>
                <a:latin typeface="Roboto"/>
                <a:ea typeface="Roboto"/>
                <a:cs typeface="Roboto"/>
                <a:sym typeface="Roboto"/>
              </a:defRPr>
            </a:lvl6pPr>
            <a:lvl7pPr marL="0" lvl="6" indent="0" algn="r">
              <a:spcBef>
                <a:spcPts val="0"/>
              </a:spcBef>
              <a:buNone/>
              <a:defRPr sz="1800">
                <a:solidFill>
                  <a:schemeClr val="lt1"/>
                </a:solidFill>
                <a:latin typeface="Roboto"/>
                <a:ea typeface="Roboto"/>
                <a:cs typeface="Roboto"/>
                <a:sym typeface="Roboto"/>
              </a:defRPr>
            </a:lvl7pPr>
            <a:lvl8pPr marL="0" lvl="7" indent="0" algn="r">
              <a:spcBef>
                <a:spcPts val="0"/>
              </a:spcBef>
              <a:buNone/>
              <a:defRPr sz="1800">
                <a:solidFill>
                  <a:schemeClr val="lt1"/>
                </a:solidFill>
                <a:latin typeface="Roboto"/>
                <a:ea typeface="Roboto"/>
                <a:cs typeface="Roboto"/>
                <a:sym typeface="Roboto"/>
              </a:defRPr>
            </a:lvl8pPr>
            <a:lvl9pPr marL="0" lvl="8" indent="0" algn="r">
              <a:spcBef>
                <a:spcPts val="0"/>
              </a:spcBef>
              <a:buNone/>
              <a:defRPr sz="18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515216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oll Activity ">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794A977-4DA5-8325-DB63-B53E3391F07D}"/>
              </a:ext>
            </a:extLst>
          </p:cNvPr>
          <p:cNvSpPr txBox="1"/>
          <p:nvPr userDrawn="1"/>
        </p:nvSpPr>
        <p:spPr>
          <a:xfrm>
            <a:off x="944840" y="2452127"/>
            <a:ext cx="3904329" cy="3272691"/>
          </a:xfrm>
          <a:prstGeom prst="rect">
            <a:avLst/>
          </a:prstGeom>
          <a:noFill/>
          <a:ln>
            <a:solidFill>
              <a:schemeClr val="bg1"/>
            </a:solidFill>
          </a:ln>
        </p:spPr>
        <p:txBody>
          <a:bodyPr wrap="square" rtlCol="0">
            <a:spAutoFit/>
          </a:bodyPr>
          <a:lstStyle/>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p:txBody>
      </p:sp>
      <p:pic>
        <p:nvPicPr>
          <p:cNvPr id="9" name="Graphic 8" descr="Badge Question Mark with solid fill">
            <a:extLst>
              <a:ext uri="{FF2B5EF4-FFF2-40B4-BE49-F238E27FC236}">
                <a16:creationId xmlns:a16="http://schemas.microsoft.com/office/drawing/2014/main" id="{7109F4C4-70DC-E39C-005F-E91C72B39EB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7999" y="2514600"/>
            <a:ext cx="914400" cy="914400"/>
          </a:xfrm>
          <a:prstGeom prst="rect">
            <a:avLst/>
          </a:prstGeom>
        </p:spPr>
      </p:pic>
      <p:sp>
        <p:nvSpPr>
          <p:cNvPr id="10" name="Rectangle">
            <a:extLst>
              <a:ext uri="{FF2B5EF4-FFF2-40B4-BE49-F238E27FC236}">
                <a16:creationId xmlns:a16="http://schemas.microsoft.com/office/drawing/2014/main" id="{DAB562C9-EE3F-72C6-4A33-933796322DA9}"/>
              </a:ext>
              <a:ext uri="{C183D7F6-B498-43B3-948B-1728B52AA6E4}">
                <adec:decorative xmlns:adec="http://schemas.microsoft.com/office/drawing/2017/decorative" val="1"/>
              </a:ext>
            </a:extLst>
          </p:cNvPr>
          <p:cNvSpPr/>
          <p:nvPr userDrawn="1"/>
        </p:nvSpPr>
        <p:spPr>
          <a:xfrm>
            <a:off x="7342833" y="1347511"/>
            <a:ext cx="4537880" cy="4551969"/>
          </a:xfrm>
          <a:prstGeom prst="rect">
            <a:avLst/>
          </a:prstGeom>
          <a:solidFill>
            <a:srgbClr val="FFFFFF"/>
          </a:solidFill>
          <a:ln w="127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3" name="Text Placeholder 2">
            <a:extLst>
              <a:ext uri="{FF2B5EF4-FFF2-40B4-BE49-F238E27FC236}">
                <a16:creationId xmlns:a16="http://schemas.microsoft.com/office/drawing/2014/main" id="{AAFC7B44-726B-6F1E-CA06-CE58AFE585C0}"/>
              </a:ext>
            </a:extLst>
          </p:cNvPr>
          <p:cNvSpPr>
            <a:spLocks noGrp="1"/>
          </p:cNvSpPr>
          <p:nvPr>
            <p:ph type="body" sz="quarter" idx="10" hasCustomPrompt="1"/>
          </p:nvPr>
        </p:nvSpPr>
        <p:spPr>
          <a:xfrm>
            <a:off x="1901825" y="2668588"/>
            <a:ext cx="2774950" cy="2913062"/>
          </a:xfrm>
          <a:prstGeom prst="rect">
            <a:avLst/>
          </a:prstGeom>
        </p:spPr>
        <p:txBody>
          <a:bodyPr/>
          <a:lstStyle>
            <a:lvl1pPr marL="0" indent="0">
              <a:buNone/>
              <a:defRPr>
                <a:solidFill>
                  <a:schemeClr val="bg1"/>
                </a:solidFill>
              </a:defRPr>
            </a:lvl1pPr>
          </a:lstStyle>
          <a:p>
            <a:pPr lvl="0"/>
            <a:r>
              <a:rPr lang="en-US"/>
              <a:t>Poll Question Placeholder</a:t>
            </a:r>
          </a:p>
        </p:txBody>
      </p:sp>
      <p:sp>
        <p:nvSpPr>
          <p:cNvPr id="5" name="Text Placeholder 4">
            <a:extLst>
              <a:ext uri="{FF2B5EF4-FFF2-40B4-BE49-F238E27FC236}">
                <a16:creationId xmlns:a16="http://schemas.microsoft.com/office/drawing/2014/main" id="{4395C4F6-883B-5922-8670-119CC605542A}"/>
              </a:ext>
            </a:extLst>
          </p:cNvPr>
          <p:cNvSpPr>
            <a:spLocks noGrp="1"/>
          </p:cNvSpPr>
          <p:nvPr>
            <p:ph type="body" sz="quarter" idx="11" hasCustomPrompt="1"/>
          </p:nvPr>
        </p:nvSpPr>
        <p:spPr>
          <a:xfrm>
            <a:off x="7515922" y="1540224"/>
            <a:ext cx="4304603" cy="4284610"/>
          </a:xfrm>
          <a:prstGeom prst="rect">
            <a:avLst/>
          </a:prstGeom>
        </p:spPr>
        <p:txBody>
          <a:bodyPr/>
          <a:lstStyle>
            <a:lvl1pPr marL="342900" indent="-342900">
              <a:lnSpc>
                <a:spcPct val="100000"/>
              </a:lnSpc>
              <a:spcBef>
                <a:spcPts val="0"/>
              </a:spcBef>
              <a:spcAft>
                <a:spcPts val="1800"/>
              </a:spcAft>
              <a:buFont typeface="+mj-lt"/>
              <a:buAutoNum type="arabicPeriod"/>
              <a:defRPr sz="1800">
                <a:latin typeface="Roboto" panose="02000000000000000000" pitchFamily="2" charset="0"/>
                <a:ea typeface="Roboto" panose="02000000000000000000" pitchFamily="2" charset="0"/>
                <a:cs typeface="Roboto" panose="02000000000000000000" pitchFamily="2" charset="0"/>
              </a:defRPr>
            </a:lvl1pPr>
          </a:lstStyle>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p:txBody>
      </p:sp>
      <p:sp>
        <p:nvSpPr>
          <p:cNvPr id="8" name="Title 7">
            <a:extLst>
              <a:ext uri="{FF2B5EF4-FFF2-40B4-BE49-F238E27FC236}">
                <a16:creationId xmlns:a16="http://schemas.microsoft.com/office/drawing/2014/main" id="{F23FD16C-6CB4-E3C8-B365-56C442D59E33}"/>
              </a:ext>
            </a:extLst>
          </p:cNvPr>
          <p:cNvSpPr>
            <a:spLocks noGrp="1"/>
          </p:cNvSpPr>
          <p:nvPr>
            <p:ph type="title" hasCustomPrompt="1"/>
          </p:nvPr>
        </p:nvSpPr>
        <p:spPr>
          <a:xfrm>
            <a:off x="944840" y="1593322"/>
            <a:ext cx="2819400" cy="653825"/>
          </a:xfrm>
          <a:prstGeom prst="rect">
            <a:avLst/>
          </a:prstGeom>
        </p:spPr>
        <p:txBody>
          <a:bodyPr/>
          <a:lstStyle>
            <a:lvl1pPr>
              <a:defRPr sz="35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a:t>Poll Activity</a:t>
            </a:r>
          </a:p>
        </p:txBody>
      </p:sp>
      <p:sp>
        <p:nvSpPr>
          <p:cNvPr id="4" name="Slide Number Placeholder 5">
            <a:extLst>
              <a:ext uri="{FF2B5EF4-FFF2-40B4-BE49-F238E27FC236}">
                <a16:creationId xmlns:a16="http://schemas.microsoft.com/office/drawing/2014/main" id="{A8D744F2-4218-2D8A-13A9-24364935305F}"/>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965418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Q&amp;A Slide">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2684C212-B0D8-7B73-46FC-34BF6F41DA43}"/>
              </a:ext>
            </a:extLst>
          </p:cNvPr>
          <p:cNvSpPr txBox="1"/>
          <p:nvPr userDrawn="1"/>
        </p:nvSpPr>
        <p:spPr>
          <a:xfrm>
            <a:off x="7619615" y="5262447"/>
            <a:ext cx="4309883" cy="677108"/>
          </a:xfrm>
          <a:prstGeom prst="rect">
            <a:avLst/>
          </a:prstGeom>
          <a:noFill/>
          <a:ln w="12700" cap="flat">
            <a:noFill/>
            <a:miter lim="400000"/>
          </a:ln>
          <a:effectLst/>
          <a:sp3d/>
        </p:spPr>
        <p:txBody>
          <a:bodyPr wrap="square">
            <a:spAutoFit/>
          </a:bodyPr>
          <a:lstStyle/>
          <a:p>
            <a:pPr marL="0" marR="0" lvl="0" indent="0" algn="ctr" defTabSz="914400" rtl="0" eaLnBrk="1" fontAlgn="auto" latinLnBrk="0" hangingPunct="1">
              <a:lnSpc>
                <a:spcPct val="95000"/>
              </a:lnSpc>
              <a:spcBef>
                <a:spcPts val="0"/>
              </a:spcBef>
              <a:spcAft>
                <a:spcPts val="0"/>
              </a:spcAft>
              <a:buClrTx/>
              <a:buSzPts val="2400"/>
              <a:buFontTx/>
              <a:buNone/>
              <a:tabLst/>
              <a:defRPr/>
            </a:pPr>
            <a:r>
              <a:rPr kumimoji="0" lang="en-US" sz="2000" b="0" i="0" u="none" strike="noStrike" kern="0" cap="none" spc="0" normalizeH="0" baseline="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rPr>
              <a:t>Let us know your question!</a:t>
            </a:r>
          </a:p>
          <a:p>
            <a:pPr marL="0" marR="0" lvl="0" indent="0" algn="ctr" defTabSz="914400" eaLnBrk="1" fontAlgn="auto" latinLnBrk="0" hangingPunct="1">
              <a:lnSpc>
                <a:spcPct val="95000"/>
              </a:lnSpc>
              <a:spcBef>
                <a:spcPts val="0"/>
              </a:spcBef>
              <a:spcAft>
                <a:spcPts val="0"/>
              </a:spcAft>
              <a:buClrTx/>
              <a:buSzPts val="2400"/>
              <a:buFontTx/>
              <a:buNone/>
              <a:tabLst/>
              <a:defRPr/>
            </a:pPr>
            <a:endParaRPr kumimoji="0" lang="en-US" sz="2000" b="0" i="0" u="none" strike="noStrike" kern="0" cap="none" spc="0" normalizeH="0" baseline="0" noProof="0">
              <a:ln>
                <a:noFill/>
              </a:ln>
              <a:solidFill>
                <a:srgbClr val="002060"/>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 name="Title 4">
            <a:extLst>
              <a:ext uri="{FF2B5EF4-FFF2-40B4-BE49-F238E27FC236}">
                <a16:creationId xmlns:a16="http://schemas.microsoft.com/office/drawing/2014/main" id="{230BD898-88CB-272B-0F84-8757C9700F29}"/>
              </a:ext>
            </a:extLst>
          </p:cNvPr>
          <p:cNvSpPr>
            <a:spLocks noGrp="1"/>
          </p:cNvSpPr>
          <p:nvPr>
            <p:ph type="title"/>
          </p:nvPr>
        </p:nvSpPr>
        <p:spPr>
          <a:xfrm>
            <a:off x="7940842" y="2093495"/>
            <a:ext cx="3695330" cy="2687007"/>
          </a:xfrm>
          <a:prstGeom prst="rect">
            <a:avLst/>
          </a:prstGeom>
        </p:spPr>
        <p:txBody>
          <a:bodyPr/>
          <a:lstStyle>
            <a:lvl1pPr algn="ctr">
              <a:defRPr sz="3500">
                <a:solidFill>
                  <a:srgbClr val="002060"/>
                </a:solidFill>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3" name="Slide Number Placeholder 5">
            <a:extLst>
              <a:ext uri="{FF2B5EF4-FFF2-40B4-BE49-F238E27FC236}">
                <a16:creationId xmlns:a16="http://schemas.microsoft.com/office/drawing/2014/main" id="{E0ABD4E1-828D-9BC0-74E6-A3649CB32C3D}"/>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8621636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losing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0A5EA72-0DF2-7838-0DE6-D17A1BB16F34}"/>
              </a:ext>
            </a:extLst>
          </p:cNvPr>
          <p:cNvSpPr>
            <a:spLocks noGrp="1"/>
          </p:cNvSpPr>
          <p:nvPr>
            <p:ph type="body" sz="quarter" idx="11" hasCustomPrompt="1"/>
          </p:nvPr>
        </p:nvSpPr>
        <p:spPr>
          <a:xfrm>
            <a:off x="312977" y="3205713"/>
            <a:ext cx="5219147" cy="914400"/>
          </a:xfrm>
          <a:prstGeom prst="rect">
            <a:avLst/>
          </a:prstGeom>
        </p:spPr>
        <p:txBody>
          <a:bodyPr/>
          <a:lstStyle>
            <a:lvl1pPr marL="0" indent="0">
              <a:buFontTx/>
              <a:buNone/>
              <a:defRPr sz="1800">
                <a:solidFill>
                  <a:srgbClr val="FFFFFF"/>
                </a:solidFill>
                <a:latin typeface="Roboto" panose="02000000000000000000" pitchFamily="2" charset="0"/>
                <a:ea typeface="Roboto" panose="02000000000000000000" pitchFamily="2" charset="0"/>
                <a:cs typeface="Roboto" panose="02000000000000000000" pitchFamily="2" charset="0"/>
              </a:defRPr>
            </a:lvl1pPr>
            <a:lvl2pPr>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stStyle>
          <a:p>
            <a:pPr lvl="0"/>
            <a:r>
              <a:rPr lang="en-US"/>
              <a:t>We look forward to seeing you on WorkforceGPS.</a:t>
            </a:r>
          </a:p>
        </p:txBody>
      </p:sp>
      <p:sp>
        <p:nvSpPr>
          <p:cNvPr id="5" name="Title 4">
            <a:extLst>
              <a:ext uri="{FF2B5EF4-FFF2-40B4-BE49-F238E27FC236}">
                <a16:creationId xmlns:a16="http://schemas.microsoft.com/office/drawing/2014/main" id="{D6F80622-821A-C518-0730-60272CEA157A}"/>
              </a:ext>
            </a:extLst>
          </p:cNvPr>
          <p:cNvSpPr>
            <a:spLocks noGrp="1"/>
          </p:cNvSpPr>
          <p:nvPr>
            <p:ph type="title" hasCustomPrompt="1"/>
          </p:nvPr>
        </p:nvSpPr>
        <p:spPr>
          <a:xfrm>
            <a:off x="316378" y="2307022"/>
            <a:ext cx="5219146" cy="796247"/>
          </a:xfrm>
          <a:prstGeom prst="rect">
            <a:avLst/>
          </a:prstGeom>
        </p:spPr>
        <p:txBody>
          <a:bodyPr/>
          <a:lstStyle>
            <a:lvl1pPr algn="l">
              <a:defRPr sz="3500">
                <a:solidFill>
                  <a:srgbClr val="FFFFFF"/>
                </a:solidFill>
                <a:latin typeface="Roboto" panose="02000000000000000000" pitchFamily="2" charset="0"/>
                <a:ea typeface="Roboto" panose="02000000000000000000" pitchFamily="2" charset="0"/>
                <a:cs typeface="Roboto" panose="02000000000000000000" pitchFamily="2" charset="0"/>
              </a:defRPr>
            </a:lvl1pPr>
          </a:lstStyle>
          <a:p>
            <a:r>
              <a:rPr lang="en-US"/>
              <a:t>Thank You!</a:t>
            </a:r>
          </a:p>
        </p:txBody>
      </p:sp>
      <p:sp>
        <p:nvSpPr>
          <p:cNvPr id="3" name="Text Placeholder 4">
            <a:extLst>
              <a:ext uri="{FF2B5EF4-FFF2-40B4-BE49-F238E27FC236}">
                <a16:creationId xmlns:a16="http://schemas.microsoft.com/office/drawing/2014/main" id="{02ADFE49-F952-95BB-8977-E91DBEEC775C}"/>
              </a:ext>
            </a:extLst>
          </p:cNvPr>
          <p:cNvSpPr>
            <a:spLocks noGrp="1"/>
          </p:cNvSpPr>
          <p:nvPr>
            <p:ph type="body" idx="20" hasCustomPrompt="1"/>
          </p:nvPr>
        </p:nvSpPr>
        <p:spPr>
          <a:xfrm>
            <a:off x="312976" y="5312228"/>
            <a:ext cx="7292509" cy="622505"/>
          </a:xfrm>
          <a:prstGeom prst="rect">
            <a:avLst/>
          </a:prstGeom>
        </p:spPr>
        <p:txBody>
          <a:bodyPr anchor="b"/>
          <a:lstStyle>
            <a:lvl1pPr marL="0" indent="0">
              <a:buNone/>
              <a:defRPr sz="2000">
                <a:solidFill>
                  <a:srgbClr val="FFFFFF"/>
                </a:solidFill>
              </a:defRPr>
            </a:lvl1pPr>
          </a:lstStyle>
          <a:p>
            <a:r>
              <a:rPr lang="en-US"/>
              <a:t>Need Help?  Email: Support@WorkforceGPS.org</a:t>
            </a:r>
          </a:p>
        </p:txBody>
      </p:sp>
      <p:sp>
        <p:nvSpPr>
          <p:cNvPr id="6" name="Slide Number Placeholder 5">
            <a:extLst>
              <a:ext uri="{FF2B5EF4-FFF2-40B4-BE49-F238E27FC236}">
                <a16:creationId xmlns:a16="http://schemas.microsoft.com/office/drawing/2014/main" id="{DD341F12-3F9B-991F-597C-ECB282DAAA8C}"/>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4883845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descr="A pair of sunglasses on a desk&#10;&#10;Description automatically generated with low confidence">
            <a:extLst>
              <a:ext uri="{FF2B5EF4-FFF2-40B4-BE49-F238E27FC236}">
                <a16:creationId xmlns:a16="http://schemas.microsoft.com/office/drawing/2014/main" id="{503A7D78-B2C3-2D21-5E13-EE51C408908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6758609" cy="6143851"/>
          </a:xfrm>
          <a:prstGeom prst="rect">
            <a:avLst/>
          </a:prstGeom>
        </p:spPr>
      </p:pic>
      <p:sp>
        <p:nvSpPr>
          <p:cNvPr id="3" name="Slide Number Placeholder 5">
            <a:extLst>
              <a:ext uri="{FF2B5EF4-FFF2-40B4-BE49-F238E27FC236}">
                <a16:creationId xmlns:a16="http://schemas.microsoft.com/office/drawing/2014/main" id="{19FE45D4-FE2A-0CE1-5B80-7720EA11C6D7}"/>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90104178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sp>
        <p:nvSpPr>
          <p:cNvPr id="3" name="Slide Number Placeholder 5">
            <a:extLst>
              <a:ext uri="{FF2B5EF4-FFF2-40B4-BE49-F238E27FC236}">
                <a16:creationId xmlns:a16="http://schemas.microsoft.com/office/drawing/2014/main" id="{0DC37AE1-A3B2-0FD8-C7F7-86CC7AA3ECE1}"/>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2" name="Picture 1" descr="Three students leaving school">
            <a:extLst>
              <a:ext uri="{FF2B5EF4-FFF2-40B4-BE49-F238E27FC236}">
                <a16:creationId xmlns:a16="http://schemas.microsoft.com/office/drawing/2014/main" id="{7C8FE97B-084D-4826-9F09-8BC676763F70}"/>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6814039" cy="6154615"/>
          </a:xfrm>
          <a:prstGeom prst="rect">
            <a:avLst/>
          </a:prstGeom>
        </p:spPr>
      </p:pic>
    </p:spTree>
    <p:custDataLst>
      <p:tags r:id="rId1"/>
    </p:custDataLst>
    <p:extLst>
      <p:ext uri="{BB962C8B-B14F-4D97-AF65-F5344CB8AC3E}">
        <p14:creationId xmlns:p14="http://schemas.microsoft.com/office/powerpoint/2010/main" val="105624810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9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5430415" y="0"/>
            <a:ext cx="6758609" cy="6155883"/>
          </a:xfrm>
          <a:prstGeom prst="rect">
            <a:avLst/>
          </a:prstGeom>
        </p:spPr>
      </p:pic>
      <p:sp>
        <p:nvSpPr>
          <p:cNvPr id="3" name="Slide Number Placeholder 5">
            <a:extLst>
              <a:ext uri="{FF2B5EF4-FFF2-40B4-BE49-F238E27FC236}">
                <a16:creationId xmlns:a16="http://schemas.microsoft.com/office/drawing/2014/main" id="{DE6C1D4F-E035-9236-8672-DC4CED56C400}"/>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9498231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0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7" name="Picture 6" descr="A person placing a cube on a table&#10;&#10;Description automatically generated">
            <a:extLst>
              <a:ext uri="{FF2B5EF4-FFF2-40B4-BE49-F238E27FC236}">
                <a16:creationId xmlns:a16="http://schemas.microsoft.com/office/drawing/2014/main" id="{BCE899EB-718B-205C-325A-3ABE97737D0E}"/>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6758609" cy="6142473"/>
          </a:xfrm>
          <a:prstGeom prst="rect">
            <a:avLst/>
          </a:prstGeom>
        </p:spPr>
      </p:pic>
      <p:sp>
        <p:nvSpPr>
          <p:cNvPr id="3" name="Slide Number Placeholder 5">
            <a:extLst>
              <a:ext uri="{FF2B5EF4-FFF2-40B4-BE49-F238E27FC236}">
                <a16:creationId xmlns:a16="http://schemas.microsoft.com/office/drawing/2014/main" id="{FD3010B9-051D-888C-9A73-C01D5AA4E4FB}"/>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6613589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2_Transition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38A356-0CA8-83ED-E171-AF2D8467EDB3}"/>
              </a:ext>
              <a:ext uri="{C183D7F6-B498-43B3-948B-1728B52AA6E4}">
                <adec:decorative xmlns:adec="http://schemas.microsoft.com/office/drawing/2017/decorative" val="1"/>
              </a:ext>
            </a:extLst>
          </p:cNvPr>
          <p:cNvSpPr/>
          <p:nvPr userDrawn="1"/>
        </p:nvSpPr>
        <p:spPr>
          <a:xfrm>
            <a:off x="-1" y="0"/>
            <a:ext cx="6758609" cy="6145491"/>
          </a:xfrm>
          <a:prstGeom prst="rect">
            <a:avLst/>
          </a:prstGeom>
          <a:solidFill>
            <a:srgbClr val="002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7" name="Picture 6">
            <a:extLst>
              <a:ext uri="{FF2B5EF4-FFF2-40B4-BE49-F238E27FC236}">
                <a16:creationId xmlns:a16="http://schemas.microsoft.com/office/drawing/2014/main" id="{AA6528BD-24FC-5DD2-A36F-0AE610995834}"/>
              </a:ext>
              <a:ext uri="{C183D7F6-B498-43B3-948B-1728B52AA6E4}">
                <adec:decorative xmlns:adec="http://schemas.microsoft.com/office/drawing/2017/decorative" val="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1064303"/>
            <a:ext cx="6758610" cy="4117064"/>
          </a:xfrm>
          <a:prstGeom prst="rect">
            <a:avLst/>
          </a:prstGeom>
        </p:spPr>
      </p:pic>
      <p:sp>
        <p:nvSpPr>
          <p:cNvPr id="3" name="Slide Number Placeholder 5">
            <a:extLst>
              <a:ext uri="{FF2B5EF4-FFF2-40B4-BE49-F238E27FC236}">
                <a16:creationId xmlns:a16="http://schemas.microsoft.com/office/drawing/2014/main" id="{FC55BCFF-7CB0-8DD9-8074-96D1E6A829DE}"/>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6876649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6758609" cy="6143851"/>
          </a:xfrm>
          <a:prstGeom prst="rect">
            <a:avLst/>
          </a:prstGeom>
        </p:spPr>
      </p:pic>
      <p:sp>
        <p:nvSpPr>
          <p:cNvPr id="3" name="Slide Number Placeholder 5">
            <a:extLst>
              <a:ext uri="{FF2B5EF4-FFF2-40B4-BE49-F238E27FC236}">
                <a16:creationId xmlns:a16="http://schemas.microsoft.com/office/drawing/2014/main" id="{1FE9BFE1-1FB8-2D6C-13A1-4D941752271F}"/>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415507655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6758609" cy="6143851"/>
          </a:xfrm>
          <a:prstGeom prst="rect">
            <a:avLst/>
          </a:prstGeom>
        </p:spPr>
      </p:pic>
      <p:sp>
        <p:nvSpPr>
          <p:cNvPr id="3" name="Slide Number Placeholder 5">
            <a:extLst>
              <a:ext uri="{FF2B5EF4-FFF2-40B4-BE49-F238E27FC236}">
                <a16:creationId xmlns:a16="http://schemas.microsoft.com/office/drawing/2014/main" id="{D104E5B5-A623-046B-3B9F-1BF995E72677}"/>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2829806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0" y="0"/>
            <a:ext cx="6758609" cy="6143851"/>
          </a:xfrm>
          <a:prstGeom prst="rect">
            <a:avLst/>
          </a:prstGeom>
        </p:spPr>
      </p:pic>
      <p:sp>
        <p:nvSpPr>
          <p:cNvPr id="3" name="Slide Number Placeholder 5">
            <a:extLst>
              <a:ext uri="{FF2B5EF4-FFF2-40B4-BE49-F238E27FC236}">
                <a16:creationId xmlns:a16="http://schemas.microsoft.com/office/drawing/2014/main" id="{479272DB-C500-488E-EC63-1B4BC95A5735}"/>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73841127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sp>
        <p:nvSpPr>
          <p:cNvPr id="3" name="Slide Number Placeholder 5">
            <a:extLst>
              <a:ext uri="{FF2B5EF4-FFF2-40B4-BE49-F238E27FC236}">
                <a16:creationId xmlns:a16="http://schemas.microsoft.com/office/drawing/2014/main" id="{65B10C2D-7B9C-50ED-3998-A991CEBF86F7}"/>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2" name="Picture 1" descr="Chess pieces laid on a wood surface">
            <a:extLst>
              <a:ext uri="{FF2B5EF4-FFF2-40B4-BE49-F238E27FC236}">
                <a16:creationId xmlns:a16="http://schemas.microsoft.com/office/drawing/2014/main" id="{9532C3AA-CBDB-B68B-8D57-C58E42632A64}"/>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6222023" y="0"/>
            <a:ext cx="5969977" cy="6148754"/>
          </a:xfrm>
          <a:prstGeom prst="rect">
            <a:avLst/>
          </a:prstGeom>
        </p:spPr>
      </p:pic>
    </p:spTree>
    <p:custDataLst>
      <p:tags r:id="rId1"/>
    </p:custDataLst>
    <p:extLst>
      <p:ext uri="{BB962C8B-B14F-4D97-AF65-F5344CB8AC3E}">
        <p14:creationId xmlns:p14="http://schemas.microsoft.com/office/powerpoint/2010/main" val="101043541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sp>
        <p:nvSpPr>
          <p:cNvPr id="3" name="Slide Number Placeholder 5">
            <a:extLst>
              <a:ext uri="{FF2B5EF4-FFF2-40B4-BE49-F238E27FC236}">
                <a16:creationId xmlns:a16="http://schemas.microsoft.com/office/drawing/2014/main" id="{E3776DD3-DC19-A050-C03F-C05F5272A966}"/>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6" name="Picture 5" descr="Light bulb with hanging lights background">
            <a:extLst>
              <a:ext uri="{FF2B5EF4-FFF2-40B4-BE49-F238E27FC236}">
                <a16:creationId xmlns:a16="http://schemas.microsoft.com/office/drawing/2014/main" id="{D9E8AA2E-0ECE-E7BD-FD8C-34B3668EEF26}"/>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6655777" cy="6163408"/>
          </a:xfrm>
          <a:prstGeom prst="rect">
            <a:avLst/>
          </a:prstGeom>
        </p:spPr>
      </p:pic>
    </p:spTree>
    <p:custDataLst>
      <p:tags r:id="rId1"/>
    </p:custDataLst>
    <p:extLst>
      <p:ext uri="{BB962C8B-B14F-4D97-AF65-F5344CB8AC3E}">
        <p14:creationId xmlns:p14="http://schemas.microsoft.com/office/powerpoint/2010/main" val="28714371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6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sp>
        <p:nvSpPr>
          <p:cNvPr id="3" name="Slide Number Placeholder 5">
            <a:extLst>
              <a:ext uri="{FF2B5EF4-FFF2-40B4-BE49-F238E27FC236}">
                <a16:creationId xmlns:a16="http://schemas.microsoft.com/office/drawing/2014/main" id="{387C7DF4-2329-77AB-C4F3-B539CCEAB9D6}"/>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2" name="Picture 1" descr="People and speech bubbles">
            <a:extLst>
              <a:ext uri="{FF2B5EF4-FFF2-40B4-BE49-F238E27FC236}">
                <a16:creationId xmlns:a16="http://schemas.microsoft.com/office/drawing/2014/main" id="{57B3D36B-76D7-681F-51E5-5371560A8DC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6137031" cy="6137031"/>
          </a:xfrm>
          <a:prstGeom prst="rect">
            <a:avLst/>
          </a:prstGeom>
        </p:spPr>
      </p:pic>
    </p:spTree>
    <p:custDataLst>
      <p:tags r:id="rId1"/>
    </p:custDataLst>
    <p:extLst>
      <p:ext uri="{BB962C8B-B14F-4D97-AF65-F5344CB8AC3E}">
        <p14:creationId xmlns:p14="http://schemas.microsoft.com/office/powerpoint/2010/main" val="12611804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1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sp>
        <p:nvSpPr>
          <p:cNvPr id="3" name="Slide Number Placeholder 5">
            <a:extLst>
              <a:ext uri="{FF2B5EF4-FFF2-40B4-BE49-F238E27FC236}">
                <a16:creationId xmlns:a16="http://schemas.microsoft.com/office/drawing/2014/main" id="{21D3A22E-FF88-0445-1EC1-0283B0EB9013}"/>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2" name="Picture 1" descr="Students gathered in amphitheater">
            <a:extLst>
              <a:ext uri="{FF2B5EF4-FFF2-40B4-BE49-F238E27FC236}">
                <a16:creationId xmlns:a16="http://schemas.microsoft.com/office/drawing/2014/main" id="{53EBB68A-C9DC-B7B2-A376-900F55F35A11}"/>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6770077" cy="6145823"/>
          </a:xfrm>
          <a:prstGeom prst="rect">
            <a:avLst/>
          </a:prstGeom>
        </p:spPr>
      </p:pic>
    </p:spTree>
    <p:custDataLst>
      <p:tags r:id="rId1"/>
    </p:custDataLst>
    <p:extLst>
      <p:ext uri="{BB962C8B-B14F-4D97-AF65-F5344CB8AC3E}">
        <p14:creationId xmlns:p14="http://schemas.microsoft.com/office/powerpoint/2010/main" val="18362901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178820" y="2451060"/>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sp>
        <p:nvSpPr>
          <p:cNvPr id="5" name="Slide Number Placeholder 5">
            <a:extLst>
              <a:ext uri="{FF2B5EF4-FFF2-40B4-BE49-F238E27FC236}">
                <a16:creationId xmlns:a16="http://schemas.microsoft.com/office/drawing/2014/main" id="{2DD3AC6E-15C5-8EA2-DEF1-75516ADEB9D3}"/>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7" name="Picture 6" descr="People looking at laptop">
            <a:extLst>
              <a:ext uri="{FF2B5EF4-FFF2-40B4-BE49-F238E27FC236}">
                <a16:creationId xmlns:a16="http://schemas.microsoft.com/office/drawing/2014/main" id="{773F48ED-E0FA-49A8-77BB-3FCEADF3AAF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4725746" y="0"/>
            <a:ext cx="7466254" cy="6154615"/>
          </a:xfrm>
          <a:prstGeom prst="rect">
            <a:avLst/>
          </a:prstGeom>
        </p:spPr>
      </p:pic>
    </p:spTree>
    <p:custDataLst>
      <p:tags r:id="rId1"/>
    </p:custDataLst>
    <p:extLst>
      <p:ext uri="{BB962C8B-B14F-4D97-AF65-F5344CB8AC3E}">
        <p14:creationId xmlns:p14="http://schemas.microsoft.com/office/powerpoint/2010/main" val="36120637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4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6746675" y="2338159"/>
            <a:ext cx="4314825" cy="1473552"/>
          </a:xfrm>
          <a:prstGeom prst="rect">
            <a:avLst/>
          </a:prstGeom>
        </p:spPr>
        <p:txBody>
          <a:bodyPr/>
          <a:lstStyle>
            <a:lvl1pPr marL="0" indent="0" algn="ctr">
              <a:buNone/>
              <a:defRPr sz="3500" b="0">
                <a:solidFill>
                  <a:srgbClr val="44546A"/>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sp>
        <p:nvSpPr>
          <p:cNvPr id="3" name="Slide Number Placeholder 5">
            <a:extLst>
              <a:ext uri="{FF2B5EF4-FFF2-40B4-BE49-F238E27FC236}">
                <a16:creationId xmlns:a16="http://schemas.microsoft.com/office/drawing/2014/main" id="{E18A4BCD-B1BD-C5D4-3104-2DF119909CF2}"/>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11" name="Picture 10" descr="People in group sharing">
            <a:extLst>
              <a:ext uri="{FF2B5EF4-FFF2-40B4-BE49-F238E27FC236}">
                <a16:creationId xmlns:a16="http://schemas.microsoft.com/office/drawing/2014/main" id="{D4C42F83-BAF9-D82B-A039-1B21CFBD007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 y="0"/>
            <a:ext cx="5662246" cy="6149870"/>
          </a:xfrm>
          <a:prstGeom prst="rect">
            <a:avLst/>
          </a:prstGeom>
        </p:spPr>
      </p:pic>
    </p:spTree>
    <p:custDataLst>
      <p:tags r:id="rId1"/>
    </p:custDataLst>
    <p:extLst>
      <p:ext uri="{BB962C8B-B14F-4D97-AF65-F5344CB8AC3E}">
        <p14:creationId xmlns:p14="http://schemas.microsoft.com/office/powerpoint/2010/main" val="298360657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5_Transition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EF748C-8F2D-3CA1-5F77-A62DB7B679BC}"/>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5430415" y="0"/>
            <a:ext cx="6751006" cy="6151650"/>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rgbClr val="44546A"/>
                </a:solidFill>
                <a:latin typeface="Roboto" panose="02000000000000000000" pitchFamily="2" charset="0"/>
                <a:ea typeface="Roboto" panose="02000000000000000000" pitchFamily="2" charset="0"/>
                <a:cs typeface="Roboto" panose="02000000000000000000" pitchFamily="2" charset="0"/>
              </a:defRPr>
            </a:lvl1pPr>
          </a:lstStyle>
          <a:p>
            <a:pPr lvl="0"/>
            <a:r>
              <a:rPr lang="en-US"/>
              <a:t>Transition Title</a:t>
            </a:r>
          </a:p>
        </p:txBody>
      </p:sp>
      <p:sp>
        <p:nvSpPr>
          <p:cNvPr id="3" name="Slide Number Placeholder 5">
            <a:extLst>
              <a:ext uri="{FF2B5EF4-FFF2-40B4-BE49-F238E27FC236}">
                <a16:creationId xmlns:a16="http://schemas.microsoft.com/office/drawing/2014/main" id="{CE5EFB00-1830-C1E8-DFA5-CAE9307CBC39}"/>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3008598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2AE5BF-148A-3F01-7570-BFF1996DC794}"/>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1" hasCustomPrompt="1"/>
          </p:nvPr>
        </p:nvSpPr>
        <p:spPr>
          <a:xfrm>
            <a:off x="5575333" y="5050005"/>
            <a:ext cx="4999893" cy="367992"/>
          </a:xfrm>
        </p:spPr>
        <p:txBody>
          <a:bodyPr anchor="ctr">
            <a:noAutofit/>
          </a:bodyPr>
          <a:lstStyle>
            <a:lvl1pPr marL="0" indent="0" algn="ctr">
              <a:lnSpc>
                <a:spcPct val="100000"/>
              </a:lnSpc>
              <a:spcBef>
                <a:spcPts val="0"/>
              </a:spcBef>
              <a:buNone/>
              <a:defRPr sz="2000" b="1" baseline="0">
                <a:solidFill>
                  <a:schemeClr val="bg1"/>
                </a:solidFill>
                <a:latin typeface="Arial" panose="020B0604020202020204" pitchFamily="34" charset="0"/>
                <a:cs typeface="Arial" panose="020B0604020202020204" pitchFamily="34" charset="0"/>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a:t>Name  |  Date  </a:t>
            </a:r>
          </a:p>
        </p:txBody>
      </p:sp>
      <p:pic>
        <p:nvPicPr>
          <p:cNvPr id="6" name="Picture 5" descr="Federal Tade Commission Logo">
            <a:extLst>
              <a:ext uri="{FF2B5EF4-FFF2-40B4-BE49-F238E27FC236}">
                <a16:creationId xmlns:a16="http://schemas.microsoft.com/office/drawing/2014/main" id="{47A28873-0EDE-9D38-87F0-13662825E31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24322" y="321076"/>
            <a:ext cx="2722722" cy="842296"/>
          </a:xfrm>
          <a:prstGeom prst="rect">
            <a:avLst/>
          </a:prstGeom>
        </p:spPr>
      </p:pic>
      <p:sp>
        <p:nvSpPr>
          <p:cNvPr id="8" name="Rectangle: Rounded Corners 7">
            <a:extLst>
              <a:ext uri="{FF2B5EF4-FFF2-40B4-BE49-F238E27FC236}">
                <a16:creationId xmlns:a16="http://schemas.microsoft.com/office/drawing/2014/main" id="{F8940DBC-08C6-069F-62AE-5CB1975293A5}"/>
              </a:ext>
              <a:ext uri="{C183D7F6-B498-43B3-948B-1728B52AA6E4}">
                <adec:decorative xmlns:adec="http://schemas.microsoft.com/office/drawing/2017/decorative" val="1"/>
              </a:ext>
            </a:extLst>
          </p:cNvPr>
          <p:cNvSpPr/>
          <p:nvPr userDrawn="1"/>
        </p:nvSpPr>
        <p:spPr>
          <a:xfrm>
            <a:off x="744071" y="1393531"/>
            <a:ext cx="2483223" cy="434658"/>
          </a:xfrm>
          <a:prstGeom prst="roundRect">
            <a:avLst/>
          </a:prstGeom>
          <a:solidFill>
            <a:srgbClr val="E5A7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A4C6985-500B-A236-BF4D-754E68084D1A}"/>
              </a:ext>
            </a:extLst>
          </p:cNvPr>
          <p:cNvSpPr txBox="1"/>
          <p:nvPr userDrawn="1"/>
        </p:nvSpPr>
        <p:spPr>
          <a:xfrm>
            <a:off x="744071" y="1383990"/>
            <a:ext cx="2483223" cy="400110"/>
          </a:xfrm>
          <a:prstGeom prst="rect">
            <a:avLst/>
          </a:prstGeom>
          <a:noFill/>
        </p:spPr>
        <p:txBody>
          <a:bodyPr wrap="square" rtlCol="0">
            <a:spAutoFit/>
          </a:bodyPr>
          <a:lstStyle/>
          <a:p>
            <a:pPr algn="ctr"/>
            <a:r>
              <a:rPr lang="en-US" sz="2000" b="1">
                <a:solidFill>
                  <a:srgbClr val="1C3557"/>
                </a:solidFill>
                <a:latin typeface="Arial" panose="020B0604020202020204" pitchFamily="34" charset="0"/>
                <a:cs typeface="Arial" panose="020B0604020202020204" pitchFamily="34" charset="0"/>
              </a:rPr>
              <a:t>ftc.gov/</a:t>
            </a:r>
            <a:r>
              <a:rPr lang="en-US" sz="2000" b="1" err="1">
                <a:solidFill>
                  <a:srgbClr val="1C3557"/>
                </a:solidFill>
                <a:latin typeface="Arial" panose="020B0604020202020204" pitchFamily="34" charset="0"/>
                <a:cs typeface="Arial" panose="020B0604020202020204" pitchFamily="34" charset="0"/>
              </a:rPr>
              <a:t>jobscams</a:t>
            </a:r>
            <a:endParaRPr lang="en-US" sz="2000" b="1">
              <a:solidFill>
                <a:srgbClr val="1C3557"/>
              </a:solidFill>
              <a:latin typeface="Arial" panose="020B0604020202020204" pitchFamily="34" charset="0"/>
              <a:cs typeface="Arial" panose="020B0604020202020204" pitchFamily="34" charset="0"/>
            </a:endParaRPr>
          </a:p>
        </p:txBody>
      </p:sp>
      <p:cxnSp>
        <p:nvCxnSpPr>
          <p:cNvPr id="14" name="Straight Connector 13">
            <a:extLst>
              <a:ext uri="{FF2B5EF4-FFF2-40B4-BE49-F238E27FC236}">
                <a16:creationId xmlns:a16="http://schemas.microsoft.com/office/drawing/2014/main" id="{D56F8120-1EA0-E8D3-4C3B-8C60FDA8A682}"/>
              </a:ext>
              <a:ext uri="{C183D7F6-B498-43B3-948B-1728B52AA6E4}">
                <adec:decorative xmlns:adec="http://schemas.microsoft.com/office/drawing/2017/decorative" val="1"/>
              </a:ext>
            </a:extLst>
          </p:cNvPr>
          <p:cNvCxnSpPr>
            <a:cxnSpLocks/>
          </p:cNvCxnSpPr>
          <p:nvPr userDrawn="1"/>
        </p:nvCxnSpPr>
        <p:spPr>
          <a:xfrm>
            <a:off x="5195513" y="4750421"/>
            <a:ext cx="5759532" cy="0"/>
          </a:xfrm>
          <a:prstGeom prst="line">
            <a:avLst/>
          </a:prstGeom>
          <a:ln w="57150">
            <a:solidFill>
              <a:srgbClr val="E5A74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03AE1972-E30F-13F0-258D-D0BEBB60D77D}"/>
              </a:ext>
            </a:extLst>
          </p:cNvPr>
          <p:cNvSpPr>
            <a:spLocks noGrp="1"/>
          </p:cNvSpPr>
          <p:nvPr userDrawn="1">
            <p:ph type="title" hasCustomPrompt="1"/>
          </p:nvPr>
        </p:nvSpPr>
        <p:spPr>
          <a:xfrm>
            <a:off x="4702630" y="1267650"/>
            <a:ext cx="6745299" cy="3304343"/>
          </a:xfrm>
        </p:spPr>
        <p:txBody>
          <a:bodyPr anchor="b">
            <a:noAutofit/>
          </a:bodyPr>
          <a:lstStyle>
            <a:lvl1pPr>
              <a:defRPr sz="7000">
                <a:solidFill>
                  <a:schemeClr val="bg1"/>
                </a:solidFill>
              </a:defRPr>
            </a:lvl1pPr>
          </a:lstStyle>
          <a:p>
            <a:r>
              <a:rPr lang="en-US"/>
              <a:t>Click to add title</a:t>
            </a:r>
          </a:p>
        </p:txBody>
      </p:sp>
    </p:spTree>
    <p:extLst>
      <p:ext uri="{BB962C8B-B14F-4D97-AF65-F5344CB8AC3E}">
        <p14:creationId xmlns:p14="http://schemas.microsoft.com/office/powerpoint/2010/main" val="7195036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918A78-8415-19A4-A41B-774815EA1060}"/>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Title 17">
            <a:extLst>
              <a:ext uri="{FF2B5EF4-FFF2-40B4-BE49-F238E27FC236}">
                <a16:creationId xmlns:a16="http://schemas.microsoft.com/office/drawing/2014/main" id="{5A96D74B-909B-2B15-5E4E-66B127099F57}"/>
              </a:ext>
            </a:extLst>
          </p:cNvPr>
          <p:cNvSpPr>
            <a:spLocks noGrp="1"/>
          </p:cNvSpPr>
          <p:nvPr>
            <p:ph type="title" hasCustomPrompt="1"/>
          </p:nvPr>
        </p:nvSpPr>
        <p:spPr>
          <a:xfrm>
            <a:off x="995549" y="1147164"/>
            <a:ext cx="10200902" cy="2900589"/>
          </a:xfrm>
        </p:spPr>
        <p:txBody>
          <a:bodyPr>
            <a:normAutofit/>
          </a:bodyPr>
          <a:lstStyle>
            <a:lvl1pPr>
              <a:defRPr sz="7000">
                <a:solidFill>
                  <a:srgbClr val="1C3557"/>
                </a:solidFill>
              </a:defRPr>
            </a:lvl1pPr>
          </a:lstStyle>
          <a:p>
            <a:r>
              <a:rPr lang="en-US"/>
              <a:t>Click to add title</a:t>
            </a:r>
          </a:p>
        </p:txBody>
      </p:sp>
      <p:sp>
        <p:nvSpPr>
          <p:cNvPr id="20" name="Text Placeholder 19">
            <a:extLst>
              <a:ext uri="{FF2B5EF4-FFF2-40B4-BE49-F238E27FC236}">
                <a16:creationId xmlns:a16="http://schemas.microsoft.com/office/drawing/2014/main" id="{AFC84132-1199-68C5-0960-9A2D639C8ED3}"/>
              </a:ext>
            </a:extLst>
          </p:cNvPr>
          <p:cNvSpPr>
            <a:spLocks noGrp="1"/>
          </p:cNvSpPr>
          <p:nvPr>
            <p:ph type="body" sz="quarter" idx="10" hasCustomPrompt="1"/>
          </p:nvPr>
        </p:nvSpPr>
        <p:spPr>
          <a:xfrm>
            <a:off x="7184573" y="4333875"/>
            <a:ext cx="4418260" cy="641350"/>
          </a:xfrm>
        </p:spPr>
        <p:txBody>
          <a:bodyPr anchor="ctr">
            <a:normAutofit/>
          </a:bodyPr>
          <a:lstStyle>
            <a:lvl1pPr marL="0" indent="0" algn="r">
              <a:buNone/>
              <a:defRPr sz="2000">
                <a:solidFill>
                  <a:srgbClr val="1C3557"/>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date</a:t>
            </a:r>
          </a:p>
        </p:txBody>
      </p:sp>
      <p:sp>
        <p:nvSpPr>
          <p:cNvPr id="22" name="Text Placeholder 21">
            <a:extLst>
              <a:ext uri="{FF2B5EF4-FFF2-40B4-BE49-F238E27FC236}">
                <a16:creationId xmlns:a16="http://schemas.microsoft.com/office/drawing/2014/main" id="{342582D7-CE4E-E054-3BAC-6705C706777C}"/>
              </a:ext>
            </a:extLst>
          </p:cNvPr>
          <p:cNvSpPr>
            <a:spLocks noGrp="1"/>
          </p:cNvSpPr>
          <p:nvPr>
            <p:ph type="body" sz="quarter" idx="11" hasCustomPrompt="1"/>
          </p:nvPr>
        </p:nvSpPr>
        <p:spPr>
          <a:xfrm>
            <a:off x="652463" y="4369500"/>
            <a:ext cx="4133850" cy="333128"/>
          </a:xfrm>
        </p:spPr>
        <p:txBody>
          <a:bodyPr>
            <a:noAutofit/>
          </a:bodyPr>
          <a:lstStyle>
            <a:lvl1pPr marL="0" indent="0">
              <a:lnSpc>
                <a:spcPct val="100000"/>
              </a:lnSpc>
              <a:spcBef>
                <a:spcPts val="0"/>
              </a:spcBef>
              <a:spcAft>
                <a:spcPts val="0"/>
              </a:spcAft>
              <a:buNone/>
              <a:defRPr sz="2000" b="1">
                <a:solidFill>
                  <a:srgbClr val="1C3557"/>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name</a:t>
            </a:r>
          </a:p>
        </p:txBody>
      </p:sp>
      <p:sp>
        <p:nvSpPr>
          <p:cNvPr id="24" name="Text Placeholder 23">
            <a:extLst>
              <a:ext uri="{FF2B5EF4-FFF2-40B4-BE49-F238E27FC236}">
                <a16:creationId xmlns:a16="http://schemas.microsoft.com/office/drawing/2014/main" id="{6F553A81-4B68-977E-C9BC-C3B5C1DCD7F4}"/>
              </a:ext>
            </a:extLst>
          </p:cNvPr>
          <p:cNvSpPr>
            <a:spLocks noGrp="1"/>
          </p:cNvSpPr>
          <p:nvPr>
            <p:ph type="body" sz="quarter" idx="12" hasCustomPrompt="1"/>
          </p:nvPr>
        </p:nvSpPr>
        <p:spPr>
          <a:xfrm>
            <a:off x="652463" y="4655375"/>
            <a:ext cx="4133850" cy="333375"/>
          </a:xfrm>
        </p:spPr>
        <p:txBody>
          <a:bodyPr>
            <a:normAutofit/>
          </a:bodyPr>
          <a:lstStyle>
            <a:lvl1pPr marL="0" indent="0">
              <a:buNone/>
              <a:defRPr sz="1600">
                <a:solidFill>
                  <a:srgbClr val="1C3557"/>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add title</a:t>
            </a:r>
          </a:p>
        </p:txBody>
      </p:sp>
    </p:spTree>
    <p:extLst>
      <p:ext uri="{BB962C8B-B14F-4D97-AF65-F5344CB8AC3E}">
        <p14:creationId xmlns:p14="http://schemas.microsoft.com/office/powerpoint/2010/main" val="16509105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DD37D7-104B-178A-2387-1BCAE5BF4BFB}"/>
              </a:ext>
              <a:ext uri="{C183D7F6-B498-43B3-948B-1728B52AA6E4}">
                <adec:decorative xmlns:adec="http://schemas.microsoft.com/office/drawing/2017/decorative" val="1"/>
              </a:ext>
            </a:extLst>
          </p:cNvPr>
          <p:cNvSpPr/>
          <p:nvPr userDrawn="1"/>
        </p:nvSpPr>
        <p:spPr>
          <a:xfrm>
            <a:off x="381000" y="365126"/>
            <a:ext cx="11430000" cy="1252654"/>
          </a:xfrm>
          <a:prstGeom prst="rect">
            <a:avLst/>
          </a:prstGeom>
          <a:solidFill>
            <a:srgbClr val="035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Placeholder 1">
            <a:extLst>
              <a:ext uri="{FF2B5EF4-FFF2-40B4-BE49-F238E27FC236}">
                <a16:creationId xmlns:a16="http://schemas.microsoft.com/office/drawing/2014/main" id="{5EEADA14-938E-42D9-87C9-3405A016CAE3}"/>
              </a:ext>
            </a:extLst>
          </p:cNvPr>
          <p:cNvSpPr>
            <a:spLocks noGrp="1"/>
          </p:cNvSpPr>
          <p:nvPr>
            <p:ph type="title" hasCustomPrompt="1"/>
          </p:nvPr>
        </p:nvSpPr>
        <p:spPr>
          <a:xfrm>
            <a:off x="838200" y="365126"/>
            <a:ext cx="10515600" cy="1252654"/>
          </a:xfrm>
          <a:prstGeom prst="rect">
            <a:avLst/>
          </a:prstGeom>
        </p:spPr>
        <p:txBody>
          <a:bodyPr vert="horz" lIns="91440" tIns="45720" rIns="91440" bIns="45720" rtlCol="0" anchor="ctr">
            <a:normAutofit/>
          </a:bodyPr>
          <a:lstStyle>
            <a:lvl1pPr algn="l">
              <a:defRPr sz="4000" b="1">
                <a:solidFill>
                  <a:schemeClr val="bg1"/>
                </a:solidFill>
                <a:latin typeface="Arial" panose="020B0604020202020204" pitchFamily="34" charset="0"/>
                <a:cs typeface="Arial" panose="020B0604020202020204" pitchFamily="34" charset="0"/>
              </a:defRPr>
            </a:lvl1pPr>
          </a:lstStyle>
          <a:p>
            <a:r>
              <a:rPr lang="en-US"/>
              <a:t>Click to add title</a:t>
            </a:r>
          </a:p>
        </p:txBody>
      </p:sp>
      <p:sp>
        <p:nvSpPr>
          <p:cNvPr id="20" name="Text Placeholder 2">
            <a:extLst>
              <a:ext uri="{FF2B5EF4-FFF2-40B4-BE49-F238E27FC236}">
                <a16:creationId xmlns:a16="http://schemas.microsoft.com/office/drawing/2014/main" id="{1DDCD20A-CADD-4C81-8F29-21F5408F56DE}"/>
              </a:ext>
            </a:extLst>
          </p:cNvPr>
          <p:cNvSpPr>
            <a:spLocks noGrp="1"/>
          </p:cNvSpPr>
          <p:nvPr>
            <p:ph idx="1" hasCustomPrompt="1"/>
          </p:nvPr>
        </p:nvSpPr>
        <p:spPr>
          <a:xfrm>
            <a:off x="6451600" y="2011681"/>
            <a:ext cx="4902200" cy="3967087"/>
          </a:xfrm>
          <a:prstGeom prst="rect">
            <a:avLst/>
          </a:prstGeom>
        </p:spPr>
        <p:txBody>
          <a:bodyPr vert="horz" lIns="91440" tIns="45720" rIns="91440" bIns="45720" rtlCol="0">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2B11EDDD-B101-4BD6-5DFE-51853C686FA9}"/>
              </a:ext>
            </a:extLst>
          </p:cNvPr>
          <p:cNvSpPr txBox="1"/>
          <p:nvPr userDrawn="1"/>
        </p:nvSpPr>
        <p:spPr>
          <a:xfrm>
            <a:off x="10013132" y="6218780"/>
            <a:ext cx="2018923" cy="307777"/>
          </a:xfrm>
          <a:prstGeom prst="rect">
            <a:avLst/>
          </a:prstGeom>
          <a:solidFill>
            <a:schemeClr val="bg1"/>
          </a:solidFill>
        </p:spPr>
        <p:txBody>
          <a:bodyPr wrap="square" rtlCol="0">
            <a:spAutoFit/>
          </a:bodyPr>
          <a:lstStyle/>
          <a:p>
            <a:pPr algn="r"/>
            <a:r>
              <a:rPr lang="en-US" sz="1400" b="1" kern="800" spc="100" baseline="0">
                <a:solidFill>
                  <a:srgbClr val="035C67"/>
                </a:solidFill>
                <a:latin typeface="Arial" panose="020B0604020202020204" pitchFamily="34" charset="0"/>
                <a:cs typeface="Arial" panose="020B0604020202020204" pitchFamily="34" charset="0"/>
              </a:rPr>
              <a:t>ftc.gov/</a:t>
            </a:r>
            <a:r>
              <a:rPr lang="en-US" sz="1400" b="1" kern="800" spc="100" baseline="0" err="1">
                <a:solidFill>
                  <a:srgbClr val="035C67"/>
                </a:solidFill>
                <a:latin typeface="Arial" panose="020B0604020202020204" pitchFamily="34" charset="0"/>
                <a:cs typeface="Arial" panose="020B0604020202020204" pitchFamily="34" charset="0"/>
              </a:rPr>
              <a:t>jobscams</a:t>
            </a:r>
            <a:endParaRPr lang="en-US" sz="1400" b="1" kern="800" spc="100" baseline="0">
              <a:solidFill>
                <a:srgbClr val="035C67"/>
              </a:solidFill>
              <a:latin typeface="Arial" panose="020B060402020202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2FEE9BF7-68A6-C9AC-C22B-9FB32591EDE0}"/>
              </a:ext>
              <a:ext uri="{C183D7F6-B498-43B3-948B-1728B52AA6E4}">
                <adec:decorative xmlns:adec="http://schemas.microsoft.com/office/drawing/2017/decorative" val="1"/>
              </a:ext>
            </a:extLst>
          </p:cNvPr>
          <p:cNvCxnSpPr>
            <a:cxnSpLocks/>
          </p:cNvCxnSpPr>
          <p:nvPr userDrawn="1"/>
        </p:nvCxnSpPr>
        <p:spPr>
          <a:xfrm>
            <a:off x="381000" y="6398026"/>
            <a:ext cx="9846212" cy="0"/>
          </a:xfrm>
          <a:prstGeom prst="line">
            <a:avLst/>
          </a:prstGeom>
          <a:ln w="76200">
            <a:solidFill>
              <a:srgbClr val="035C67"/>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EC41EA52-A1F1-9E7B-4BF9-3384356377A0}"/>
              </a:ext>
            </a:extLst>
          </p:cNvPr>
          <p:cNvSpPr>
            <a:spLocks noGrp="1"/>
          </p:cNvSpPr>
          <p:nvPr>
            <p:ph sz="quarter" idx="10" hasCustomPrompt="1"/>
          </p:nvPr>
        </p:nvSpPr>
        <p:spPr>
          <a:xfrm>
            <a:off x="838200" y="2011681"/>
            <a:ext cx="4902200" cy="3967087"/>
          </a:xfrm>
        </p:spPr>
        <p:txBody>
          <a:bodyPr>
            <a:normAutofit/>
          </a:bodyPr>
          <a:lstStyle>
            <a:lvl1pPr>
              <a:defRPr sz="2800"/>
            </a:lvl1pPr>
            <a:lvl2pPr>
              <a:defRPr sz="2400"/>
            </a:lvl2pPr>
            <a:lvl3pPr>
              <a:defRPr sz="2000"/>
            </a:lvl3pPr>
            <a:lvl4pPr>
              <a:defRPr sz="1800"/>
            </a:lvl4pPr>
            <a:lvl5pPr>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89918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DD37D7-104B-178A-2387-1BCAE5BF4BFB}"/>
              </a:ext>
              <a:ext uri="{C183D7F6-B498-43B3-948B-1728B52AA6E4}">
                <adec:decorative xmlns:adec="http://schemas.microsoft.com/office/drawing/2017/decorative" val="1"/>
              </a:ext>
            </a:extLst>
          </p:cNvPr>
          <p:cNvSpPr/>
          <p:nvPr userDrawn="1"/>
        </p:nvSpPr>
        <p:spPr>
          <a:xfrm>
            <a:off x="381000" y="365126"/>
            <a:ext cx="11430000" cy="1252654"/>
          </a:xfrm>
          <a:prstGeom prst="rect">
            <a:avLst/>
          </a:prstGeom>
          <a:solidFill>
            <a:srgbClr val="035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Placeholder 1">
            <a:extLst>
              <a:ext uri="{FF2B5EF4-FFF2-40B4-BE49-F238E27FC236}">
                <a16:creationId xmlns:a16="http://schemas.microsoft.com/office/drawing/2014/main" id="{5EEADA14-938E-42D9-87C9-3405A016CAE3}"/>
              </a:ext>
            </a:extLst>
          </p:cNvPr>
          <p:cNvSpPr>
            <a:spLocks noGrp="1"/>
          </p:cNvSpPr>
          <p:nvPr>
            <p:ph type="title" hasCustomPrompt="1"/>
          </p:nvPr>
        </p:nvSpPr>
        <p:spPr>
          <a:xfrm>
            <a:off x="838200" y="365126"/>
            <a:ext cx="10515600" cy="1252654"/>
          </a:xfrm>
          <a:prstGeom prst="rect">
            <a:avLst/>
          </a:prstGeom>
        </p:spPr>
        <p:txBody>
          <a:bodyPr vert="horz" lIns="91440" tIns="45720" rIns="91440" bIns="45720" rtlCol="0" anchor="ctr">
            <a:normAutofit/>
          </a:bodyPr>
          <a:lstStyle>
            <a:lvl1pPr algn="l">
              <a:defRPr sz="4000" b="1">
                <a:solidFill>
                  <a:schemeClr val="bg1"/>
                </a:solidFill>
                <a:latin typeface="Arial" panose="020B0604020202020204" pitchFamily="34" charset="0"/>
                <a:cs typeface="Arial" panose="020B0604020202020204" pitchFamily="34" charset="0"/>
              </a:defRPr>
            </a:lvl1pPr>
          </a:lstStyle>
          <a:p>
            <a:r>
              <a:rPr lang="en-US"/>
              <a:t>Click to add title</a:t>
            </a:r>
          </a:p>
        </p:txBody>
      </p:sp>
      <p:sp>
        <p:nvSpPr>
          <p:cNvPr id="20" name="Text Placeholder 2">
            <a:extLst>
              <a:ext uri="{FF2B5EF4-FFF2-40B4-BE49-F238E27FC236}">
                <a16:creationId xmlns:a16="http://schemas.microsoft.com/office/drawing/2014/main" id="{1DDCD20A-CADD-4C81-8F29-21F5408F56DE}"/>
              </a:ext>
            </a:extLst>
          </p:cNvPr>
          <p:cNvSpPr>
            <a:spLocks noGrp="1"/>
          </p:cNvSpPr>
          <p:nvPr>
            <p:ph idx="1" hasCustomPrompt="1"/>
          </p:nvPr>
        </p:nvSpPr>
        <p:spPr>
          <a:xfrm>
            <a:off x="8153400" y="2011681"/>
            <a:ext cx="3200400" cy="3967087"/>
          </a:xfrm>
          <a:prstGeom prst="rect">
            <a:avLst/>
          </a:prstGeom>
        </p:spPr>
        <p:txBody>
          <a:bodyPr vert="horz" lIns="91440" tIns="45720" rIns="91440" bIns="45720" rtlCol="0">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2FEE9BF7-68A6-C9AC-C22B-9FB32591EDE0}"/>
              </a:ext>
              <a:ext uri="{C183D7F6-B498-43B3-948B-1728B52AA6E4}">
                <adec:decorative xmlns:adec="http://schemas.microsoft.com/office/drawing/2017/decorative" val="1"/>
              </a:ext>
            </a:extLst>
          </p:cNvPr>
          <p:cNvCxnSpPr>
            <a:cxnSpLocks/>
          </p:cNvCxnSpPr>
          <p:nvPr userDrawn="1"/>
        </p:nvCxnSpPr>
        <p:spPr>
          <a:xfrm>
            <a:off x="381000" y="6398026"/>
            <a:ext cx="9846212" cy="0"/>
          </a:xfrm>
          <a:prstGeom prst="line">
            <a:avLst/>
          </a:prstGeom>
          <a:ln w="76200">
            <a:solidFill>
              <a:srgbClr val="035C67"/>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EC41EA52-A1F1-9E7B-4BF9-3384356377A0}"/>
              </a:ext>
            </a:extLst>
          </p:cNvPr>
          <p:cNvSpPr>
            <a:spLocks noGrp="1"/>
          </p:cNvSpPr>
          <p:nvPr>
            <p:ph sz="quarter" idx="10" hasCustomPrompt="1"/>
          </p:nvPr>
        </p:nvSpPr>
        <p:spPr>
          <a:xfrm>
            <a:off x="838200" y="2011681"/>
            <a:ext cx="3200400" cy="3967087"/>
          </a:xfrm>
        </p:spPr>
        <p:txBody>
          <a:bodyPr>
            <a:normAutofit/>
          </a:bodyPr>
          <a:lstStyle>
            <a:lvl1pPr>
              <a:defRPr sz="2800"/>
            </a:lvl1pPr>
            <a:lvl2pPr>
              <a:defRPr sz="2400"/>
            </a:lvl2pPr>
            <a:lvl3pPr>
              <a:defRPr sz="2000"/>
            </a:lvl3pPr>
            <a:lvl4pPr>
              <a:defRPr sz="1800"/>
            </a:lvl4pPr>
            <a:lvl5pPr>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0BE6B3F4-EB0E-2968-2C08-3BD47CE32991}"/>
              </a:ext>
            </a:extLst>
          </p:cNvPr>
          <p:cNvSpPr>
            <a:spLocks noGrp="1"/>
          </p:cNvSpPr>
          <p:nvPr>
            <p:ph sz="quarter" idx="11" hasCustomPrompt="1"/>
          </p:nvPr>
        </p:nvSpPr>
        <p:spPr>
          <a:xfrm>
            <a:off x="4495800" y="2011606"/>
            <a:ext cx="3200400" cy="3967162"/>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A30F7F22-2D56-522E-33F0-DE481CDABC26}"/>
              </a:ext>
            </a:extLst>
          </p:cNvPr>
          <p:cNvSpPr txBox="1"/>
          <p:nvPr userDrawn="1"/>
        </p:nvSpPr>
        <p:spPr>
          <a:xfrm>
            <a:off x="10013132" y="6218780"/>
            <a:ext cx="2018923" cy="307777"/>
          </a:xfrm>
          <a:prstGeom prst="rect">
            <a:avLst/>
          </a:prstGeom>
          <a:solidFill>
            <a:schemeClr val="bg1"/>
          </a:solidFill>
        </p:spPr>
        <p:txBody>
          <a:bodyPr wrap="square" rtlCol="0">
            <a:spAutoFit/>
          </a:bodyPr>
          <a:lstStyle/>
          <a:p>
            <a:pPr algn="r"/>
            <a:r>
              <a:rPr lang="en-US" sz="1400" b="1" kern="800" spc="100" baseline="0">
                <a:solidFill>
                  <a:srgbClr val="035C67"/>
                </a:solidFill>
                <a:latin typeface="Arial" panose="020B0604020202020204" pitchFamily="34" charset="0"/>
                <a:cs typeface="Arial" panose="020B0604020202020204" pitchFamily="34" charset="0"/>
              </a:rPr>
              <a:t>ftc.gov/</a:t>
            </a:r>
            <a:r>
              <a:rPr lang="en-US" sz="1400" b="1" kern="800" spc="100" baseline="0" err="1">
                <a:solidFill>
                  <a:srgbClr val="035C67"/>
                </a:solidFill>
                <a:latin typeface="Arial" panose="020B0604020202020204" pitchFamily="34" charset="0"/>
                <a:cs typeface="Arial" panose="020B0604020202020204" pitchFamily="34" charset="0"/>
              </a:rPr>
              <a:t>jobscams</a:t>
            </a:r>
            <a:endParaRPr lang="en-US" sz="1400" b="1" kern="800" spc="100" baseline="0">
              <a:solidFill>
                <a:srgbClr val="035C6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335788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0DD37D7-104B-178A-2387-1BCAE5BF4BFB}"/>
              </a:ext>
              <a:ext uri="{C183D7F6-B498-43B3-948B-1728B52AA6E4}">
                <adec:decorative xmlns:adec="http://schemas.microsoft.com/office/drawing/2017/decorative" val="1"/>
              </a:ext>
            </a:extLst>
          </p:cNvPr>
          <p:cNvSpPr/>
          <p:nvPr userDrawn="1"/>
        </p:nvSpPr>
        <p:spPr>
          <a:xfrm>
            <a:off x="381000" y="365126"/>
            <a:ext cx="11430000" cy="1252654"/>
          </a:xfrm>
          <a:prstGeom prst="rect">
            <a:avLst/>
          </a:prstGeom>
          <a:solidFill>
            <a:srgbClr val="035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Placeholder 1">
            <a:extLst>
              <a:ext uri="{FF2B5EF4-FFF2-40B4-BE49-F238E27FC236}">
                <a16:creationId xmlns:a16="http://schemas.microsoft.com/office/drawing/2014/main" id="{5EEADA14-938E-42D9-87C9-3405A016CAE3}"/>
              </a:ext>
            </a:extLst>
          </p:cNvPr>
          <p:cNvSpPr>
            <a:spLocks noGrp="1"/>
          </p:cNvSpPr>
          <p:nvPr>
            <p:ph type="title" hasCustomPrompt="1"/>
          </p:nvPr>
        </p:nvSpPr>
        <p:spPr>
          <a:xfrm>
            <a:off x="838200" y="365126"/>
            <a:ext cx="10515600" cy="1252654"/>
          </a:xfrm>
          <a:prstGeom prst="rect">
            <a:avLst/>
          </a:prstGeom>
        </p:spPr>
        <p:txBody>
          <a:bodyPr vert="horz" lIns="91440" tIns="45720" rIns="91440" bIns="45720" rtlCol="0" anchor="ctr">
            <a:normAutofit/>
          </a:bodyPr>
          <a:lstStyle>
            <a:lvl1pPr algn="l">
              <a:defRPr sz="4000" b="1">
                <a:solidFill>
                  <a:schemeClr val="bg1"/>
                </a:solidFill>
                <a:latin typeface="Arial" panose="020B0604020202020204" pitchFamily="34" charset="0"/>
                <a:cs typeface="Arial" panose="020B0604020202020204" pitchFamily="34" charset="0"/>
              </a:defRPr>
            </a:lvl1pPr>
          </a:lstStyle>
          <a:p>
            <a:r>
              <a:rPr lang="en-US"/>
              <a:t>Click to add title</a:t>
            </a:r>
          </a:p>
        </p:txBody>
      </p:sp>
      <p:cxnSp>
        <p:nvCxnSpPr>
          <p:cNvPr id="5" name="Straight Connector 4">
            <a:extLst>
              <a:ext uri="{FF2B5EF4-FFF2-40B4-BE49-F238E27FC236}">
                <a16:creationId xmlns:a16="http://schemas.microsoft.com/office/drawing/2014/main" id="{2FEE9BF7-68A6-C9AC-C22B-9FB32591EDE0}"/>
              </a:ext>
              <a:ext uri="{C183D7F6-B498-43B3-948B-1728B52AA6E4}">
                <adec:decorative xmlns:adec="http://schemas.microsoft.com/office/drawing/2017/decorative" val="1"/>
              </a:ext>
            </a:extLst>
          </p:cNvPr>
          <p:cNvCxnSpPr>
            <a:cxnSpLocks/>
          </p:cNvCxnSpPr>
          <p:nvPr userDrawn="1"/>
        </p:nvCxnSpPr>
        <p:spPr>
          <a:xfrm>
            <a:off x="381000" y="6398026"/>
            <a:ext cx="9846212" cy="0"/>
          </a:xfrm>
          <a:prstGeom prst="line">
            <a:avLst/>
          </a:prstGeom>
          <a:ln w="76200">
            <a:solidFill>
              <a:srgbClr val="035C67"/>
            </a:solidFill>
          </a:ln>
        </p:spPr>
        <p:style>
          <a:lnRef idx="1">
            <a:schemeClr val="accent1"/>
          </a:lnRef>
          <a:fillRef idx="0">
            <a:schemeClr val="accent1"/>
          </a:fillRef>
          <a:effectRef idx="0">
            <a:schemeClr val="accent1"/>
          </a:effectRef>
          <a:fontRef idx="minor">
            <a:schemeClr val="tx1"/>
          </a:fontRef>
        </p:style>
      </p:cxnSp>
      <p:sp>
        <p:nvSpPr>
          <p:cNvPr id="6" name="Picture Placeholder 5">
            <a:extLst>
              <a:ext uri="{FF2B5EF4-FFF2-40B4-BE49-F238E27FC236}">
                <a16:creationId xmlns:a16="http://schemas.microsoft.com/office/drawing/2014/main" id="{AC624A94-0F8C-C7E3-C058-903C04CBBB45}"/>
              </a:ext>
            </a:extLst>
          </p:cNvPr>
          <p:cNvSpPr>
            <a:spLocks noGrp="1"/>
          </p:cNvSpPr>
          <p:nvPr>
            <p:ph type="pic" sz="quarter" idx="10"/>
          </p:nvPr>
        </p:nvSpPr>
        <p:spPr>
          <a:xfrm>
            <a:off x="838200" y="2025748"/>
            <a:ext cx="10515600" cy="3924201"/>
          </a:xfrm>
        </p:spPr>
        <p:txBody>
          <a:bodyPr/>
          <a:lstStyle/>
          <a:p>
            <a:endParaRPr lang="en-US"/>
          </a:p>
        </p:txBody>
      </p:sp>
      <p:sp>
        <p:nvSpPr>
          <p:cNvPr id="2" name="TextBox 1">
            <a:extLst>
              <a:ext uri="{FF2B5EF4-FFF2-40B4-BE49-F238E27FC236}">
                <a16:creationId xmlns:a16="http://schemas.microsoft.com/office/drawing/2014/main" id="{C8DDBCB9-955B-34FA-4729-296258366FC8}"/>
              </a:ext>
            </a:extLst>
          </p:cNvPr>
          <p:cNvSpPr txBox="1"/>
          <p:nvPr userDrawn="1"/>
        </p:nvSpPr>
        <p:spPr>
          <a:xfrm>
            <a:off x="10013132" y="6218780"/>
            <a:ext cx="2018923" cy="307777"/>
          </a:xfrm>
          <a:prstGeom prst="rect">
            <a:avLst/>
          </a:prstGeom>
          <a:solidFill>
            <a:schemeClr val="bg1"/>
          </a:solidFill>
        </p:spPr>
        <p:txBody>
          <a:bodyPr wrap="square" rtlCol="0">
            <a:spAutoFit/>
          </a:bodyPr>
          <a:lstStyle/>
          <a:p>
            <a:pPr algn="r"/>
            <a:r>
              <a:rPr lang="en-US" sz="1400" b="1" kern="800" spc="100" baseline="0">
                <a:solidFill>
                  <a:srgbClr val="035C67"/>
                </a:solidFill>
                <a:latin typeface="Arial" panose="020B0604020202020204" pitchFamily="34" charset="0"/>
                <a:cs typeface="Arial" panose="020B0604020202020204" pitchFamily="34" charset="0"/>
              </a:rPr>
              <a:t>ftc.gov/</a:t>
            </a:r>
            <a:r>
              <a:rPr lang="en-US" sz="1400" b="1" kern="800" spc="100" baseline="0" err="1">
                <a:solidFill>
                  <a:srgbClr val="035C67"/>
                </a:solidFill>
                <a:latin typeface="Arial" panose="020B0604020202020204" pitchFamily="34" charset="0"/>
                <a:cs typeface="Arial" panose="020B0604020202020204" pitchFamily="34" charset="0"/>
              </a:rPr>
              <a:t>jobscams</a:t>
            </a:r>
            <a:endParaRPr lang="en-US" sz="1400" b="1" kern="800" spc="100" baseline="0">
              <a:solidFill>
                <a:srgbClr val="035C6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975743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608E64-4362-4ED2-8DDE-FE200E21F520}"/>
              </a:ext>
              <a:ext uri="{C183D7F6-B498-43B3-948B-1728B52AA6E4}">
                <adec:decorative xmlns:adec="http://schemas.microsoft.com/office/drawing/2017/decorative" val="1"/>
              </a:ext>
            </a:extLst>
          </p:cNvPr>
          <p:cNvSpPr/>
          <p:nvPr userDrawn="1"/>
        </p:nvSpPr>
        <p:spPr>
          <a:xfrm>
            <a:off x="381000" y="365126"/>
            <a:ext cx="11430000" cy="1252654"/>
          </a:xfrm>
          <a:prstGeom prst="rect">
            <a:avLst/>
          </a:prstGeom>
          <a:solidFill>
            <a:srgbClr val="035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Placeholder 1">
            <a:extLst>
              <a:ext uri="{FF2B5EF4-FFF2-40B4-BE49-F238E27FC236}">
                <a16:creationId xmlns:a16="http://schemas.microsoft.com/office/drawing/2014/main" id="{5EEADA14-938E-42D9-87C9-3405A016CAE3}"/>
              </a:ext>
            </a:extLst>
          </p:cNvPr>
          <p:cNvSpPr>
            <a:spLocks noGrp="1"/>
          </p:cNvSpPr>
          <p:nvPr>
            <p:ph type="title" hasCustomPrompt="1"/>
          </p:nvPr>
        </p:nvSpPr>
        <p:spPr>
          <a:xfrm>
            <a:off x="838200" y="365126"/>
            <a:ext cx="10515600" cy="1252654"/>
          </a:xfrm>
          <a:prstGeom prst="rect">
            <a:avLst/>
          </a:prstGeom>
        </p:spPr>
        <p:txBody>
          <a:bodyPr vert="horz" lIns="91440" tIns="45720" rIns="91440" bIns="45720" rtlCol="0" anchor="ctr">
            <a:normAutofit/>
          </a:bodyPr>
          <a:lstStyle>
            <a:lvl1pPr algn="l">
              <a:defRPr lang="en-US" sz="4000" dirty="0">
                <a:solidFill>
                  <a:schemeClr val="bg1"/>
                </a:solidFill>
              </a:defRPr>
            </a:lvl1pPr>
          </a:lstStyle>
          <a:p>
            <a:r>
              <a:rPr lang="en-US"/>
              <a:t>Click to add title</a:t>
            </a:r>
          </a:p>
        </p:txBody>
      </p:sp>
      <p:sp>
        <p:nvSpPr>
          <p:cNvPr id="20" name="Text Placeholder 2">
            <a:extLst>
              <a:ext uri="{FF2B5EF4-FFF2-40B4-BE49-F238E27FC236}">
                <a16:creationId xmlns:a16="http://schemas.microsoft.com/office/drawing/2014/main" id="{1DDCD20A-CADD-4C81-8F29-21F5408F56DE}"/>
              </a:ext>
            </a:extLst>
          </p:cNvPr>
          <p:cNvSpPr>
            <a:spLocks noGrp="1"/>
          </p:cNvSpPr>
          <p:nvPr>
            <p:ph idx="1" hasCustomPrompt="1"/>
          </p:nvPr>
        </p:nvSpPr>
        <p:spPr>
          <a:xfrm>
            <a:off x="4742822" y="2074225"/>
            <a:ext cx="6610978" cy="3820138"/>
          </a:xfrm>
          <a:prstGeom prst="rect">
            <a:avLst/>
          </a:prstGeom>
        </p:spPr>
        <p:txBody>
          <a:bodyPr vert="horz" lIns="91440" tIns="45720" rIns="91440" bIns="45720" rtlCol="0">
            <a:normAutofit/>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Oval 5">
            <a:extLst>
              <a:ext uri="{FF2B5EF4-FFF2-40B4-BE49-F238E27FC236}">
                <a16:creationId xmlns:a16="http://schemas.microsoft.com/office/drawing/2014/main" id="{A2602DE5-2669-EE6D-8A17-73A04FBD710E}"/>
              </a:ext>
              <a:ext uri="{C183D7F6-B498-43B3-948B-1728B52AA6E4}">
                <adec:decorative xmlns:adec="http://schemas.microsoft.com/office/drawing/2017/decorative" val="1"/>
              </a:ext>
            </a:extLst>
          </p:cNvPr>
          <p:cNvSpPr/>
          <p:nvPr userDrawn="1"/>
        </p:nvSpPr>
        <p:spPr>
          <a:xfrm>
            <a:off x="1019908" y="2074224"/>
            <a:ext cx="2977661" cy="2977661"/>
          </a:xfrm>
          <a:prstGeom prst="ellipse">
            <a:avLst/>
          </a:prstGeom>
          <a:solidFill>
            <a:srgbClr val="E5A741">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665BAD03-35B9-547A-AB21-B41D9E3559E8}"/>
              </a:ext>
              <a:ext uri="{C183D7F6-B498-43B3-948B-1728B52AA6E4}">
                <adec:decorative xmlns:adec="http://schemas.microsoft.com/office/drawing/2017/decorative" val="1"/>
              </a:ext>
            </a:extLst>
          </p:cNvPr>
          <p:cNvCxnSpPr>
            <a:cxnSpLocks/>
          </p:cNvCxnSpPr>
          <p:nvPr userDrawn="1"/>
        </p:nvCxnSpPr>
        <p:spPr>
          <a:xfrm>
            <a:off x="381000" y="6398026"/>
            <a:ext cx="9846212" cy="0"/>
          </a:xfrm>
          <a:prstGeom prst="line">
            <a:avLst/>
          </a:prstGeom>
          <a:ln w="76200">
            <a:solidFill>
              <a:srgbClr val="035C67"/>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6B7AB67-7954-1CE3-987B-0EC7A3B1AE62}"/>
              </a:ext>
            </a:extLst>
          </p:cNvPr>
          <p:cNvSpPr txBox="1"/>
          <p:nvPr userDrawn="1"/>
        </p:nvSpPr>
        <p:spPr>
          <a:xfrm>
            <a:off x="10013132" y="6218780"/>
            <a:ext cx="2018923" cy="307777"/>
          </a:xfrm>
          <a:prstGeom prst="rect">
            <a:avLst/>
          </a:prstGeom>
          <a:solidFill>
            <a:schemeClr val="bg1"/>
          </a:solidFill>
        </p:spPr>
        <p:txBody>
          <a:bodyPr wrap="square" rtlCol="0">
            <a:spAutoFit/>
          </a:bodyPr>
          <a:lstStyle/>
          <a:p>
            <a:pPr algn="r"/>
            <a:r>
              <a:rPr lang="en-US" sz="1400" b="1" kern="800" spc="100" baseline="0">
                <a:solidFill>
                  <a:srgbClr val="035C67"/>
                </a:solidFill>
                <a:latin typeface="Arial" panose="020B0604020202020204" pitchFamily="34" charset="0"/>
                <a:cs typeface="Arial" panose="020B0604020202020204" pitchFamily="34" charset="0"/>
              </a:rPr>
              <a:t>ftc.gov/</a:t>
            </a:r>
            <a:r>
              <a:rPr lang="en-US" sz="1400" b="1" kern="800" spc="100" baseline="0" err="1">
                <a:solidFill>
                  <a:srgbClr val="035C67"/>
                </a:solidFill>
                <a:latin typeface="Arial" panose="020B0604020202020204" pitchFamily="34" charset="0"/>
                <a:cs typeface="Arial" panose="020B0604020202020204" pitchFamily="34" charset="0"/>
              </a:rPr>
              <a:t>jobscams</a:t>
            </a:r>
            <a:endParaRPr lang="en-US" sz="1400" b="1" kern="800" spc="100" baseline="0">
              <a:solidFill>
                <a:srgbClr val="035C67"/>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01364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E476132-A626-582A-47E6-D1C35838191A}"/>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838200" y="1124924"/>
            <a:ext cx="10515600" cy="2852737"/>
          </a:xfrm>
        </p:spPr>
        <p:txBody>
          <a:bodyPr anchor="ctr">
            <a:normAutofit/>
          </a:bodyPr>
          <a:lstStyle>
            <a:lvl1pPr algn="ctr">
              <a:lnSpc>
                <a:spcPct val="100000"/>
              </a:lnSpc>
              <a:defRPr sz="7000" b="1">
                <a:solidFill>
                  <a:srgbClr val="1C3557"/>
                </a:solidFill>
                <a:latin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11021990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DD4923-5C94-79FF-8098-0FA5FB7FCF71}"/>
              </a:ext>
              <a:ext uri="{C183D7F6-B498-43B3-948B-1728B52AA6E4}">
                <adec:decorative xmlns:adec="http://schemas.microsoft.com/office/drawing/2017/decorative" val="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340" y="-42205"/>
            <a:ext cx="12404578" cy="6977575"/>
          </a:xfrm>
          <a:prstGeom prst="rect">
            <a:avLst/>
          </a:prstGeom>
        </p:spPr>
      </p:pic>
      <p:sp>
        <p:nvSpPr>
          <p:cNvPr id="2" name="Title 1"/>
          <p:cNvSpPr>
            <a:spLocks noGrp="1"/>
          </p:cNvSpPr>
          <p:nvPr>
            <p:ph type="title" hasCustomPrompt="1"/>
          </p:nvPr>
        </p:nvSpPr>
        <p:spPr>
          <a:xfrm>
            <a:off x="838200" y="674760"/>
            <a:ext cx="10515600" cy="2852737"/>
          </a:xfrm>
        </p:spPr>
        <p:txBody>
          <a:bodyPr anchor="ctr">
            <a:normAutofit/>
          </a:bodyPr>
          <a:lstStyle>
            <a:lvl1pPr algn="ctr">
              <a:lnSpc>
                <a:spcPct val="100000"/>
              </a:lnSpc>
              <a:defRPr sz="7000" b="1">
                <a:solidFill>
                  <a:schemeClr val="bg1"/>
                </a:solidFill>
                <a:latin typeface="Arial" panose="020B0604020202020204" pitchFamily="34" charset="0"/>
                <a:cs typeface="Arial" panose="020B0604020202020204" pitchFamily="34" charset="0"/>
              </a:defRPr>
            </a:lvl1pPr>
          </a:lstStyle>
          <a:p>
            <a:r>
              <a:rPr lang="en-US"/>
              <a:t>Click to add text</a:t>
            </a:r>
          </a:p>
        </p:txBody>
      </p:sp>
    </p:spTree>
    <p:extLst>
      <p:ext uri="{BB962C8B-B14F-4D97-AF65-F5344CB8AC3E}">
        <p14:creationId xmlns:p14="http://schemas.microsoft.com/office/powerpoint/2010/main" val="17310037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rgbClr val="035C67"/>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63742"/>
            <a:ext cx="10515600" cy="2852737"/>
          </a:xfrm>
        </p:spPr>
        <p:txBody>
          <a:bodyPr anchor="ctr">
            <a:normAutofit/>
          </a:bodyPr>
          <a:lstStyle>
            <a:lvl1pPr algn="ctr">
              <a:lnSpc>
                <a:spcPct val="100000"/>
              </a:lnSpc>
              <a:defRPr sz="7000" b="1">
                <a:solidFill>
                  <a:schemeClr val="bg1"/>
                </a:solidFill>
                <a:latin typeface="Arial" panose="020B0604020202020204" pitchFamily="34" charset="0"/>
                <a:cs typeface="Arial" panose="020B0604020202020204" pitchFamily="34" charset="0"/>
              </a:defRPr>
            </a:lvl1pPr>
          </a:lstStyle>
          <a:p>
            <a:r>
              <a:rPr lang="en-US"/>
              <a:t>Click to add text</a:t>
            </a:r>
          </a:p>
        </p:txBody>
      </p:sp>
      <p:pic>
        <p:nvPicPr>
          <p:cNvPr id="6" name="Picture 5" descr="Federal Trade Commission logo">
            <a:extLst>
              <a:ext uri="{FF2B5EF4-FFF2-40B4-BE49-F238E27FC236}">
                <a16:creationId xmlns:a16="http://schemas.microsoft.com/office/drawing/2014/main" id="{1D0B6EDF-AE15-45DA-9036-5EF1CAB3C14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49474" y="5264704"/>
            <a:ext cx="2955804" cy="914402"/>
          </a:xfrm>
          <a:prstGeom prst="rect">
            <a:avLst/>
          </a:prstGeom>
        </p:spPr>
      </p:pic>
      <p:grpSp>
        <p:nvGrpSpPr>
          <p:cNvPr id="3" name="Group 2">
            <a:extLst>
              <a:ext uri="{FF2B5EF4-FFF2-40B4-BE49-F238E27FC236}">
                <a16:creationId xmlns:a16="http://schemas.microsoft.com/office/drawing/2014/main" id="{8D7C1869-0E31-68C4-028D-893692F18589}"/>
              </a:ext>
              <a:ext uri="{C183D7F6-B498-43B3-948B-1728B52AA6E4}">
                <adec:decorative xmlns:adec="http://schemas.microsoft.com/office/drawing/2017/decorative" val="1"/>
              </a:ext>
            </a:extLst>
          </p:cNvPr>
          <p:cNvGrpSpPr/>
          <p:nvPr userDrawn="1"/>
        </p:nvGrpSpPr>
        <p:grpSpPr>
          <a:xfrm>
            <a:off x="3534973" y="3950331"/>
            <a:ext cx="5122054" cy="718373"/>
            <a:chOff x="-2229278" y="498372"/>
            <a:chExt cx="3020900" cy="1598933"/>
          </a:xfrm>
          <a:solidFill>
            <a:srgbClr val="BCE7F6"/>
          </a:solidFill>
        </p:grpSpPr>
        <p:sp>
          <p:nvSpPr>
            <p:cNvPr id="5" name="Rectangle: Rounded Corners 4">
              <a:extLst>
                <a:ext uri="{FF2B5EF4-FFF2-40B4-BE49-F238E27FC236}">
                  <a16:creationId xmlns:a16="http://schemas.microsoft.com/office/drawing/2014/main" id="{8CFB50AC-E040-C1F3-CC8F-5935BBEBE9B8}"/>
                </a:ext>
              </a:extLst>
            </p:cNvPr>
            <p:cNvSpPr/>
            <p:nvPr userDrawn="1"/>
          </p:nvSpPr>
          <p:spPr>
            <a:xfrm>
              <a:off x="-2229278" y="498372"/>
              <a:ext cx="3020900" cy="1598933"/>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A788526-F366-39B6-7ACF-CDDD40FBC472}"/>
                </a:ext>
              </a:extLst>
            </p:cNvPr>
            <p:cNvSpPr txBox="1"/>
            <p:nvPr userDrawn="1"/>
          </p:nvSpPr>
          <p:spPr>
            <a:xfrm>
              <a:off x="-2055503" y="513890"/>
              <a:ext cx="2664451" cy="1575591"/>
            </a:xfrm>
            <a:prstGeom prst="rect">
              <a:avLst/>
            </a:prstGeom>
            <a:grpFill/>
          </p:spPr>
          <p:txBody>
            <a:bodyPr wrap="square" rtlCol="0">
              <a:spAutoFit/>
            </a:bodyPr>
            <a:lstStyle/>
            <a:p>
              <a:pPr algn="ctr"/>
              <a:r>
                <a:rPr lang="en-US" sz="4000" b="1">
                  <a:solidFill>
                    <a:srgbClr val="1C3557"/>
                  </a:solidFill>
                  <a:latin typeface="Arial" panose="020B0604020202020204" pitchFamily="34" charset="0"/>
                  <a:cs typeface="Arial" panose="020B0604020202020204" pitchFamily="34" charset="0"/>
                </a:rPr>
                <a:t>ftc.gov/</a:t>
              </a:r>
              <a:r>
                <a:rPr lang="en-US" sz="4000" b="1" err="1">
                  <a:solidFill>
                    <a:srgbClr val="1C3557"/>
                  </a:solidFill>
                  <a:latin typeface="Arial" panose="020B0604020202020204" pitchFamily="34" charset="0"/>
                  <a:cs typeface="Arial" panose="020B0604020202020204" pitchFamily="34" charset="0"/>
                </a:rPr>
                <a:t>jobscams</a:t>
              </a:r>
              <a:endParaRPr lang="en-US" sz="4000" b="1">
                <a:solidFill>
                  <a:srgbClr val="1C3557"/>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28122624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2767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6.png"/><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5.jpe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5.xml"/><Relationship Id="rId18" Type="http://schemas.openxmlformats.org/officeDocument/2006/relationships/slideLayout" Target="../slideLayouts/slideLayout20.xml"/><Relationship Id="rId26" Type="http://schemas.openxmlformats.org/officeDocument/2006/relationships/slideLayout" Target="../slideLayouts/slideLayout28.xml"/><Relationship Id="rId3" Type="http://schemas.openxmlformats.org/officeDocument/2006/relationships/slideLayout" Target="../slideLayouts/slideLayout5.xml"/><Relationship Id="rId21" Type="http://schemas.openxmlformats.org/officeDocument/2006/relationships/slideLayout" Target="../slideLayouts/slideLayout23.xml"/><Relationship Id="rId34" Type="http://schemas.openxmlformats.org/officeDocument/2006/relationships/image" Target="../media/image6.png"/><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33" Type="http://schemas.openxmlformats.org/officeDocument/2006/relationships/image" Target="../media/image4.png"/><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29" Type="http://schemas.openxmlformats.org/officeDocument/2006/relationships/slideLayout" Target="../slideLayouts/slideLayout31.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slideLayout" Target="../slideLayouts/slideLayout26.xml"/><Relationship Id="rId32" Type="http://schemas.openxmlformats.org/officeDocument/2006/relationships/image" Target="../media/image3.png"/><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31" Type="http://schemas.openxmlformats.org/officeDocument/2006/relationships/tags" Target="../tags/tag6.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30" Type="http://schemas.openxmlformats.org/officeDocument/2006/relationships/theme" Target="../theme/theme3.xml"/><Relationship Id="rId8"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7" Type="http://schemas.openxmlformats.org/officeDocument/2006/relationships/image" Target="../media/image6.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ags" Target="../tags/tag2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theme" Target="../theme/theme5.xml"/><Relationship Id="rId3" Type="http://schemas.openxmlformats.org/officeDocument/2006/relationships/slideLayout" Target="../slideLayouts/slideLayout36.xml"/><Relationship Id="rId21" Type="http://schemas.openxmlformats.org/officeDocument/2006/relationships/image" Target="../media/image4.png"/><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image" Target="../media/image3.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tags" Target="../tags/tag25.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image" Target="../media/image6.png"/></Relationships>
</file>

<file path=ppt/slideMasters/_rels/slideMaster6.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heme" Target="../theme/theme6.xml"/><Relationship Id="rId1" Type="http://schemas.openxmlformats.org/officeDocument/2006/relationships/slideLayout" Target="../slideLayouts/slideLayout5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7.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image" Target="../media/image6.png"/><Relationship Id="rId2" Type="http://schemas.openxmlformats.org/officeDocument/2006/relationships/theme" Target="../theme/theme7.xml"/><Relationship Id="rId1" Type="http://schemas.openxmlformats.org/officeDocument/2006/relationships/slideLayout" Target="../slideLayouts/slideLayout5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40.jpeg"/></Relationships>
</file>

<file path=ppt/slideMasters/_rels/slideMaster8.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heme" Target="../theme/theme8.xml"/><Relationship Id="rId1" Type="http://schemas.openxmlformats.org/officeDocument/2006/relationships/slideLayout" Target="../slideLayouts/slideLayout53.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image" Target="../media/image3.png"/><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tags" Target="../tags/tag47.xml"/><Relationship Id="rId2" Type="http://schemas.openxmlformats.org/officeDocument/2006/relationships/slideLayout" Target="../slideLayouts/slideLayout55.xml"/><Relationship Id="rId16" Type="http://schemas.openxmlformats.org/officeDocument/2006/relationships/theme" Target="../theme/theme9.xml"/><Relationship Id="rId20" Type="http://schemas.openxmlformats.org/officeDocument/2006/relationships/image" Target="../media/image41.png"/><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19" Type="http://schemas.openxmlformats.org/officeDocument/2006/relationships/image" Target="../media/image4.png"/><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theme" Target="../theme/theme10.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descr="WorkforceGPS Logo">
            <a:extLst>
              <a:ext uri="{FF2B5EF4-FFF2-40B4-BE49-F238E27FC236}">
                <a16:creationId xmlns:a16="http://schemas.microsoft.com/office/drawing/2014/main" id="{75EF1D00-228B-D27A-EF65-FAFC12FD3AE4}"/>
              </a:ext>
            </a:extLst>
          </p:cNvPr>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p:blipFill>
        <p:spPr bwMode="auto">
          <a:xfrm>
            <a:off x="315642" y="207683"/>
            <a:ext cx="3583690" cy="71577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3"/>
    </p:custDataLst>
    <p:extLst>
      <p:ext uri="{BB962C8B-B14F-4D97-AF65-F5344CB8AC3E}">
        <p14:creationId xmlns:p14="http://schemas.microsoft.com/office/powerpoint/2010/main" val="1730781677"/>
      </p:ext>
    </p:extLst>
  </p:cSld>
  <p:clrMap bg1="lt1" tx1="dk1" bg2="lt2" tx2="dk2" accent1="accent1" accent2="accent2" accent3="accent3" accent4="accent4" accent5="accent5" accent6="accent6" hlink="hlink" folHlink="folHlink"/>
  <p:sldLayoutIdLst>
    <p:sldLayoutId id="214748364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7" name="Picture Placeholder 2" descr="White calendar with a blue pen on top">
            <a:extLst>
              <a:ext uri="{FF2B5EF4-FFF2-40B4-BE49-F238E27FC236}">
                <a16:creationId xmlns:a16="http://schemas.microsoft.com/office/drawing/2014/main" id="{1141BCCA-B49D-22AC-3AD8-D1D1A255EA07}"/>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7421493" y="0"/>
            <a:ext cx="4770507" cy="6858000"/>
          </a:xfrm>
          <a:prstGeom prst="rect">
            <a:avLst/>
          </a:prstGeom>
        </p:spPr>
      </p:pic>
      <p:sp>
        <p:nvSpPr>
          <p:cNvPr id="13" name="Freeform 42">
            <a:extLst>
              <a:ext uri="{FF2B5EF4-FFF2-40B4-BE49-F238E27FC236}">
                <a16:creationId xmlns:a16="http://schemas.microsoft.com/office/drawing/2014/main" id="{D3E0F20F-4190-0C61-9CD9-A437B7EF5167}"/>
              </a:ext>
            </a:extLst>
          </p:cNvPr>
          <p:cNvSpPr>
            <a:spLocks noChangeArrowheads="1"/>
          </p:cNvSpPr>
          <p:nvPr userDrawn="1"/>
        </p:nvSpPr>
        <p:spPr bwMode="auto">
          <a:xfrm>
            <a:off x="11670594" y="6287478"/>
            <a:ext cx="377825" cy="419100"/>
          </a:xfrm>
          <a:custGeom>
            <a:avLst/>
            <a:gdLst>
              <a:gd name="T0" fmla="*/ 932 w 1051"/>
              <a:gd name="T1" fmla="*/ 1050 h 1166"/>
              <a:gd name="T2" fmla="*/ 932 w 1051"/>
              <a:gd name="T3" fmla="*/ 407 h 1166"/>
              <a:gd name="T4" fmla="*/ 118 w 1051"/>
              <a:gd name="T5" fmla="*/ 407 h 1166"/>
              <a:gd name="T6" fmla="*/ 118 w 1051"/>
              <a:gd name="T7" fmla="*/ 1050 h 1166"/>
              <a:gd name="T8" fmla="*/ 932 w 1051"/>
              <a:gd name="T9" fmla="*/ 1050 h 1166"/>
              <a:gd name="T10" fmla="*/ 1050 w 1051"/>
              <a:gd name="T11" fmla="*/ 232 h 1166"/>
              <a:gd name="T12" fmla="*/ 1050 w 1051"/>
              <a:gd name="T13" fmla="*/ 1050 h 1166"/>
              <a:gd name="T14" fmla="*/ 932 w 1051"/>
              <a:gd name="T15" fmla="*/ 1165 h 1166"/>
              <a:gd name="T16" fmla="*/ 118 w 1051"/>
              <a:gd name="T17" fmla="*/ 1165 h 1166"/>
              <a:gd name="T18" fmla="*/ 0 w 1051"/>
              <a:gd name="T19" fmla="*/ 1050 h 1166"/>
              <a:gd name="T20" fmla="*/ 0 w 1051"/>
              <a:gd name="T21" fmla="*/ 232 h 1166"/>
              <a:gd name="T22" fmla="*/ 118 w 1051"/>
              <a:gd name="T23" fmla="*/ 115 h 1166"/>
              <a:gd name="T24" fmla="*/ 175 w 1051"/>
              <a:gd name="T25" fmla="*/ 115 h 1166"/>
              <a:gd name="T26" fmla="*/ 175 w 1051"/>
              <a:gd name="T27" fmla="*/ 0 h 1166"/>
              <a:gd name="T28" fmla="*/ 293 w 1051"/>
              <a:gd name="T29" fmla="*/ 0 h 1166"/>
              <a:gd name="T30" fmla="*/ 293 w 1051"/>
              <a:gd name="T31" fmla="*/ 115 h 1166"/>
              <a:gd name="T32" fmla="*/ 757 w 1051"/>
              <a:gd name="T33" fmla="*/ 115 h 1166"/>
              <a:gd name="T34" fmla="*/ 757 w 1051"/>
              <a:gd name="T35" fmla="*/ 0 h 1166"/>
              <a:gd name="T36" fmla="*/ 875 w 1051"/>
              <a:gd name="T37" fmla="*/ 0 h 1166"/>
              <a:gd name="T38" fmla="*/ 875 w 1051"/>
              <a:gd name="T39" fmla="*/ 115 h 1166"/>
              <a:gd name="T40" fmla="*/ 932 w 1051"/>
              <a:gd name="T41" fmla="*/ 115 h 1166"/>
              <a:gd name="T42" fmla="*/ 1050 w 1051"/>
              <a:gd name="T43" fmla="*/ 232 h 1166"/>
              <a:gd name="T44" fmla="*/ 818 w 1051"/>
              <a:gd name="T45" fmla="*/ 525 h 1166"/>
              <a:gd name="T46" fmla="*/ 818 w 1051"/>
              <a:gd name="T47" fmla="*/ 640 h 1166"/>
              <a:gd name="T48" fmla="*/ 700 w 1051"/>
              <a:gd name="T49" fmla="*/ 640 h 1166"/>
              <a:gd name="T50" fmla="*/ 700 w 1051"/>
              <a:gd name="T51" fmla="*/ 525 h 1166"/>
              <a:gd name="T52" fmla="*/ 818 w 1051"/>
              <a:gd name="T53" fmla="*/ 525 h 1166"/>
              <a:gd name="T54" fmla="*/ 582 w 1051"/>
              <a:gd name="T55" fmla="*/ 525 h 1166"/>
              <a:gd name="T56" fmla="*/ 582 w 1051"/>
              <a:gd name="T57" fmla="*/ 640 h 1166"/>
              <a:gd name="T58" fmla="*/ 468 w 1051"/>
              <a:gd name="T59" fmla="*/ 640 h 1166"/>
              <a:gd name="T60" fmla="*/ 468 w 1051"/>
              <a:gd name="T61" fmla="*/ 525 h 1166"/>
              <a:gd name="T62" fmla="*/ 582 w 1051"/>
              <a:gd name="T63" fmla="*/ 525 h 1166"/>
              <a:gd name="T64" fmla="*/ 350 w 1051"/>
              <a:gd name="T65" fmla="*/ 525 h 1166"/>
              <a:gd name="T66" fmla="*/ 350 w 1051"/>
              <a:gd name="T67" fmla="*/ 640 h 1166"/>
              <a:gd name="T68" fmla="*/ 232 w 1051"/>
              <a:gd name="T69" fmla="*/ 640 h 1166"/>
              <a:gd name="T70" fmla="*/ 232 w 1051"/>
              <a:gd name="T71" fmla="*/ 525 h 1166"/>
              <a:gd name="T72" fmla="*/ 350 w 1051"/>
              <a:gd name="T73" fmla="*/ 525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1" h="1166">
                <a:moveTo>
                  <a:pt x="932" y="1050"/>
                </a:moveTo>
                <a:lnTo>
                  <a:pt x="932" y="407"/>
                </a:lnTo>
                <a:lnTo>
                  <a:pt x="118" y="407"/>
                </a:lnTo>
                <a:lnTo>
                  <a:pt x="118" y="1050"/>
                </a:lnTo>
                <a:lnTo>
                  <a:pt x="932" y="1050"/>
                </a:lnTo>
                <a:close/>
                <a:moveTo>
                  <a:pt x="1050" y="232"/>
                </a:moveTo>
                <a:lnTo>
                  <a:pt x="1050" y="1050"/>
                </a:lnTo>
                <a:cubicBezTo>
                  <a:pt x="1050" y="1113"/>
                  <a:pt x="995" y="1165"/>
                  <a:pt x="932" y="1165"/>
                </a:cubicBezTo>
                <a:lnTo>
                  <a:pt x="118" y="1165"/>
                </a:lnTo>
                <a:cubicBezTo>
                  <a:pt x="52" y="1165"/>
                  <a:pt x="0" y="1113"/>
                  <a:pt x="0" y="1050"/>
                </a:cubicBezTo>
                <a:lnTo>
                  <a:pt x="0" y="232"/>
                </a:lnTo>
                <a:cubicBezTo>
                  <a:pt x="0" y="170"/>
                  <a:pt x="52" y="115"/>
                  <a:pt x="118" y="115"/>
                </a:cubicBezTo>
                <a:lnTo>
                  <a:pt x="175" y="115"/>
                </a:lnTo>
                <a:lnTo>
                  <a:pt x="175" y="0"/>
                </a:lnTo>
                <a:lnTo>
                  <a:pt x="293" y="0"/>
                </a:lnTo>
                <a:lnTo>
                  <a:pt x="293" y="115"/>
                </a:lnTo>
                <a:lnTo>
                  <a:pt x="757" y="115"/>
                </a:lnTo>
                <a:lnTo>
                  <a:pt x="757" y="0"/>
                </a:lnTo>
                <a:lnTo>
                  <a:pt x="875" y="0"/>
                </a:lnTo>
                <a:lnTo>
                  <a:pt x="875" y="115"/>
                </a:lnTo>
                <a:lnTo>
                  <a:pt x="932" y="115"/>
                </a:lnTo>
                <a:cubicBezTo>
                  <a:pt x="995" y="115"/>
                  <a:pt x="1050" y="170"/>
                  <a:pt x="1050" y="232"/>
                </a:cubicBezTo>
                <a:close/>
                <a:moveTo>
                  <a:pt x="818" y="525"/>
                </a:moveTo>
                <a:lnTo>
                  <a:pt x="818" y="640"/>
                </a:lnTo>
                <a:lnTo>
                  <a:pt x="700" y="640"/>
                </a:lnTo>
                <a:lnTo>
                  <a:pt x="700" y="525"/>
                </a:lnTo>
                <a:lnTo>
                  <a:pt x="818" y="525"/>
                </a:lnTo>
                <a:close/>
                <a:moveTo>
                  <a:pt x="582" y="525"/>
                </a:moveTo>
                <a:lnTo>
                  <a:pt x="582" y="640"/>
                </a:lnTo>
                <a:lnTo>
                  <a:pt x="468" y="640"/>
                </a:lnTo>
                <a:lnTo>
                  <a:pt x="468" y="525"/>
                </a:lnTo>
                <a:lnTo>
                  <a:pt x="582" y="525"/>
                </a:lnTo>
                <a:close/>
                <a:moveTo>
                  <a:pt x="350" y="525"/>
                </a:moveTo>
                <a:lnTo>
                  <a:pt x="350" y="640"/>
                </a:lnTo>
                <a:lnTo>
                  <a:pt x="232" y="640"/>
                </a:lnTo>
                <a:lnTo>
                  <a:pt x="232" y="525"/>
                </a:lnTo>
                <a:lnTo>
                  <a:pt x="350" y="525"/>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1pPr>
            <a:lvl2pPr marL="742950" indent="-28575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2pPr>
            <a:lvl3pPr marL="11430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3pPr>
            <a:lvl4pPr marL="16002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4pPr>
            <a:lvl5pPr marL="20574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5pPr>
            <a:lvl6pPr marL="2286000" algn="l" defTabSz="457200" rtl="0" eaLnBrk="1" latinLnBrk="0" hangingPunct="1">
              <a:defRPr kern="1200">
                <a:solidFill>
                  <a:schemeClr val="tx1"/>
                </a:solidFill>
                <a:latin typeface="Arial" charset="0"/>
                <a:ea typeface="SimSun" charset="0"/>
                <a:cs typeface="SimSun" charset="0"/>
              </a:defRPr>
            </a:lvl6pPr>
            <a:lvl7pPr marL="2743200" algn="l" defTabSz="457200" rtl="0" eaLnBrk="1" latinLnBrk="0" hangingPunct="1">
              <a:defRPr kern="1200">
                <a:solidFill>
                  <a:schemeClr val="tx1"/>
                </a:solidFill>
                <a:latin typeface="Arial" charset="0"/>
                <a:ea typeface="SimSun" charset="0"/>
                <a:cs typeface="SimSun" charset="0"/>
              </a:defRPr>
            </a:lvl7pPr>
            <a:lvl8pPr marL="3200400" algn="l" defTabSz="457200" rtl="0" eaLnBrk="1" latinLnBrk="0" hangingPunct="1">
              <a:defRPr kern="1200">
                <a:solidFill>
                  <a:schemeClr val="tx1"/>
                </a:solidFill>
                <a:latin typeface="Arial" charset="0"/>
                <a:ea typeface="SimSun" charset="0"/>
                <a:cs typeface="SimSun" charset="0"/>
              </a:defRPr>
            </a:lvl8pPr>
            <a:lvl9pPr marL="3657600" algn="l" defTabSz="457200" rtl="0" eaLnBrk="1" latinLnBrk="0" hangingPunct="1">
              <a:defRPr kern="1200">
                <a:solidFill>
                  <a:schemeClr val="tx1"/>
                </a:solidFill>
                <a:latin typeface="Arial" charset="0"/>
                <a:ea typeface="SimSun" charset="0"/>
                <a:cs typeface="SimSun" charset="0"/>
              </a:defRPr>
            </a:lvl9p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a:pPr>
            <a:endParaRPr kumimoji="0" lang="en-US" sz="1800" b="0" i="0" u="none" strike="noStrike" kern="1200" cap="none" spc="0" normalizeH="0" baseline="0" noProof="0">
              <a:ln>
                <a:noFill/>
              </a:ln>
              <a:solidFill>
                <a:srgbClr val="DAB4BF"/>
              </a:solidFill>
              <a:effectLst/>
              <a:uLnTx/>
              <a:uFillTx/>
              <a:latin typeface="Arial" charset="0"/>
              <a:ea typeface="SimSun" charset="0"/>
            </a:endParaRPr>
          </a:p>
        </p:txBody>
      </p:sp>
      <p:sp>
        <p:nvSpPr>
          <p:cNvPr id="14" name="Rectangle 13">
            <a:extLst>
              <a:ext uri="{FF2B5EF4-FFF2-40B4-BE49-F238E27FC236}">
                <a16:creationId xmlns:a16="http://schemas.microsoft.com/office/drawing/2014/main" id="{A747AAED-DE94-9228-3F7E-928828A7960F}"/>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DOL Seal" descr="Official seal of the United States Department of Labor">
            <a:extLst>
              <a:ext uri="{FF2B5EF4-FFF2-40B4-BE49-F238E27FC236}">
                <a16:creationId xmlns:a16="http://schemas.microsoft.com/office/drawing/2014/main" id="{64CBC9C2-7C06-77A0-5C44-F549B472D6F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616" y="6208776"/>
            <a:ext cx="589905" cy="589905"/>
          </a:xfrm>
          <a:prstGeom prst="rect">
            <a:avLst/>
          </a:prstGeom>
        </p:spPr>
      </p:pic>
      <p:pic>
        <p:nvPicPr>
          <p:cNvPr id="17" name="ETA Tagline" descr="Employment and Training Administration, United States Department of Labor">
            <a:extLst>
              <a:ext uri="{FF2B5EF4-FFF2-40B4-BE49-F238E27FC236}">
                <a16:creationId xmlns:a16="http://schemas.microsoft.com/office/drawing/2014/main" id="{92B783BA-AABC-0C0F-9CAD-5E568570A423}"/>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12848" y="6336792"/>
            <a:ext cx="3031353" cy="366936"/>
          </a:xfrm>
          <a:prstGeom prst="rect">
            <a:avLst/>
          </a:prstGeom>
        </p:spPr>
      </p:pic>
      <p:cxnSp>
        <p:nvCxnSpPr>
          <p:cNvPr id="18" name="Straight Connector 17">
            <a:extLst>
              <a:ext uri="{FF2B5EF4-FFF2-40B4-BE49-F238E27FC236}">
                <a16:creationId xmlns:a16="http://schemas.microsoft.com/office/drawing/2014/main" id="{31ECAF10-2810-56C1-CE15-6F44E6A361A0}"/>
              </a:ext>
              <a:ext uri="{C183D7F6-B498-43B3-948B-1728B52AA6E4}">
                <adec:decorative xmlns:adec="http://schemas.microsoft.com/office/drawing/2017/decorative" val="1"/>
              </a:ext>
            </a:extLst>
          </p:cNvPr>
          <p:cNvCxnSpPr>
            <a:cxnSpLocks/>
          </p:cNvCxnSpPr>
          <p:nvPr userDrawn="1"/>
        </p:nvCxnSpPr>
        <p:spPr>
          <a:xfrm flipV="1">
            <a:off x="393432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8684F9D-95D9-E6F6-F99D-E8242499A415}"/>
              </a:ext>
              <a:ext uri="{C183D7F6-B498-43B3-948B-1728B52AA6E4}">
                <adec:decorative xmlns:adec="http://schemas.microsoft.com/office/drawing/2017/decorative" val="1"/>
              </a:ext>
            </a:extLst>
          </p:cNvPr>
          <p:cNvCxnSpPr>
            <a:cxnSpLocks/>
          </p:cNvCxnSpPr>
          <p:nvPr userDrawn="1"/>
        </p:nvCxnSpPr>
        <p:spPr>
          <a:xfrm flipV="1">
            <a:off x="9629905"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7C15ECA9-06AA-D5A8-57DC-21F9D0397A6C}"/>
              </a:ext>
            </a:extLst>
          </p:cNvPr>
          <p:cNvSpPr txBox="1">
            <a:spLocks/>
          </p:cNvSpPr>
          <p:nvPr userDrawn="1"/>
        </p:nvSpPr>
        <p:spPr>
          <a:xfrm>
            <a:off x="3983395" y="6239054"/>
            <a:ext cx="5605335"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sz="1600" dirty="0"/>
              <a:t>Consumer Protection: Job Searching Strategies to Protect Against Scams, Fraud, and Identity Theft</a:t>
            </a:r>
          </a:p>
        </p:txBody>
      </p:sp>
      <p:sp>
        <p:nvSpPr>
          <p:cNvPr id="4" name="Title Placeholder 3">
            <a:extLst>
              <a:ext uri="{FF2B5EF4-FFF2-40B4-BE49-F238E27FC236}">
                <a16:creationId xmlns:a16="http://schemas.microsoft.com/office/drawing/2014/main" id="{69E554C3-433E-7919-CC69-7C6DEDBC2030}"/>
              </a:ext>
            </a:extLst>
          </p:cNvPr>
          <p:cNvSpPr>
            <a:spLocks noGrp="1"/>
          </p:cNvSpPr>
          <p:nvPr>
            <p:ph type="title"/>
          </p:nvPr>
        </p:nvSpPr>
        <p:spPr>
          <a:xfrm>
            <a:off x="838199" y="365760"/>
            <a:ext cx="10515600" cy="795528"/>
          </a:xfrm>
          <a:prstGeom prst="rect">
            <a:avLst/>
          </a:prstGeom>
        </p:spPr>
        <p:txBody>
          <a:bodyPr vert="horz" lIns="91440" tIns="45720" rIns="91440" bIns="45720" rtlCol="0" anchor="ctr">
            <a:normAutofit/>
          </a:bodyPr>
          <a:lstStyle/>
          <a:p>
            <a:r>
              <a:rPr lang="en-US"/>
              <a:t>Agenda</a:t>
            </a:r>
          </a:p>
        </p:txBody>
      </p:sp>
      <p:pic>
        <p:nvPicPr>
          <p:cNvPr id="3" name="Picture 2">
            <a:extLst>
              <a:ext uri="{FF2B5EF4-FFF2-40B4-BE49-F238E27FC236}">
                <a16:creationId xmlns:a16="http://schemas.microsoft.com/office/drawing/2014/main" id="{828C4BB2-2917-0498-B079-D234CC8A02A2}"/>
              </a:ext>
              <a:ext uri="{C183D7F6-B498-43B3-948B-1728B52AA6E4}">
                <adec:decorative xmlns:adec="http://schemas.microsoft.com/office/drawing/2017/decorative" val="1"/>
              </a:ext>
            </a:extLst>
          </p:cNvPr>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p:blipFill>
        <p:spPr bwMode="auto">
          <a:xfrm>
            <a:off x="9759823" y="6255387"/>
            <a:ext cx="2176145" cy="43464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3"/>
    </p:custDataLst>
    <p:extLst>
      <p:ext uri="{BB962C8B-B14F-4D97-AF65-F5344CB8AC3E}">
        <p14:creationId xmlns:p14="http://schemas.microsoft.com/office/powerpoint/2010/main" val="3244527691"/>
      </p:ext>
    </p:extLst>
  </p:cSld>
  <p:clrMap bg1="lt1" tx1="dk1" bg2="lt2" tx2="dk2" accent1="accent1" accent2="accent2" accent3="accent3" accent4="accent4" accent5="accent5" accent6="accent6" hlink="hlink" folHlink="folHlink"/>
  <p:sldLayoutIdLst>
    <p:sldLayoutId id="2147483680" r:id="rId1"/>
  </p:sldLayoutIdLst>
  <p:hf hdr="0" ftr="0" dt="0"/>
  <p:txStyles>
    <p:titleStyle>
      <a:lvl1pPr algn="l" defTabSz="914400" rtl="0" eaLnBrk="1" latinLnBrk="0" hangingPunct="1">
        <a:lnSpc>
          <a:spcPct val="90000"/>
        </a:lnSpc>
        <a:spcBef>
          <a:spcPts val="1000"/>
        </a:spcBef>
        <a:buNone/>
        <a:defRPr sz="3500" kern="1200">
          <a:solidFill>
            <a:srgbClr val="003366"/>
          </a:solidFill>
          <a:latin typeface="Roboto" panose="02000000000000000000" pitchFamily="2" charset="0"/>
          <a:ea typeface="Roboto" panose="02000000000000000000" pitchFamily="2" charset="0"/>
          <a:cs typeface="Roboto"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D30A66B-6CCF-9783-78C9-6E66FE1EAC1F}"/>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DOL Seal" descr="Official seal of the United States Department of Labor">
            <a:extLst>
              <a:ext uri="{FF2B5EF4-FFF2-40B4-BE49-F238E27FC236}">
                <a16:creationId xmlns:a16="http://schemas.microsoft.com/office/drawing/2014/main" id="{57750CA9-7C67-1858-2552-0618F8279EAD}"/>
              </a:ext>
            </a:extLst>
          </p:cNvPr>
          <p:cNvPicPr>
            <a:picLocks noChangeAspect="1"/>
          </p:cNvPicPr>
          <p:nvPr userDrawn="1"/>
        </p:nvPicPr>
        <p:blipFill>
          <a:blip r:embed="rId32" cstate="email">
            <a:extLst>
              <a:ext uri="{28A0092B-C50C-407E-A947-70E740481C1C}">
                <a14:useLocalDpi xmlns:a14="http://schemas.microsoft.com/office/drawing/2010/main"/>
              </a:ext>
            </a:extLst>
          </a:blip>
          <a:stretch>
            <a:fillRect/>
          </a:stretch>
        </p:blipFill>
        <p:spPr>
          <a:xfrm>
            <a:off x="99616" y="6208776"/>
            <a:ext cx="589905" cy="589905"/>
          </a:xfrm>
          <a:prstGeom prst="rect">
            <a:avLst/>
          </a:prstGeom>
        </p:spPr>
      </p:pic>
      <p:pic>
        <p:nvPicPr>
          <p:cNvPr id="13" name="ETA Tagline" descr="Employment and Training Administration, United States Department of Labor">
            <a:extLst>
              <a:ext uri="{FF2B5EF4-FFF2-40B4-BE49-F238E27FC236}">
                <a16:creationId xmlns:a16="http://schemas.microsoft.com/office/drawing/2014/main" id="{76F4E66E-3FC2-E66B-EA0B-28DA8F8385BF}"/>
              </a:ext>
            </a:extLst>
          </p:cNvPr>
          <p:cNvPicPr>
            <a:picLocks noChangeAspect="1"/>
          </p:cNvPicPr>
          <p:nvPr userDrawn="1"/>
        </p:nvPicPr>
        <p:blipFill>
          <a:blip r:embed="rId33" cstate="email">
            <a:extLst>
              <a:ext uri="{28A0092B-C50C-407E-A947-70E740481C1C}">
                <a14:useLocalDpi xmlns:a14="http://schemas.microsoft.com/office/drawing/2010/main"/>
              </a:ext>
            </a:extLst>
          </a:blip>
          <a:stretch>
            <a:fillRect/>
          </a:stretch>
        </p:blipFill>
        <p:spPr>
          <a:xfrm>
            <a:off x="812848" y="6336792"/>
            <a:ext cx="3031353" cy="366936"/>
          </a:xfrm>
          <a:prstGeom prst="rect">
            <a:avLst/>
          </a:prstGeom>
        </p:spPr>
      </p:pic>
      <p:cxnSp>
        <p:nvCxnSpPr>
          <p:cNvPr id="14" name="Straight Connector 13">
            <a:extLst>
              <a:ext uri="{FF2B5EF4-FFF2-40B4-BE49-F238E27FC236}">
                <a16:creationId xmlns:a16="http://schemas.microsoft.com/office/drawing/2014/main" id="{176BB531-361B-9296-F303-BD995C368E96}"/>
              </a:ext>
              <a:ext uri="{C183D7F6-B498-43B3-948B-1728B52AA6E4}">
                <adec:decorative xmlns:adec="http://schemas.microsoft.com/office/drawing/2017/decorative" val="1"/>
              </a:ext>
            </a:extLst>
          </p:cNvPr>
          <p:cNvCxnSpPr>
            <a:cxnSpLocks/>
          </p:cNvCxnSpPr>
          <p:nvPr userDrawn="1"/>
        </p:nvCxnSpPr>
        <p:spPr>
          <a:xfrm flipV="1">
            <a:off x="393432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D69ABB1-021D-C65E-B0A9-1231ADE2650C}"/>
              </a:ext>
              <a:ext uri="{C183D7F6-B498-43B3-948B-1728B52AA6E4}">
                <adec:decorative xmlns:adec="http://schemas.microsoft.com/office/drawing/2017/decorative" val="1"/>
              </a:ext>
            </a:extLst>
          </p:cNvPr>
          <p:cNvCxnSpPr>
            <a:cxnSpLocks/>
          </p:cNvCxnSpPr>
          <p:nvPr userDrawn="1"/>
        </p:nvCxnSpPr>
        <p:spPr>
          <a:xfrm flipV="1">
            <a:off x="9629905"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sp>
        <p:nvSpPr>
          <p:cNvPr id="16" name="Text Placeholder 4">
            <a:extLst>
              <a:ext uri="{FF2B5EF4-FFF2-40B4-BE49-F238E27FC236}">
                <a16:creationId xmlns:a16="http://schemas.microsoft.com/office/drawing/2014/main" id="{D936B15C-97F8-6ED8-1039-21438EAF56BE}"/>
              </a:ext>
            </a:extLst>
          </p:cNvPr>
          <p:cNvSpPr txBox="1">
            <a:spLocks/>
          </p:cNvSpPr>
          <p:nvPr userDrawn="1"/>
        </p:nvSpPr>
        <p:spPr>
          <a:xfrm>
            <a:off x="3974840" y="6336792"/>
            <a:ext cx="5605335"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600" dirty="0"/>
              <a:t>Consumer Protection: Job Searching Strategies to Protect Against Scams, Fraud, and Identity Theft</a:t>
            </a:r>
          </a:p>
          <a:p>
            <a:pPr algn="ctr">
              <a:lnSpc>
                <a:spcPct val="100000"/>
              </a:lnSpc>
              <a:spcBef>
                <a:spcPts val="0"/>
              </a:spcBef>
            </a:pPr>
            <a:endParaRPr lang="en-US" sz="1600" dirty="0"/>
          </a:p>
        </p:txBody>
      </p:sp>
      <p:sp>
        <p:nvSpPr>
          <p:cNvPr id="19" name="Slide Number Placeholder 5">
            <a:extLst>
              <a:ext uri="{FF2B5EF4-FFF2-40B4-BE49-F238E27FC236}">
                <a16:creationId xmlns:a16="http://schemas.microsoft.com/office/drawing/2014/main" id="{7EFB5F8B-2AF0-430E-7BE1-5F979E93B88C}"/>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3" name="Picture 2">
            <a:extLst>
              <a:ext uri="{FF2B5EF4-FFF2-40B4-BE49-F238E27FC236}">
                <a16:creationId xmlns:a16="http://schemas.microsoft.com/office/drawing/2014/main" id="{9FC132CA-F954-F9D6-0D32-6D59A6C0E551}"/>
              </a:ext>
              <a:ext uri="{C183D7F6-B498-43B3-948B-1728B52AA6E4}">
                <adec:decorative xmlns:adec="http://schemas.microsoft.com/office/drawing/2017/decorative" val="1"/>
              </a:ext>
            </a:extLst>
          </p:cNvPr>
          <p:cNvPicPr>
            <a:picLocks noChangeAspect="1" noChangeArrowheads="1"/>
          </p:cNvPicPr>
          <p:nvPr userDrawn="1"/>
        </p:nvPicPr>
        <p:blipFill>
          <a:blip r:embed="rId34" cstate="email">
            <a:extLst>
              <a:ext uri="{28A0092B-C50C-407E-A947-70E740481C1C}">
                <a14:useLocalDpi xmlns:a14="http://schemas.microsoft.com/office/drawing/2010/main"/>
              </a:ext>
            </a:extLst>
          </a:blip>
          <a:srcRect/>
          <a:stretch/>
        </p:blipFill>
        <p:spPr bwMode="auto">
          <a:xfrm>
            <a:off x="9759823" y="6255387"/>
            <a:ext cx="2176145" cy="43464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31"/>
    </p:custDataLst>
    <p:extLst>
      <p:ext uri="{BB962C8B-B14F-4D97-AF65-F5344CB8AC3E}">
        <p14:creationId xmlns:p14="http://schemas.microsoft.com/office/powerpoint/2010/main" val="1799767704"/>
      </p:ext>
    </p:extLst>
  </p:cSld>
  <p:clrMap bg1="lt1" tx1="dk1" bg2="lt2" tx2="dk2" accent1="accent1" accent2="accent2" accent3="accent3" accent4="accent4" accent5="accent5" accent6="accent6" hlink="hlink" folHlink="folHlink"/>
  <p:sldLayoutIdLst>
    <p:sldLayoutId id="2147483693" r:id="rId1"/>
    <p:sldLayoutId id="2147483699" r:id="rId2"/>
    <p:sldLayoutId id="2147483701" r:id="rId3"/>
    <p:sldLayoutId id="2147483705" r:id="rId4"/>
    <p:sldLayoutId id="2147483706" r:id="rId5"/>
    <p:sldLayoutId id="2147483700" r:id="rId6"/>
    <p:sldLayoutId id="2147483669" r:id="rId7"/>
    <p:sldLayoutId id="2147483670" r:id="rId8"/>
    <p:sldLayoutId id="2147483713" r:id="rId9"/>
    <p:sldLayoutId id="2147483672" r:id="rId10"/>
    <p:sldLayoutId id="2147483707" r:id="rId11"/>
    <p:sldLayoutId id="2147483708" r:id="rId12"/>
    <p:sldLayoutId id="2147483709" r:id="rId13"/>
    <p:sldLayoutId id="2147483733" r:id="rId14"/>
    <p:sldLayoutId id="2147483704" r:id="rId15"/>
    <p:sldLayoutId id="2147483711" r:id="rId16"/>
    <p:sldLayoutId id="2147483712" r:id="rId17"/>
    <p:sldLayoutId id="2147483689" r:id="rId18"/>
    <p:sldLayoutId id="2147483734" r:id="rId19"/>
    <p:sldLayoutId id="2147483735" r:id="rId20"/>
    <p:sldLayoutId id="2147483737" r:id="rId21"/>
    <p:sldLayoutId id="2147483756" r:id="rId22"/>
    <p:sldLayoutId id="2147483757" r:id="rId23"/>
    <p:sldLayoutId id="2147483758" r:id="rId24"/>
    <p:sldLayoutId id="2147483759" r:id="rId25"/>
    <p:sldLayoutId id="2147483760" r:id="rId26"/>
    <p:sldLayoutId id="2147483761" r:id="rId27"/>
    <p:sldLayoutId id="2147483762" r:id="rId28"/>
    <p:sldLayoutId id="2147483763" r:id="rId2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CBBE7C-C002-BD52-C00D-1C3CC74BB5C9}"/>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DOL Seal" descr="Official seal of the United States Department of Labor">
            <a:extLst>
              <a:ext uri="{FF2B5EF4-FFF2-40B4-BE49-F238E27FC236}">
                <a16:creationId xmlns:a16="http://schemas.microsoft.com/office/drawing/2014/main" id="{1B015F38-D6DC-20B6-9300-3FF5F2A8F272}"/>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616" y="6208776"/>
            <a:ext cx="589905" cy="589905"/>
          </a:xfrm>
          <a:prstGeom prst="rect">
            <a:avLst/>
          </a:prstGeom>
        </p:spPr>
      </p:pic>
      <p:pic>
        <p:nvPicPr>
          <p:cNvPr id="18" name="ETA Tagline" descr="Employment and Training Administration, United States Department of Labor">
            <a:extLst>
              <a:ext uri="{FF2B5EF4-FFF2-40B4-BE49-F238E27FC236}">
                <a16:creationId xmlns:a16="http://schemas.microsoft.com/office/drawing/2014/main" id="{4ECE4BCA-B790-AEBF-89D9-E3B616F2ABA1}"/>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12848" y="6336792"/>
            <a:ext cx="3031353" cy="366936"/>
          </a:xfrm>
          <a:prstGeom prst="rect">
            <a:avLst/>
          </a:prstGeom>
        </p:spPr>
      </p:pic>
      <p:cxnSp>
        <p:nvCxnSpPr>
          <p:cNvPr id="19" name="Straight Connector 18">
            <a:extLst>
              <a:ext uri="{FF2B5EF4-FFF2-40B4-BE49-F238E27FC236}">
                <a16:creationId xmlns:a16="http://schemas.microsoft.com/office/drawing/2014/main" id="{6B14AC88-52E7-CCFD-1BC6-FBD75D23BD31}"/>
              </a:ext>
              <a:ext uri="{C183D7F6-B498-43B3-948B-1728B52AA6E4}">
                <adec:decorative xmlns:adec="http://schemas.microsoft.com/office/drawing/2017/decorative" val="1"/>
              </a:ext>
            </a:extLst>
          </p:cNvPr>
          <p:cNvCxnSpPr>
            <a:cxnSpLocks/>
          </p:cNvCxnSpPr>
          <p:nvPr userDrawn="1"/>
        </p:nvCxnSpPr>
        <p:spPr>
          <a:xfrm flipV="1">
            <a:off x="393432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19675E5-CBD4-B241-9DC3-D2F1C7C15E0A}"/>
              </a:ext>
              <a:ext uri="{C183D7F6-B498-43B3-948B-1728B52AA6E4}">
                <adec:decorative xmlns:adec="http://schemas.microsoft.com/office/drawing/2017/decorative" val="1"/>
              </a:ext>
            </a:extLst>
          </p:cNvPr>
          <p:cNvCxnSpPr>
            <a:cxnSpLocks/>
          </p:cNvCxnSpPr>
          <p:nvPr userDrawn="1"/>
        </p:nvCxnSpPr>
        <p:spPr>
          <a:xfrm flipV="1">
            <a:off x="9629905"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sp>
        <p:nvSpPr>
          <p:cNvPr id="21" name="Text Placeholder 4">
            <a:extLst>
              <a:ext uri="{FF2B5EF4-FFF2-40B4-BE49-F238E27FC236}">
                <a16:creationId xmlns:a16="http://schemas.microsoft.com/office/drawing/2014/main" id="{3088C1FD-5536-18D1-4C5F-EB63F1FEA5EA}"/>
              </a:ext>
            </a:extLst>
          </p:cNvPr>
          <p:cNvSpPr txBox="1">
            <a:spLocks/>
          </p:cNvSpPr>
          <p:nvPr userDrawn="1"/>
        </p:nvSpPr>
        <p:spPr>
          <a:xfrm>
            <a:off x="3983395" y="6239054"/>
            <a:ext cx="5605335"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a:t>Webinar Title</a:t>
            </a:r>
          </a:p>
        </p:txBody>
      </p:sp>
      <p:sp>
        <p:nvSpPr>
          <p:cNvPr id="24" name="Slide Number Placeholder 5">
            <a:extLst>
              <a:ext uri="{FF2B5EF4-FFF2-40B4-BE49-F238E27FC236}">
                <a16:creationId xmlns:a16="http://schemas.microsoft.com/office/drawing/2014/main" id="{32B3653D-E730-37C8-8124-458E85041884}"/>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3" name="Picture 2">
            <a:extLst>
              <a:ext uri="{FF2B5EF4-FFF2-40B4-BE49-F238E27FC236}">
                <a16:creationId xmlns:a16="http://schemas.microsoft.com/office/drawing/2014/main" id="{89B780FA-B421-0A8C-12EE-FF44E4749E57}"/>
              </a:ext>
              <a:ext uri="{C183D7F6-B498-43B3-948B-1728B52AA6E4}">
                <adec:decorative xmlns:adec="http://schemas.microsoft.com/office/drawing/2017/decorative" val="1"/>
              </a:ext>
            </a:extLst>
          </p:cNvPr>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p:blipFill>
        <p:spPr bwMode="auto">
          <a:xfrm>
            <a:off x="9759823" y="6255387"/>
            <a:ext cx="2176145" cy="43464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4"/>
    </p:custDataLst>
    <p:extLst>
      <p:ext uri="{BB962C8B-B14F-4D97-AF65-F5344CB8AC3E}">
        <p14:creationId xmlns:p14="http://schemas.microsoft.com/office/powerpoint/2010/main" val="2724586828"/>
      </p:ext>
    </p:extLst>
  </p:cSld>
  <p:clrMap bg1="lt1" tx1="dk1" bg2="lt2" tx2="dk2" accent1="accent1" accent2="accent2" accent3="accent3" accent4="accent4" accent5="accent5" accent6="accent6" hlink="hlink" folHlink="folHlink"/>
  <p:sldLayoutIdLst>
    <p:sldLayoutId id="2147483682" r:id="rId1"/>
    <p:sldLayoutId id="2147483687"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CBBE7C-C002-BD52-C00D-1C3CC74BB5C9}"/>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DOL Seal" descr="Official seal of the United States Department of Labor">
            <a:extLst>
              <a:ext uri="{FF2B5EF4-FFF2-40B4-BE49-F238E27FC236}">
                <a16:creationId xmlns:a16="http://schemas.microsoft.com/office/drawing/2014/main" id="{1BAA35F1-863B-BD4E-8980-347A19097886}"/>
              </a:ext>
            </a:extLst>
          </p:cNvPr>
          <p:cNvPicPr>
            <a:picLocks noChangeAspect="1"/>
          </p:cNvPicPr>
          <p:nvPr userDrawn="1"/>
        </p:nvPicPr>
        <p:blipFill>
          <a:blip r:embed="rId20" cstate="email">
            <a:extLst>
              <a:ext uri="{28A0092B-C50C-407E-A947-70E740481C1C}">
                <a14:useLocalDpi xmlns:a14="http://schemas.microsoft.com/office/drawing/2010/main"/>
              </a:ext>
            </a:extLst>
          </a:blip>
          <a:stretch>
            <a:fillRect/>
          </a:stretch>
        </p:blipFill>
        <p:spPr>
          <a:xfrm>
            <a:off x="99616" y="6208776"/>
            <a:ext cx="589905" cy="589905"/>
          </a:xfrm>
          <a:prstGeom prst="rect">
            <a:avLst/>
          </a:prstGeom>
        </p:spPr>
      </p:pic>
      <p:pic>
        <p:nvPicPr>
          <p:cNvPr id="10" name="ETA Tagline" descr="Employment and Training Administration, United States Department of Labor">
            <a:extLst>
              <a:ext uri="{FF2B5EF4-FFF2-40B4-BE49-F238E27FC236}">
                <a16:creationId xmlns:a16="http://schemas.microsoft.com/office/drawing/2014/main" id="{B854D951-0AFC-1A07-7D1F-13859028C2BF}"/>
              </a:ext>
            </a:extLst>
          </p:cNvPr>
          <p:cNvPicPr>
            <a:picLocks noChangeAspect="1"/>
          </p:cNvPicPr>
          <p:nvPr userDrawn="1"/>
        </p:nvPicPr>
        <p:blipFill>
          <a:blip r:embed="rId21" cstate="email">
            <a:extLst>
              <a:ext uri="{28A0092B-C50C-407E-A947-70E740481C1C}">
                <a14:useLocalDpi xmlns:a14="http://schemas.microsoft.com/office/drawing/2010/main"/>
              </a:ext>
            </a:extLst>
          </a:blip>
          <a:stretch>
            <a:fillRect/>
          </a:stretch>
        </p:blipFill>
        <p:spPr>
          <a:xfrm>
            <a:off x="812848" y="6336792"/>
            <a:ext cx="3031353" cy="366936"/>
          </a:xfrm>
          <a:prstGeom prst="rect">
            <a:avLst/>
          </a:prstGeom>
        </p:spPr>
      </p:pic>
      <p:cxnSp>
        <p:nvCxnSpPr>
          <p:cNvPr id="12" name="Straight Connector 11">
            <a:extLst>
              <a:ext uri="{FF2B5EF4-FFF2-40B4-BE49-F238E27FC236}">
                <a16:creationId xmlns:a16="http://schemas.microsoft.com/office/drawing/2014/main" id="{01D4DF20-4EF5-39A3-056E-508C844888C1}"/>
              </a:ext>
              <a:ext uri="{C183D7F6-B498-43B3-948B-1728B52AA6E4}">
                <adec:decorative xmlns:adec="http://schemas.microsoft.com/office/drawing/2017/decorative" val="1"/>
              </a:ext>
            </a:extLst>
          </p:cNvPr>
          <p:cNvCxnSpPr>
            <a:cxnSpLocks/>
          </p:cNvCxnSpPr>
          <p:nvPr userDrawn="1"/>
        </p:nvCxnSpPr>
        <p:spPr>
          <a:xfrm flipV="1">
            <a:off x="393432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7F2244B-1241-08B7-8DEB-05BF17FC01FE}"/>
              </a:ext>
              <a:ext uri="{C183D7F6-B498-43B3-948B-1728B52AA6E4}">
                <adec:decorative xmlns:adec="http://schemas.microsoft.com/office/drawing/2017/decorative" val="1"/>
              </a:ext>
            </a:extLst>
          </p:cNvPr>
          <p:cNvCxnSpPr>
            <a:cxnSpLocks/>
          </p:cNvCxnSpPr>
          <p:nvPr userDrawn="1"/>
        </p:nvCxnSpPr>
        <p:spPr>
          <a:xfrm flipV="1">
            <a:off x="9629905"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sp>
        <p:nvSpPr>
          <p:cNvPr id="14" name="Text Placeholder 4">
            <a:extLst>
              <a:ext uri="{FF2B5EF4-FFF2-40B4-BE49-F238E27FC236}">
                <a16:creationId xmlns:a16="http://schemas.microsoft.com/office/drawing/2014/main" id="{DF488AC1-96A9-D789-8769-F2B726BF7E04}"/>
              </a:ext>
            </a:extLst>
          </p:cNvPr>
          <p:cNvSpPr txBox="1">
            <a:spLocks/>
          </p:cNvSpPr>
          <p:nvPr userDrawn="1"/>
        </p:nvSpPr>
        <p:spPr>
          <a:xfrm>
            <a:off x="3983395" y="6239054"/>
            <a:ext cx="5605335"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sz="1600" dirty="0"/>
              <a:t>Consumer Protection: Job Searching Strategies to Protect Against Scams, Fraud, and Identity Theft</a:t>
            </a:r>
          </a:p>
        </p:txBody>
      </p:sp>
      <p:sp>
        <p:nvSpPr>
          <p:cNvPr id="17" name="Slide Number Placeholder 5">
            <a:extLst>
              <a:ext uri="{FF2B5EF4-FFF2-40B4-BE49-F238E27FC236}">
                <a16:creationId xmlns:a16="http://schemas.microsoft.com/office/drawing/2014/main" id="{AE9F7365-B65D-0065-1D4A-9130556E40D4}"/>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3" name="Picture 2">
            <a:extLst>
              <a:ext uri="{FF2B5EF4-FFF2-40B4-BE49-F238E27FC236}">
                <a16:creationId xmlns:a16="http://schemas.microsoft.com/office/drawing/2014/main" id="{ECF3A05C-C159-E3A4-8A90-6AFFE030C7D5}"/>
              </a:ext>
              <a:ext uri="{C183D7F6-B498-43B3-948B-1728B52AA6E4}">
                <adec:decorative xmlns:adec="http://schemas.microsoft.com/office/drawing/2017/decorative" val="1"/>
              </a:ext>
            </a:extLst>
          </p:cNvPr>
          <p:cNvPicPr>
            <a:picLocks noChangeAspect="1" noChangeArrowheads="1"/>
          </p:cNvPicPr>
          <p:nvPr userDrawn="1"/>
        </p:nvPicPr>
        <p:blipFill>
          <a:blip r:embed="rId22" cstate="email">
            <a:extLst>
              <a:ext uri="{28A0092B-C50C-407E-A947-70E740481C1C}">
                <a14:useLocalDpi xmlns:a14="http://schemas.microsoft.com/office/drawing/2010/main"/>
              </a:ext>
            </a:extLst>
          </a:blip>
          <a:srcRect/>
          <a:stretch/>
        </p:blipFill>
        <p:spPr bwMode="auto">
          <a:xfrm>
            <a:off x="9759823" y="6255387"/>
            <a:ext cx="2176145" cy="43464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9"/>
    </p:custDataLst>
    <p:extLst>
      <p:ext uri="{BB962C8B-B14F-4D97-AF65-F5344CB8AC3E}">
        <p14:creationId xmlns:p14="http://schemas.microsoft.com/office/powerpoint/2010/main" val="738259980"/>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25" r:id="rId3"/>
    <p:sldLayoutId id="2147483726" r:id="rId4"/>
    <p:sldLayoutId id="2147483728" r:id="rId5"/>
    <p:sldLayoutId id="2147483717" r:id="rId6"/>
    <p:sldLayoutId id="2147483729" r:id="rId7"/>
    <p:sldLayoutId id="2147483718" r:id="rId8"/>
    <p:sldLayoutId id="2147483719" r:id="rId9"/>
    <p:sldLayoutId id="2147483720" r:id="rId10"/>
    <p:sldLayoutId id="2147483721" r:id="rId11"/>
    <p:sldLayoutId id="2147483730" r:id="rId12"/>
    <p:sldLayoutId id="2147483723" r:id="rId13"/>
    <p:sldLayoutId id="2147483731" r:id="rId14"/>
    <p:sldLayoutId id="2147483736" r:id="rId15"/>
    <p:sldLayoutId id="2147483738" r:id="rId16"/>
    <p:sldLayoutId id="2147483739" r:id="rId1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05FBA5-C867-57B2-71E4-45D9A8A2B685}"/>
              </a:ext>
              <a:ext uri="{C183D7F6-B498-43B3-948B-1728B52AA6E4}">
                <adec:decorative xmlns:adec="http://schemas.microsoft.com/office/drawing/2017/decorative" val="1"/>
              </a:ext>
            </a:extLst>
          </p:cNvPr>
          <p:cNvSpPr/>
          <p:nvPr userDrawn="1"/>
        </p:nvSpPr>
        <p:spPr>
          <a:xfrm>
            <a:off x="0" y="0"/>
            <a:ext cx="8287689" cy="6858000"/>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ID" sz="1800" b="0" i="0" u="none" strike="noStrike" kern="1200" cap="none" spc="0" normalizeH="0" baseline="0" noProof="0">
              <a:ln>
                <a:noFill/>
              </a:ln>
              <a:solidFill>
                <a:prstClr val="white"/>
              </a:solidFill>
              <a:effectLst/>
              <a:uLnTx/>
              <a:uFillTx/>
              <a:latin typeface="Calibri" panose="020F0502020204030204"/>
              <a:sym typeface="Barlow Regular"/>
            </a:endParaRPr>
          </a:p>
        </p:txBody>
      </p:sp>
      <p:sp>
        <p:nvSpPr>
          <p:cNvPr id="8" name="Freeform 2">
            <a:extLst>
              <a:ext uri="{FF2B5EF4-FFF2-40B4-BE49-F238E27FC236}">
                <a16:creationId xmlns:a16="http://schemas.microsoft.com/office/drawing/2014/main" id="{EC6A7227-7F95-AB78-6B09-E2A7D5213F4C}"/>
              </a:ext>
              <a:ext uri="{C183D7F6-B498-43B3-948B-1728B52AA6E4}">
                <adec:decorative xmlns:adec="http://schemas.microsoft.com/office/drawing/2017/decorative" val="1"/>
              </a:ext>
            </a:extLst>
          </p:cNvPr>
          <p:cNvSpPr/>
          <p:nvPr userDrawn="1"/>
        </p:nvSpPr>
        <p:spPr>
          <a:xfrm rot="10800000" flipV="1">
            <a:off x="4727944" y="0"/>
            <a:ext cx="7464056" cy="6858000"/>
          </a:xfrm>
          <a:custGeom>
            <a:avLst/>
            <a:gdLst>
              <a:gd name="connsiteX0" fmla="*/ 2628900 w 7391400"/>
              <a:gd name="connsiteY0" fmla="*/ 0 h 4703650"/>
              <a:gd name="connsiteX1" fmla="*/ 0 w 7391400"/>
              <a:gd name="connsiteY1" fmla="*/ 0 h 4703650"/>
              <a:gd name="connsiteX2" fmla="*/ 0 w 7391400"/>
              <a:gd name="connsiteY2" fmla="*/ 4703649 h 4703650"/>
              <a:gd name="connsiteX3" fmla="*/ 2628900 w 7391400"/>
              <a:gd name="connsiteY3" fmla="*/ 4703649 h 4703650"/>
              <a:gd name="connsiteX4" fmla="*/ 2628900 w 7391400"/>
              <a:gd name="connsiteY4" fmla="*/ 4703650 h 4703650"/>
              <a:gd name="connsiteX5" fmla="*/ 5374933 w 7391400"/>
              <a:gd name="connsiteY5" fmla="*/ 4703650 h 4703650"/>
              <a:gd name="connsiteX6" fmla="*/ 5774424 w 7391400"/>
              <a:gd name="connsiteY6" fmla="*/ 4703650 h 4703650"/>
              <a:gd name="connsiteX7" fmla="*/ 7391400 w 7391400"/>
              <a:gd name="connsiteY7" fmla="*/ 4703650 h 4703650"/>
              <a:gd name="connsiteX8" fmla="*/ 4645367 w 7391400"/>
              <a:gd name="connsiteY8" fmla="*/ 1 h 4703650"/>
              <a:gd name="connsiteX9" fmla="*/ 2628900 w 7391400"/>
              <a:gd name="connsiteY9" fmla="*/ 1 h 470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91400" h="4703650">
                <a:moveTo>
                  <a:pt x="2628900" y="0"/>
                </a:moveTo>
                <a:lnTo>
                  <a:pt x="0" y="0"/>
                </a:lnTo>
                <a:lnTo>
                  <a:pt x="0" y="4703649"/>
                </a:lnTo>
                <a:lnTo>
                  <a:pt x="2628900" y="4703649"/>
                </a:lnTo>
                <a:lnTo>
                  <a:pt x="2628900" y="4703650"/>
                </a:lnTo>
                <a:lnTo>
                  <a:pt x="5374933" y="4703650"/>
                </a:lnTo>
                <a:lnTo>
                  <a:pt x="5774424" y="4703650"/>
                </a:lnTo>
                <a:lnTo>
                  <a:pt x="7391400" y="4703650"/>
                </a:lnTo>
                <a:lnTo>
                  <a:pt x="4645367" y="1"/>
                </a:lnTo>
                <a:lnTo>
                  <a:pt x="2628900" y="1"/>
                </a:lnTo>
                <a:close/>
              </a:path>
            </a:pathLst>
          </a:cu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mn-cs"/>
              <a:sym typeface="Barlow Regular"/>
            </a:endParaRPr>
          </a:p>
        </p:txBody>
      </p:sp>
      <p:sp>
        <p:nvSpPr>
          <p:cNvPr id="2" name="Rectangle 1">
            <a:extLst>
              <a:ext uri="{FF2B5EF4-FFF2-40B4-BE49-F238E27FC236}">
                <a16:creationId xmlns:a16="http://schemas.microsoft.com/office/drawing/2014/main" id="{EAB8DBEE-6C53-C82D-0A31-8919FB86FDC9}"/>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DOL Seal" descr="Official seal of the United States Department of Labor">
            <a:extLst>
              <a:ext uri="{FF2B5EF4-FFF2-40B4-BE49-F238E27FC236}">
                <a16:creationId xmlns:a16="http://schemas.microsoft.com/office/drawing/2014/main" id="{3A3A7171-5974-AB55-DD4B-1D4D6DD93AA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9616" y="6208776"/>
            <a:ext cx="589905" cy="589905"/>
          </a:xfrm>
          <a:prstGeom prst="rect">
            <a:avLst/>
          </a:prstGeom>
        </p:spPr>
      </p:pic>
      <p:pic>
        <p:nvPicPr>
          <p:cNvPr id="11" name="ETA Tagline" descr="Employment and Training Administration, United States Department of Labor">
            <a:extLst>
              <a:ext uri="{FF2B5EF4-FFF2-40B4-BE49-F238E27FC236}">
                <a16:creationId xmlns:a16="http://schemas.microsoft.com/office/drawing/2014/main" id="{8B25284F-259C-9E0D-4F3D-699DE0F8DB8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12848" y="6336792"/>
            <a:ext cx="3031353" cy="366936"/>
          </a:xfrm>
          <a:prstGeom prst="rect">
            <a:avLst/>
          </a:prstGeom>
        </p:spPr>
      </p:pic>
      <p:cxnSp>
        <p:nvCxnSpPr>
          <p:cNvPr id="14" name="Straight Connector 13">
            <a:extLst>
              <a:ext uri="{FF2B5EF4-FFF2-40B4-BE49-F238E27FC236}">
                <a16:creationId xmlns:a16="http://schemas.microsoft.com/office/drawing/2014/main" id="{9359107A-F117-DBBA-928D-BC57542F18F6}"/>
              </a:ext>
              <a:ext uri="{C183D7F6-B498-43B3-948B-1728B52AA6E4}">
                <adec:decorative xmlns:adec="http://schemas.microsoft.com/office/drawing/2017/decorative" val="1"/>
              </a:ext>
            </a:extLst>
          </p:cNvPr>
          <p:cNvCxnSpPr>
            <a:cxnSpLocks/>
          </p:cNvCxnSpPr>
          <p:nvPr userDrawn="1"/>
        </p:nvCxnSpPr>
        <p:spPr>
          <a:xfrm flipV="1">
            <a:off x="393432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56E9437-5B20-48C2-A360-E7E97F4BA495}"/>
              </a:ext>
              <a:ext uri="{C183D7F6-B498-43B3-948B-1728B52AA6E4}">
                <adec:decorative xmlns:adec="http://schemas.microsoft.com/office/drawing/2017/decorative" val="1"/>
              </a:ext>
            </a:extLst>
          </p:cNvPr>
          <p:cNvCxnSpPr>
            <a:cxnSpLocks/>
          </p:cNvCxnSpPr>
          <p:nvPr userDrawn="1"/>
        </p:nvCxnSpPr>
        <p:spPr>
          <a:xfrm flipV="1">
            <a:off x="9629905"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sp>
        <p:nvSpPr>
          <p:cNvPr id="16" name="Text Placeholder 4">
            <a:extLst>
              <a:ext uri="{FF2B5EF4-FFF2-40B4-BE49-F238E27FC236}">
                <a16:creationId xmlns:a16="http://schemas.microsoft.com/office/drawing/2014/main" id="{60F5DC09-9176-258C-9DF3-F195A495F852}"/>
              </a:ext>
            </a:extLst>
          </p:cNvPr>
          <p:cNvSpPr txBox="1">
            <a:spLocks/>
          </p:cNvSpPr>
          <p:nvPr userDrawn="1"/>
        </p:nvSpPr>
        <p:spPr>
          <a:xfrm>
            <a:off x="3983395" y="6239054"/>
            <a:ext cx="5605335"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a:t>Webinar Title</a:t>
            </a:r>
          </a:p>
        </p:txBody>
      </p:sp>
      <p:sp>
        <p:nvSpPr>
          <p:cNvPr id="19" name="Slide Number Placeholder 5">
            <a:extLst>
              <a:ext uri="{FF2B5EF4-FFF2-40B4-BE49-F238E27FC236}">
                <a16:creationId xmlns:a16="http://schemas.microsoft.com/office/drawing/2014/main" id="{4FA12BB2-2C95-C403-34AE-6A0F8D0A250D}"/>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3" name="Picture 2">
            <a:extLst>
              <a:ext uri="{FF2B5EF4-FFF2-40B4-BE49-F238E27FC236}">
                <a16:creationId xmlns:a16="http://schemas.microsoft.com/office/drawing/2014/main" id="{00C6445D-867A-DD30-5EC5-B659D32D4658}"/>
              </a:ext>
              <a:ext uri="{C183D7F6-B498-43B3-948B-1728B52AA6E4}">
                <adec:decorative xmlns:adec="http://schemas.microsoft.com/office/drawing/2017/decorative" val="1"/>
              </a:ext>
            </a:extLst>
          </p:cNvPr>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p:blipFill>
        <p:spPr bwMode="auto">
          <a:xfrm>
            <a:off x="9759823" y="6255387"/>
            <a:ext cx="2176145" cy="43464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3"/>
    </p:custDataLst>
    <p:extLst>
      <p:ext uri="{BB962C8B-B14F-4D97-AF65-F5344CB8AC3E}">
        <p14:creationId xmlns:p14="http://schemas.microsoft.com/office/powerpoint/2010/main" val="658697572"/>
      </p:ext>
    </p:extLst>
  </p:cSld>
  <p:clrMap bg1="lt1" tx1="dk1" bg2="lt2" tx2="dk2" accent1="accent1" accent2="accent2" accent3="accent3" accent4="accent4" accent5="accent5" accent6="accent6" hlink="hlink" folHlink="folHlink"/>
  <p:sldLayoutIdLst>
    <p:sldLayoutId id="2147483685"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7" name="Picture Placeholder 2">
            <a:extLst>
              <a:ext uri="{FF2B5EF4-FFF2-40B4-BE49-F238E27FC236}">
                <a16:creationId xmlns:a16="http://schemas.microsoft.com/office/drawing/2014/main" id="{297D352B-7509-0ABA-C8F4-A1ECABFD34E7}"/>
              </a:ext>
              <a:ext uri="{C183D7F6-B498-43B3-948B-1728B52AA6E4}">
                <adec:decorative xmlns:adec="http://schemas.microsoft.com/office/drawing/2017/decorative" val="1"/>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0" y="0"/>
            <a:ext cx="7477819" cy="6858000"/>
          </a:xfrm>
          <a:prstGeom prst="rect">
            <a:avLst/>
          </a:prstGeom>
        </p:spPr>
      </p:pic>
      <p:sp>
        <p:nvSpPr>
          <p:cNvPr id="2" name="Rectangle 1">
            <a:extLst>
              <a:ext uri="{FF2B5EF4-FFF2-40B4-BE49-F238E27FC236}">
                <a16:creationId xmlns:a16="http://schemas.microsoft.com/office/drawing/2014/main" id="{87541C18-118A-DA88-6152-E815AEF05B39}"/>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DOL Seal" descr="Official seal of the United States Department of Labor">
            <a:extLst>
              <a:ext uri="{FF2B5EF4-FFF2-40B4-BE49-F238E27FC236}">
                <a16:creationId xmlns:a16="http://schemas.microsoft.com/office/drawing/2014/main" id="{5AD1BE58-E117-44A1-9FD6-64DD2BCA870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99616" y="6208776"/>
            <a:ext cx="589905" cy="589905"/>
          </a:xfrm>
          <a:prstGeom prst="rect">
            <a:avLst/>
          </a:prstGeom>
        </p:spPr>
      </p:pic>
      <p:pic>
        <p:nvPicPr>
          <p:cNvPr id="11" name="ETA Tagline" descr="Employment and Training Administration, United States Department of Labor">
            <a:extLst>
              <a:ext uri="{FF2B5EF4-FFF2-40B4-BE49-F238E27FC236}">
                <a16:creationId xmlns:a16="http://schemas.microsoft.com/office/drawing/2014/main" id="{93781BC4-B783-5A58-A713-A41F65472DD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12848" y="6336792"/>
            <a:ext cx="3031353" cy="366936"/>
          </a:xfrm>
          <a:prstGeom prst="rect">
            <a:avLst/>
          </a:prstGeom>
        </p:spPr>
      </p:pic>
      <p:cxnSp>
        <p:nvCxnSpPr>
          <p:cNvPr id="12" name="Straight Connector 11">
            <a:extLst>
              <a:ext uri="{FF2B5EF4-FFF2-40B4-BE49-F238E27FC236}">
                <a16:creationId xmlns:a16="http://schemas.microsoft.com/office/drawing/2014/main" id="{98253512-951B-0474-6449-DF2EE1A3D4F3}"/>
              </a:ext>
              <a:ext uri="{C183D7F6-B498-43B3-948B-1728B52AA6E4}">
                <adec:decorative xmlns:adec="http://schemas.microsoft.com/office/drawing/2017/decorative" val="1"/>
              </a:ext>
            </a:extLst>
          </p:cNvPr>
          <p:cNvCxnSpPr>
            <a:cxnSpLocks/>
          </p:cNvCxnSpPr>
          <p:nvPr userDrawn="1"/>
        </p:nvCxnSpPr>
        <p:spPr>
          <a:xfrm flipV="1">
            <a:off x="393432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61140AE-D2BB-72DC-1DE1-B1D6347303EB}"/>
              </a:ext>
              <a:ext uri="{C183D7F6-B498-43B3-948B-1728B52AA6E4}">
                <adec:decorative xmlns:adec="http://schemas.microsoft.com/office/drawing/2017/decorative" val="1"/>
              </a:ext>
            </a:extLst>
          </p:cNvPr>
          <p:cNvCxnSpPr>
            <a:cxnSpLocks/>
          </p:cNvCxnSpPr>
          <p:nvPr userDrawn="1"/>
        </p:nvCxnSpPr>
        <p:spPr>
          <a:xfrm flipV="1">
            <a:off x="9629905"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sp>
        <p:nvSpPr>
          <p:cNvPr id="14" name="Text Placeholder 4">
            <a:extLst>
              <a:ext uri="{FF2B5EF4-FFF2-40B4-BE49-F238E27FC236}">
                <a16:creationId xmlns:a16="http://schemas.microsoft.com/office/drawing/2014/main" id="{045623F2-10BA-5FFB-8E35-9BED843BDFB1}"/>
              </a:ext>
            </a:extLst>
          </p:cNvPr>
          <p:cNvSpPr txBox="1">
            <a:spLocks/>
          </p:cNvSpPr>
          <p:nvPr userDrawn="1"/>
        </p:nvSpPr>
        <p:spPr>
          <a:xfrm>
            <a:off x="3983395" y="6239054"/>
            <a:ext cx="5605335"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a:t>Webinar Title</a:t>
            </a:r>
          </a:p>
        </p:txBody>
      </p:sp>
      <p:sp>
        <p:nvSpPr>
          <p:cNvPr id="17" name="Slide Number Placeholder 5">
            <a:extLst>
              <a:ext uri="{FF2B5EF4-FFF2-40B4-BE49-F238E27FC236}">
                <a16:creationId xmlns:a16="http://schemas.microsoft.com/office/drawing/2014/main" id="{D903CBF9-E3C4-1412-5521-181E5ABF16F2}"/>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pic>
        <p:nvPicPr>
          <p:cNvPr id="3" name="Picture 2">
            <a:extLst>
              <a:ext uri="{FF2B5EF4-FFF2-40B4-BE49-F238E27FC236}">
                <a16:creationId xmlns:a16="http://schemas.microsoft.com/office/drawing/2014/main" id="{FD01C8AF-AF97-0234-6289-9A7C29A8DBDF}"/>
              </a:ext>
              <a:ext uri="{C183D7F6-B498-43B3-948B-1728B52AA6E4}">
                <adec:decorative xmlns:adec="http://schemas.microsoft.com/office/drawing/2017/decorative" val="1"/>
              </a:ext>
            </a:extLst>
          </p:cNvPr>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p:blipFill>
        <p:spPr bwMode="auto">
          <a:xfrm>
            <a:off x="9759823" y="6255387"/>
            <a:ext cx="2176145" cy="43464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3"/>
    </p:custDataLst>
    <p:extLst>
      <p:ext uri="{BB962C8B-B14F-4D97-AF65-F5344CB8AC3E}">
        <p14:creationId xmlns:p14="http://schemas.microsoft.com/office/powerpoint/2010/main" val="3379927573"/>
      </p:ext>
    </p:extLst>
  </p:cSld>
  <p:clrMap bg1="lt1" tx1="dk1" bg2="lt2" tx2="dk2" accent1="accent1" accent2="accent2" accent3="accent3" accent4="accent4" accent5="accent5" accent6="accent6" hlink="hlink" folHlink="folHlink"/>
  <p:sldLayoutIdLst>
    <p:sldLayoutId id="2147483691"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descr="WorkforceGPS Logo">
            <a:extLst>
              <a:ext uri="{FF2B5EF4-FFF2-40B4-BE49-F238E27FC236}">
                <a16:creationId xmlns:a16="http://schemas.microsoft.com/office/drawing/2014/main" id="{FE68607D-2898-79B0-9856-3CDD7D060854}"/>
              </a:ext>
            </a:extLst>
          </p:cNvPr>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p:blipFill>
        <p:spPr bwMode="auto">
          <a:xfrm>
            <a:off x="315642" y="207683"/>
            <a:ext cx="3583690" cy="71577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3"/>
    </p:custDataLst>
    <p:extLst>
      <p:ext uri="{BB962C8B-B14F-4D97-AF65-F5344CB8AC3E}">
        <p14:creationId xmlns:p14="http://schemas.microsoft.com/office/powerpoint/2010/main" val="819233175"/>
      </p:ext>
    </p:extLst>
  </p:cSld>
  <p:clrMap bg1="lt1" tx1="dk1" bg2="lt2" tx2="dk2" accent1="accent1" accent2="accent2" accent3="accent3" accent4="accent4" accent5="accent5" accent6="accent6" hlink="hlink" folHlink="folHlink"/>
  <p:sldLayoutIdLst>
    <p:sldLayoutId id="214748372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CBBE7C-C002-BD52-C00D-1C3CC74BB5C9}"/>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DOL Seal" descr="Official seal of the United States Department of Labor">
            <a:extLst>
              <a:ext uri="{FF2B5EF4-FFF2-40B4-BE49-F238E27FC236}">
                <a16:creationId xmlns:a16="http://schemas.microsoft.com/office/drawing/2014/main" id="{1BAA35F1-863B-BD4E-8980-347A19097886}"/>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99616" y="6208776"/>
            <a:ext cx="589905" cy="589905"/>
          </a:xfrm>
          <a:prstGeom prst="rect">
            <a:avLst/>
          </a:prstGeom>
        </p:spPr>
      </p:pic>
      <p:pic>
        <p:nvPicPr>
          <p:cNvPr id="10" name="ETA Tagline" descr="Employment and Training Administration, United States Department of Labor">
            <a:extLst>
              <a:ext uri="{FF2B5EF4-FFF2-40B4-BE49-F238E27FC236}">
                <a16:creationId xmlns:a16="http://schemas.microsoft.com/office/drawing/2014/main" id="{B854D951-0AFC-1A07-7D1F-13859028C2BF}"/>
              </a:ext>
            </a:extLst>
          </p:cNvPr>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812848" y="6336792"/>
            <a:ext cx="3031353" cy="366936"/>
          </a:xfrm>
          <a:prstGeom prst="rect">
            <a:avLst/>
          </a:prstGeom>
        </p:spPr>
      </p:pic>
      <p:cxnSp>
        <p:nvCxnSpPr>
          <p:cNvPr id="12" name="Straight Connector 11">
            <a:extLst>
              <a:ext uri="{FF2B5EF4-FFF2-40B4-BE49-F238E27FC236}">
                <a16:creationId xmlns:a16="http://schemas.microsoft.com/office/drawing/2014/main" id="{01D4DF20-4EF5-39A3-056E-508C844888C1}"/>
              </a:ext>
              <a:ext uri="{C183D7F6-B498-43B3-948B-1728B52AA6E4}">
                <adec:decorative xmlns:adec="http://schemas.microsoft.com/office/drawing/2017/decorative" val="1"/>
              </a:ext>
            </a:extLst>
          </p:cNvPr>
          <p:cNvCxnSpPr>
            <a:cxnSpLocks/>
          </p:cNvCxnSpPr>
          <p:nvPr userDrawn="1"/>
        </p:nvCxnSpPr>
        <p:spPr>
          <a:xfrm flipV="1">
            <a:off x="393432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7F2244B-1241-08B7-8DEB-05BF17FC01FE}"/>
              </a:ext>
              <a:ext uri="{C183D7F6-B498-43B3-948B-1728B52AA6E4}">
                <adec:decorative xmlns:adec="http://schemas.microsoft.com/office/drawing/2017/decorative" val="1"/>
              </a:ext>
            </a:extLst>
          </p:cNvPr>
          <p:cNvCxnSpPr>
            <a:cxnSpLocks/>
          </p:cNvCxnSpPr>
          <p:nvPr userDrawn="1"/>
        </p:nvCxnSpPr>
        <p:spPr>
          <a:xfrm flipV="1">
            <a:off x="9629905"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sp>
        <p:nvSpPr>
          <p:cNvPr id="14" name="Text Placeholder 4">
            <a:extLst>
              <a:ext uri="{FF2B5EF4-FFF2-40B4-BE49-F238E27FC236}">
                <a16:creationId xmlns:a16="http://schemas.microsoft.com/office/drawing/2014/main" id="{DF488AC1-96A9-D789-8769-F2B726BF7E04}"/>
              </a:ext>
            </a:extLst>
          </p:cNvPr>
          <p:cNvSpPr txBox="1">
            <a:spLocks/>
          </p:cNvSpPr>
          <p:nvPr userDrawn="1"/>
        </p:nvSpPr>
        <p:spPr>
          <a:xfrm>
            <a:off x="3983395" y="6239054"/>
            <a:ext cx="5605335"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en-US" sz="1600" dirty="0"/>
              <a:t>Consumer Protection: Job Searching Strategies to Protect Against Scams, Fraud, and Identity Theft</a:t>
            </a:r>
          </a:p>
        </p:txBody>
      </p:sp>
      <p:pic>
        <p:nvPicPr>
          <p:cNvPr id="15" name="Picture 14">
            <a:extLst>
              <a:ext uri="{FF2B5EF4-FFF2-40B4-BE49-F238E27FC236}">
                <a16:creationId xmlns:a16="http://schemas.microsoft.com/office/drawing/2014/main" id="{80D714C2-3F68-227A-7995-1CD9A6E9B44C}"/>
              </a:ext>
              <a:ext uri="{C183D7F6-B498-43B3-948B-1728B52AA6E4}">
                <adec:decorative xmlns:adec="http://schemas.microsoft.com/office/drawing/2017/decorative" val="1"/>
              </a:ext>
            </a:extLst>
          </p:cNvPr>
          <p:cNvPicPr>
            <a:picLocks noChangeAspect="1" noChangeArrowheads="1"/>
          </p:cNvPicPr>
          <p:nvPr userDrawn="1"/>
        </p:nvPicPr>
        <p:blipFill>
          <a:blip r:embed="rId20" cstate="email">
            <a:extLst>
              <a:ext uri="{28A0092B-C50C-407E-A947-70E740481C1C}">
                <a14:useLocalDpi xmlns:a14="http://schemas.microsoft.com/office/drawing/2010/main"/>
              </a:ext>
            </a:extLst>
          </a:blip>
          <a:srcRect/>
          <a:stretch>
            <a:fillRect/>
          </a:stretch>
        </p:blipFill>
        <p:spPr bwMode="auto">
          <a:xfrm>
            <a:off x="9759823" y="6208776"/>
            <a:ext cx="2176145" cy="527864"/>
          </a:xfrm>
          <a:prstGeom prst="rect">
            <a:avLst/>
          </a:prstGeom>
          <a:noFill/>
          <a:extLst>
            <a:ext uri="{909E8E84-426E-40DD-AFC4-6F175D3DCCD1}">
              <a14:hiddenFill xmlns:a14="http://schemas.microsoft.com/office/drawing/2010/main">
                <a:solidFill>
                  <a:srgbClr val="FFFFFF"/>
                </a:solidFill>
              </a14:hiddenFill>
            </a:ext>
          </a:extLst>
        </p:spPr>
      </p:pic>
      <p:sp>
        <p:nvSpPr>
          <p:cNvPr id="17" name="Slide Number Placeholder 5">
            <a:extLst>
              <a:ext uri="{FF2B5EF4-FFF2-40B4-BE49-F238E27FC236}">
                <a16:creationId xmlns:a16="http://schemas.microsoft.com/office/drawing/2014/main" id="{AE9F7365-B65D-0065-1D4A-9130556E40D4}"/>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7"/>
    </p:custDataLst>
    <p:extLst>
      <p:ext uri="{BB962C8B-B14F-4D97-AF65-F5344CB8AC3E}">
        <p14:creationId xmlns:p14="http://schemas.microsoft.com/office/powerpoint/2010/main" val="3577345570"/>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D97179-CB30-4ED0-85CC-3717FF6D287B}" type="datetimeFigureOut">
              <a:rPr lang="en-US" smtClean="0"/>
              <a:t>3/11/2026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BE3A3B-3CFC-4D22-A17C-FBC1386BBF14}" type="slidenum">
              <a:rPr lang="en-US" smtClean="0"/>
              <a:t>‹#›</a:t>
            </a:fld>
            <a:endParaRPr lang="en-US"/>
          </a:p>
        </p:txBody>
      </p:sp>
    </p:spTree>
    <p:extLst>
      <p:ext uri="{BB962C8B-B14F-4D97-AF65-F5344CB8AC3E}">
        <p14:creationId xmlns:p14="http://schemas.microsoft.com/office/powerpoint/2010/main" val="3399782781"/>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Lst>
  <p:txStyles>
    <p:titleStyle>
      <a:lvl1pPr algn="ctr" defTabSz="914400" rtl="0" eaLnBrk="1" latinLnBrk="0" hangingPunct="1">
        <a:lnSpc>
          <a:spcPct val="90000"/>
        </a:lnSpc>
        <a:spcBef>
          <a:spcPct val="0"/>
        </a:spcBef>
        <a:buNone/>
        <a:defRPr sz="4400" b="1" kern="1200">
          <a:solidFill>
            <a:schemeClr val="tx1">
              <a:lumMod val="75000"/>
              <a:lumOff val="25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64.xml"/></Relationships>
</file>

<file path=ppt/slides/_rels/slide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5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5.xml"/><Relationship Id="rId4" Type="http://schemas.openxmlformats.org/officeDocument/2006/relationships/image" Target="../media/image5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hyperlink" Target="https://www.dol.gov/agencies/eta/advisories/training-and-employment-guidance-letter-no-19-16" TargetMode="External"/><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hyperlink" Target="https://www.dol.gov/agencies/eta/advisories/training-and-employment-guidance-letter-no-16-16"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hyperlink" Target="https://d2leuf3vilid4d.cloudfront.net/-/media/D7D017E73E3E46B0AA2717CFDFD2F447.ashx?rev=366349CAE4B46FAA539295E847817FD5" TargetMode="External"/><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hyperlink" Target="https://www.ecfr.gov/current/title-20/section-681.500"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youth.workforcegps.org/resources/2017/01/27/12/40/Financial-Literacy-Education" TargetMode="External"/><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hyperlink" Target="https://youth.workforcegps.org/resources/2023/06/23/17/14/Financial-Literacy-Tool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4.xml"/></Relationships>
</file>

<file path=ppt/slides/_rels/slide1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7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5.xml"/></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72.xml"/></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0.xml"/><Relationship Id="rId1" Type="http://schemas.openxmlformats.org/officeDocument/2006/relationships/slideLayout" Target="../slideLayouts/slideLayout72.xml"/></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7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5.xml"/></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74.xml"/></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74.xml"/></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74.xml"/></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74.xml"/></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7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6.xml"/></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9.xml"/><Relationship Id="rId1" Type="http://schemas.openxmlformats.org/officeDocument/2006/relationships/slideLayout" Target="../slideLayouts/slideLayout74.xml"/></Relationships>
</file>

<file path=ppt/slides/_rels/slide3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0.xml"/><Relationship Id="rId1" Type="http://schemas.openxmlformats.org/officeDocument/2006/relationships/slideLayout" Target="../slideLayouts/slideLayout74.xml"/></Relationships>
</file>

<file path=ppt/slides/_rels/slide3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1.xml"/><Relationship Id="rId1" Type="http://schemas.openxmlformats.org/officeDocument/2006/relationships/slideLayout" Target="../slideLayouts/slideLayout74.xml"/></Relationships>
</file>

<file path=ppt/slides/_rels/slide3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2.xml"/><Relationship Id="rId1" Type="http://schemas.openxmlformats.org/officeDocument/2006/relationships/slideLayout" Target="../slideLayouts/slideLayout74.xml"/></Relationships>
</file>

<file path=ppt/slides/_rels/slide3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3.xml"/><Relationship Id="rId1" Type="http://schemas.openxmlformats.org/officeDocument/2006/relationships/slideLayout" Target="../slideLayouts/slideLayout74.xml"/></Relationships>
</file>

<file path=ppt/slides/_rels/slide3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34.xml"/><Relationship Id="rId1" Type="http://schemas.openxmlformats.org/officeDocument/2006/relationships/slideLayout" Target="../slideLayouts/slideLayout7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5.xml"/></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6.xml"/><Relationship Id="rId1" Type="http://schemas.openxmlformats.org/officeDocument/2006/relationships/slideLayout" Target="../slideLayouts/slideLayout74.xml"/></Relationships>
</file>

<file path=ppt/slides/_rels/slide3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7.xml"/><Relationship Id="rId1" Type="http://schemas.openxmlformats.org/officeDocument/2006/relationships/slideLayout" Target="../slideLayouts/slideLayout7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5.xml"/></Relationships>
</file>

<file path=ppt/slides/_rels/slide4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9.xml"/><Relationship Id="rId1" Type="http://schemas.openxmlformats.org/officeDocument/2006/relationships/slideLayout" Target="../slideLayouts/slideLayout71.xml"/></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0.xml"/><Relationship Id="rId1" Type="http://schemas.openxmlformats.org/officeDocument/2006/relationships/slideLayout" Target="../slideLayouts/slideLayout7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5.xml"/></Relationships>
</file>

<file path=ppt/slides/_rels/slide4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2.xml"/><Relationship Id="rId1" Type="http://schemas.openxmlformats.org/officeDocument/2006/relationships/slideLayout" Target="../slideLayouts/slideLayout73.xml"/></Relationships>
</file>

<file path=ppt/slides/_rels/slide4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43.xml"/><Relationship Id="rId1" Type="http://schemas.openxmlformats.org/officeDocument/2006/relationships/slideLayout" Target="../slideLayouts/slideLayout73.xml"/></Relationships>
</file>

<file path=ppt/slides/_rels/slide4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4.xml"/><Relationship Id="rId1" Type="http://schemas.openxmlformats.org/officeDocument/2006/relationships/slideLayout" Target="../slideLayouts/slideLayout73.xml"/></Relationships>
</file>

<file path=ppt/slides/_rels/slide46.xml.rels><?xml version="1.0" encoding="UTF-8" standalone="yes"?>
<Relationships xmlns="http://schemas.openxmlformats.org/package/2006/relationships"><Relationship Id="rId3" Type="http://schemas.openxmlformats.org/officeDocument/2006/relationships/hyperlink" Target="http://www.ftc.gov/ConsumerAlerts" TargetMode="External"/><Relationship Id="rId2" Type="http://schemas.openxmlformats.org/officeDocument/2006/relationships/notesSlide" Target="../notesSlides/notesSlide45.xml"/><Relationship Id="rId1" Type="http://schemas.openxmlformats.org/officeDocument/2006/relationships/slideLayout" Target="../slideLayouts/slideLayout74.xml"/><Relationship Id="rId6" Type="http://schemas.openxmlformats.org/officeDocument/2006/relationships/image" Target="../media/image76.svg"/><Relationship Id="rId5" Type="http://schemas.openxmlformats.org/officeDocument/2006/relationships/image" Target="../media/image75.png"/><Relationship Id="rId4" Type="http://schemas.openxmlformats.org/officeDocument/2006/relationships/hyperlink" Target="http://www.ftc.gov/AlertasdeConsumidor"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51.xml.rels><?xml version="1.0" encoding="UTF-8" standalone="yes"?>
<Relationships xmlns="http://schemas.openxmlformats.org/package/2006/relationships"><Relationship Id="rId3" Type="http://schemas.openxmlformats.org/officeDocument/2006/relationships/hyperlink" Target="mailto:youth.services@dol.gov" TargetMode="External"/><Relationship Id="rId2" Type="http://schemas.openxmlformats.org/officeDocument/2006/relationships/notesSlide" Target="../notesSlides/notesSlide49.xml"/><Relationship Id="rId1" Type="http://schemas.openxmlformats.org/officeDocument/2006/relationships/slideLayout" Target="../slideLayouts/slideLayout50.xml"/><Relationship Id="rId4" Type="http://schemas.openxmlformats.org/officeDocument/2006/relationships/hyperlink" Target="https://youth.workforcegps.org/"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9.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53.xml"/><Relationship Id="rId1" Type="http://schemas.openxmlformats.org/officeDocument/2006/relationships/tags" Target="../tags/tag66.xml"/><Relationship Id="rId4" Type="http://schemas.openxmlformats.org/officeDocument/2006/relationships/image" Target="../media/image7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CF8E84FA-0F5D-0F77-7F1B-FF5DD2895D02}"/>
              </a:ext>
            </a:extLst>
          </p:cNvPr>
          <p:cNvSpPr>
            <a:spLocks noGrp="1"/>
          </p:cNvSpPr>
          <p:nvPr>
            <p:ph type="title" idx="4294967295"/>
          </p:nvPr>
        </p:nvSpPr>
        <p:spPr>
          <a:xfrm>
            <a:off x="239400" y="1275349"/>
            <a:ext cx="6799567" cy="30396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F8F3F1"/>
                </a:solidFill>
                <a:effectLst/>
                <a:uLnTx/>
                <a:uFillTx/>
                <a:latin typeface="+mn-lt"/>
                <a:ea typeface="+mn-ea"/>
                <a:cs typeface="+mn-cs"/>
              </a:rPr>
              <a:t>Consumer Protection: Job Searching Strategies to Protect Against Scams, Fraud, and Identity Theft</a:t>
            </a:r>
          </a:p>
        </p:txBody>
      </p:sp>
      <p:sp>
        <p:nvSpPr>
          <p:cNvPr id="7" name="Text Placeholder 6">
            <a:extLst>
              <a:ext uri="{FF2B5EF4-FFF2-40B4-BE49-F238E27FC236}">
                <a16:creationId xmlns:a16="http://schemas.microsoft.com/office/drawing/2014/main" id="{9422D7AB-C0CA-3E7E-0BB6-64A0E4CC34BF}"/>
              </a:ext>
            </a:extLst>
          </p:cNvPr>
          <p:cNvSpPr>
            <a:spLocks noGrp="1"/>
          </p:cNvSpPr>
          <p:nvPr>
            <p:ph type="body" sz="quarter" idx="11"/>
          </p:nvPr>
        </p:nvSpPr>
        <p:spPr/>
        <p:txBody>
          <a:bodyPr/>
          <a:lstStyle/>
          <a:p>
            <a:r>
              <a:rPr lang="en-US"/>
              <a:t>United States Department of Labor Employment and Training Administrations and the Federal Trade Commission</a:t>
            </a:r>
          </a:p>
        </p:txBody>
      </p:sp>
      <p:sp>
        <p:nvSpPr>
          <p:cNvPr id="10" name="Text Placeholder 9">
            <a:extLst>
              <a:ext uri="{FF2B5EF4-FFF2-40B4-BE49-F238E27FC236}">
                <a16:creationId xmlns:a16="http://schemas.microsoft.com/office/drawing/2014/main" id="{4257F1DE-9CCD-380E-EE25-43A039C50DE9}"/>
              </a:ext>
            </a:extLst>
          </p:cNvPr>
          <p:cNvSpPr>
            <a:spLocks noGrp="1"/>
          </p:cNvSpPr>
          <p:nvPr>
            <p:ph type="body" sz="quarter" idx="13"/>
          </p:nvPr>
        </p:nvSpPr>
        <p:spPr>
          <a:xfrm>
            <a:off x="4467225" y="6181568"/>
            <a:ext cx="3867150" cy="500943"/>
          </a:xfrm>
        </p:spPr>
        <p:txBody>
          <a:bodyPr/>
          <a:lstStyle/>
          <a:p>
            <a:r>
              <a:rPr lang="en-US"/>
              <a:t>March 11, 2026</a:t>
            </a:r>
          </a:p>
        </p:txBody>
      </p:sp>
      <p:sp>
        <p:nvSpPr>
          <p:cNvPr id="11" name="Text Placeholder 10">
            <a:extLst>
              <a:ext uri="{FF2B5EF4-FFF2-40B4-BE49-F238E27FC236}">
                <a16:creationId xmlns:a16="http://schemas.microsoft.com/office/drawing/2014/main" id="{B6E5FC7A-8E14-0BDB-9D0B-063F9426D238}"/>
              </a:ext>
            </a:extLst>
          </p:cNvPr>
          <p:cNvSpPr>
            <a:spLocks noGrp="1"/>
          </p:cNvSpPr>
          <p:nvPr>
            <p:ph type="body" sz="quarter" idx="14"/>
          </p:nvPr>
        </p:nvSpPr>
        <p:spPr>
          <a:xfrm>
            <a:off x="8448674" y="6181568"/>
            <a:ext cx="3667125" cy="500943"/>
          </a:xfrm>
        </p:spPr>
        <p:txBody>
          <a:bodyPr/>
          <a:lstStyle/>
          <a:p>
            <a:pPr lvl="0"/>
            <a:r>
              <a:rPr lang="en-US"/>
              <a:t>02:00 - 03:00 PM ET</a:t>
            </a:r>
          </a:p>
        </p:txBody>
      </p:sp>
    </p:spTree>
    <p:custDataLst>
      <p:tags r:id="rId1"/>
    </p:custDataLst>
    <p:extLst>
      <p:ext uri="{BB962C8B-B14F-4D97-AF65-F5344CB8AC3E}">
        <p14:creationId xmlns:p14="http://schemas.microsoft.com/office/powerpoint/2010/main" val="2356235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15022984-067D-C2E4-D913-E25708AB0212}"/>
              </a:ext>
            </a:extLst>
          </p:cNvPr>
          <p:cNvSpPr>
            <a:spLocks noGrp="1"/>
          </p:cNvSpPr>
          <p:nvPr>
            <p:ph type="title"/>
          </p:nvPr>
        </p:nvSpPr>
        <p:spPr/>
        <p:txBody>
          <a:bodyPr/>
          <a:lstStyle/>
          <a:p>
            <a:r>
              <a:rPr lang="en-US"/>
              <a:t>Moderators</a:t>
            </a:r>
          </a:p>
        </p:txBody>
      </p:sp>
      <p:pic>
        <p:nvPicPr>
          <p:cNvPr id="15" name="Picture Placeholder 14" descr="Moderator Maisha Meminger Headshot">
            <a:extLst>
              <a:ext uri="{FF2B5EF4-FFF2-40B4-BE49-F238E27FC236}">
                <a16:creationId xmlns:a16="http://schemas.microsoft.com/office/drawing/2014/main" id="{80E57280-BA17-917B-7A40-B4376598C1CB}"/>
              </a:ext>
            </a:extLst>
          </p:cNvPr>
          <p:cNvPicPr>
            <a:picLocks noGrp="1" noChangeAspect="1"/>
          </p:cNvPicPr>
          <p:nvPr>
            <p:ph type="pic" sz="quarter" idx="2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a:ln>
            <a:noFill/>
          </a:ln>
          <a:effectLst>
            <a:outerShdw blurRad="292100" dist="139700" dir="2700000" algn="tl" rotWithShape="0">
              <a:srgbClr val="333333">
                <a:alpha val="65000"/>
              </a:srgbClr>
            </a:outerShdw>
          </a:effectLst>
        </p:spPr>
      </p:pic>
      <p:sp>
        <p:nvSpPr>
          <p:cNvPr id="4" name="Text Placeholder 3">
            <a:extLst>
              <a:ext uri="{FF2B5EF4-FFF2-40B4-BE49-F238E27FC236}">
                <a16:creationId xmlns:a16="http://schemas.microsoft.com/office/drawing/2014/main" id="{82B93FFC-1F44-B8C9-ED8F-3BAECCA71DA1}"/>
              </a:ext>
            </a:extLst>
          </p:cNvPr>
          <p:cNvSpPr>
            <a:spLocks noGrp="1"/>
          </p:cNvSpPr>
          <p:nvPr>
            <p:ph type="body" sz="quarter" idx="21"/>
          </p:nvPr>
        </p:nvSpPr>
        <p:spPr/>
        <p:txBody>
          <a:bodyPr/>
          <a:lstStyle/>
          <a:p>
            <a:r>
              <a:rPr lang="en-US"/>
              <a:t>Maisha Meminger</a:t>
            </a:r>
          </a:p>
        </p:txBody>
      </p:sp>
      <p:sp>
        <p:nvSpPr>
          <p:cNvPr id="5" name="Text Placeholder 4">
            <a:extLst>
              <a:ext uri="{FF2B5EF4-FFF2-40B4-BE49-F238E27FC236}">
                <a16:creationId xmlns:a16="http://schemas.microsoft.com/office/drawing/2014/main" id="{CA550DBE-CFB0-5800-AA8E-5F009A404D21}"/>
              </a:ext>
            </a:extLst>
          </p:cNvPr>
          <p:cNvSpPr>
            <a:spLocks noGrp="1"/>
          </p:cNvSpPr>
          <p:nvPr>
            <p:ph type="body" sz="quarter" idx="22"/>
          </p:nvPr>
        </p:nvSpPr>
        <p:spPr/>
        <p:txBody>
          <a:bodyPr/>
          <a:lstStyle/>
          <a:p>
            <a:r>
              <a:rPr lang="en-US"/>
              <a:t>Manpower Development Specialist</a:t>
            </a:r>
          </a:p>
        </p:txBody>
      </p:sp>
      <p:sp>
        <p:nvSpPr>
          <p:cNvPr id="6" name="Text Placeholder 5">
            <a:extLst>
              <a:ext uri="{FF2B5EF4-FFF2-40B4-BE49-F238E27FC236}">
                <a16:creationId xmlns:a16="http://schemas.microsoft.com/office/drawing/2014/main" id="{53B2ACEF-5FE2-0694-E926-B00C59DFE3B4}"/>
              </a:ext>
            </a:extLst>
          </p:cNvPr>
          <p:cNvSpPr>
            <a:spLocks noGrp="1"/>
          </p:cNvSpPr>
          <p:nvPr>
            <p:ph type="body" sz="quarter" idx="23"/>
          </p:nvPr>
        </p:nvSpPr>
        <p:spPr/>
        <p:txBody>
          <a:bodyPr/>
          <a:lstStyle/>
          <a:p>
            <a:r>
              <a:rPr lang="en-US"/>
              <a:t>Department of Labor, Employment and Training Administration Office of Workforce Investment’s Division of Youth Services</a:t>
            </a:r>
          </a:p>
        </p:txBody>
      </p:sp>
      <p:pic>
        <p:nvPicPr>
          <p:cNvPr id="2" name="Picture Placeholder 2" descr="Moderator Nimisha Timsina's professional headshot.">
            <a:extLst>
              <a:ext uri="{FF2B5EF4-FFF2-40B4-BE49-F238E27FC236}">
                <a16:creationId xmlns:a16="http://schemas.microsoft.com/office/drawing/2014/main" id="{376A2128-5AC2-E80C-AB0C-63CB8B195D0A}"/>
              </a:ext>
            </a:extLst>
          </p:cNvPr>
          <p:cNvPicPr>
            <a:picLocks noGrp="1" noChangeAspect="1"/>
          </p:cNvPicPr>
          <p:nvPr>
            <p:ph type="pic" sz="quarter" idx="25"/>
          </p:nvPr>
        </p:nvPicPr>
        <p:blipFill>
          <a:blip r:embed="rId4" cstate="email">
            <a:extLst>
              <a:ext uri="{28A0092B-C50C-407E-A947-70E740481C1C}">
                <a14:useLocalDpi xmlns:a14="http://schemas.microsoft.com/office/drawing/2010/main"/>
              </a:ext>
            </a:extLst>
          </a:blip>
          <a:srcRect/>
          <a:stretch/>
        </p:blipFill>
        <p:spPr>
          <a:xfrm>
            <a:off x="7675563" y="1422400"/>
            <a:ext cx="1828800" cy="1828800"/>
          </a:xfrm>
          <a:prstGeom prst="rect">
            <a:avLst/>
          </a:prstGeom>
          <a:ln>
            <a:noFill/>
          </a:ln>
          <a:effectLst>
            <a:outerShdw blurRad="190500" algn="tl" rotWithShape="0">
              <a:srgbClr val="000000">
                <a:alpha val="70000"/>
              </a:srgbClr>
            </a:outerShdw>
          </a:effectLst>
        </p:spPr>
      </p:pic>
      <p:sp>
        <p:nvSpPr>
          <p:cNvPr id="9" name="Text Placeholder 8">
            <a:extLst>
              <a:ext uri="{FF2B5EF4-FFF2-40B4-BE49-F238E27FC236}">
                <a16:creationId xmlns:a16="http://schemas.microsoft.com/office/drawing/2014/main" id="{78ACD978-7C21-4D0F-E387-E7C9CC0FE027}"/>
              </a:ext>
            </a:extLst>
          </p:cNvPr>
          <p:cNvSpPr>
            <a:spLocks noGrp="1"/>
          </p:cNvSpPr>
          <p:nvPr>
            <p:ph type="body" sz="quarter" idx="26"/>
          </p:nvPr>
        </p:nvSpPr>
        <p:spPr/>
        <p:txBody>
          <a:bodyPr/>
          <a:lstStyle/>
          <a:p>
            <a:r>
              <a:rPr lang="en-US"/>
              <a:t>Nimisha Timsina</a:t>
            </a:r>
          </a:p>
        </p:txBody>
      </p:sp>
      <p:sp>
        <p:nvSpPr>
          <p:cNvPr id="10" name="Text Placeholder 9">
            <a:extLst>
              <a:ext uri="{FF2B5EF4-FFF2-40B4-BE49-F238E27FC236}">
                <a16:creationId xmlns:a16="http://schemas.microsoft.com/office/drawing/2014/main" id="{88D555AD-77DF-F70F-5885-FEA627383F66}"/>
              </a:ext>
            </a:extLst>
          </p:cNvPr>
          <p:cNvSpPr>
            <a:spLocks noGrp="1"/>
          </p:cNvSpPr>
          <p:nvPr>
            <p:ph type="body" sz="quarter" idx="27"/>
          </p:nvPr>
        </p:nvSpPr>
        <p:spPr/>
        <p:txBody>
          <a:bodyPr/>
          <a:lstStyle/>
          <a:p>
            <a:r>
              <a:rPr lang="en-US"/>
              <a:t>Workforce Analyst</a:t>
            </a:r>
          </a:p>
        </p:txBody>
      </p:sp>
      <p:sp>
        <p:nvSpPr>
          <p:cNvPr id="11" name="Text Placeholder 10">
            <a:extLst>
              <a:ext uri="{FF2B5EF4-FFF2-40B4-BE49-F238E27FC236}">
                <a16:creationId xmlns:a16="http://schemas.microsoft.com/office/drawing/2014/main" id="{053A5423-203D-C0D1-A3EC-833E2A8DC0A8}"/>
              </a:ext>
            </a:extLst>
          </p:cNvPr>
          <p:cNvSpPr>
            <a:spLocks noGrp="1"/>
          </p:cNvSpPr>
          <p:nvPr>
            <p:ph type="body" sz="quarter" idx="28"/>
          </p:nvPr>
        </p:nvSpPr>
        <p:spPr/>
        <p:txBody>
          <a:bodyPr/>
          <a:lstStyle/>
          <a:p>
            <a:r>
              <a:rPr lang="en-US"/>
              <a:t>Department of Labor, Employment and Training Administration Office of Workforce Investment’s Division of Youth Services</a:t>
            </a:r>
          </a:p>
        </p:txBody>
      </p:sp>
      <p:sp>
        <p:nvSpPr>
          <p:cNvPr id="18" name="Slide Number Placeholder 5">
            <a:extLst>
              <a:ext uri="{FF2B5EF4-FFF2-40B4-BE49-F238E27FC236}">
                <a16:creationId xmlns:a16="http://schemas.microsoft.com/office/drawing/2014/main" id="{C99BD0AC-A89F-E864-CBD2-C42EBA82D647}"/>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2</a:t>
            </a:fld>
            <a:endParaRPr lang="en-US"/>
          </a:p>
        </p:txBody>
      </p:sp>
    </p:spTree>
    <p:extLst>
      <p:ext uri="{BB962C8B-B14F-4D97-AF65-F5344CB8AC3E}">
        <p14:creationId xmlns:p14="http://schemas.microsoft.com/office/powerpoint/2010/main" val="3752416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5CC986B-97A1-8018-C62E-0530F4AC689F}"/>
              </a:ext>
            </a:extLst>
          </p:cNvPr>
          <p:cNvSpPr>
            <a:spLocks noGrp="1"/>
          </p:cNvSpPr>
          <p:nvPr>
            <p:ph type="title" idx="4294967295"/>
          </p:nvPr>
        </p:nvSpPr>
        <p:spPr>
          <a:xfrm>
            <a:off x="925514" y="338138"/>
            <a:ext cx="6018211" cy="722312"/>
          </a:xfrm>
          <a:prstGeom prst="rect">
            <a:avLst/>
          </a:prstGeom>
        </p:spPr>
        <p:txBody>
          <a:bodyPr anchor="t"/>
          <a:lstStyle/>
          <a:p>
            <a:pPr>
              <a:spcBef>
                <a:spcPts val="1000"/>
              </a:spcBef>
            </a:pPr>
            <a:r>
              <a:rPr lang="en-US" sz="3500" dirty="0">
                <a:solidFill>
                  <a:srgbClr val="003366"/>
                </a:solidFill>
                <a:latin typeface="Roboto" panose="02000000000000000000" pitchFamily="2" charset="0"/>
                <a:ea typeface="Roboto" panose="02000000000000000000" pitchFamily="2" charset="0"/>
                <a:cs typeface="Roboto" panose="02000000000000000000" pitchFamily="2" charset="0"/>
              </a:rPr>
              <a:t>Agenda</a:t>
            </a:r>
          </a:p>
        </p:txBody>
      </p:sp>
      <p:sp>
        <p:nvSpPr>
          <p:cNvPr id="2" name="Text Placeholder 1">
            <a:extLst>
              <a:ext uri="{FF2B5EF4-FFF2-40B4-BE49-F238E27FC236}">
                <a16:creationId xmlns:a16="http://schemas.microsoft.com/office/drawing/2014/main" id="{A5E3BD25-66C0-FCCA-A8F7-7F2DCCF50AA7}"/>
              </a:ext>
            </a:extLst>
          </p:cNvPr>
          <p:cNvSpPr>
            <a:spLocks noGrp="1"/>
          </p:cNvSpPr>
          <p:nvPr>
            <p:ph type="body" sz="quarter" idx="12"/>
          </p:nvPr>
        </p:nvSpPr>
        <p:spPr/>
        <p:txBody>
          <a:bodyPr lIns="91440" tIns="45720" rIns="91440" bIns="45720" anchor="t"/>
          <a:lstStyle/>
          <a:p>
            <a:pPr marL="342900" indent="-342900">
              <a:lnSpc>
                <a:spcPct val="100000"/>
              </a:lnSpc>
              <a:spcBef>
                <a:spcPts val="0"/>
              </a:spcBef>
              <a:spcAft>
                <a:spcPts val="1200"/>
              </a:spcAft>
              <a:buBlip>
                <a:blip r:embed="rId4"/>
              </a:buBlip>
            </a:pPr>
            <a:r>
              <a:rPr lang="en-US" sz="2700">
                <a:latin typeface="Roboto" panose="02000000000000000000" pitchFamily="2" charset="0"/>
                <a:ea typeface="Roboto" panose="02000000000000000000" pitchFamily="2" charset="0"/>
                <a:cs typeface="Roboto" panose="02000000000000000000" pitchFamily="2" charset="0"/>
              </a:rPr>
              <a:t>Moderator Introductions</a:t>
            </a:r>
          </a:p>
          <a:p>
            <a:pPr marL="342900" indent="-342900">
              <a:lnSpc>
                <a:spcPct val="100000"/>
              </a:lnSpc>
              <a:spcBef>
                <a:spcPts val="0"/>
              </a:spcBef>
              <a:spcAft>
                <a:spcPts val="1200"/>
              </a:spcAft>
              <a:buBlip>
                <a:blip r:embed="rId4"/>
              </a:buBlip>
            </a:pPr>
            <a:r>
              <a:rPr lang="en-US" sz="2700">
                <a:latin typeface="Roboto" panose="02000000000000000000" pitchFamily="2" charset="0"/>
                <a:ea typeface="Roboto" panose="02000000000000000000" pitchFamily="2" charset="0"/>
                <a:cs typeface="Roboto" panose="02000000000000000000" pitchFamily="2" charset="0"/>
              </a:rPr>
              <a:t>Review WIOA Adult and Dislocated Worker Financial Literacy Definition</a:t>
            </a:r>
          </a:p>
          <a:p>
            <a:pPr marL="342900" indent="-342900">
              <a:lnSpc>
                <a:spcPct val="100000"/>
              </a:lnSpc>
              <a:spcBef>
                <a:spcPts val="0"/>
              </a:spcBef>
              <a:spcAft>
                <a:spcPts val="1200"/>
              </a:spcAft>
              <a:buBlip>
                <a:blip r:embed="rId4"/>
              </a:buBlip>
            </a:pPr>
            <a:r>
              <a:rPr lang="en-US" sz="2700">
                <a:latin typeface="Roboto" panose="02000000000000000000" pitchFamily="2" charset="0"/>
                <a:ea typeface="Roboto" panose="02000000000000000000" pitchFamily="2" charset="0"/>
                <a:cs typeface="Roboto" panose="02000000000000000000" pitchFamily="2" charset="0"/>
              </a:rPr>
              <a:t>Review WIOA Youth Program Element Financial Literacy Education</a:t>
            </a:r>
          </a:p>
          <a:p>
            <a:pPr marL="342900" indent="-342900">
              <a:lnSpc>
                <a:spcPct val="100000"/>
              </a:lnSpc>
              <a:spcBef>
                <a:spcPts val="0"/>
              </a:spcBef>
              <a:spcAft>
                <a:spcPts val="1200"/>
              </a:spcAft>
              <a:buBlip>
                <a:blip r:embed="rId4"/>
              </a:buBlip>
            </a:pPr>
            <a:r>
              <a:rPr lang="en-US" sz="2700">
                <a:latin typeface="Roboto" panose="02000000000000000000" pitchFamily="2" charset="0"/>
                <a:ea typeface="Roboto" panose="02000000000000000000" pitchFamily="2" charset="0"/>
                <a:cs typeface="Roboto" panose="02000000000000000000" pitchFamily="2" charset="0"/>
              </a:rPr>
              <a:t>Presenter Introductions</a:t>
            </a:r>
          </a:p>
          <a:p>
            <a:pPr marL="342900" indent="-342900">
              <a:lnSpc>
                <a:spcPct val="100000"/>
              </a:lnSpc>
              <a:spcBef>
                <a:spcPts val="0"/>
              </a:spcBef>
              <a:spcAft>
                <a:spcPts val="1200"/>
              </a:spcAft>
              <a:buBlip>
                <a:blip r:embed="rId4"/>
              </a:buBlip>
            </a:pPr>
            <a:r>
              <a:rPr lang="en-US" sz="2700">
                <a:latin typeface="Roboto" panose="02000000000000000000" pitchFamily="2" charset="0"/>
                <a:ea typeface="Roboto" panose="02000000000000000000" pitchFamily="2" charset="0"/>
                <a:cs typeface="Roboto" panose="02000000000000000000" pitchFamily="2" charset="0"/>
              </a:rPr>
              <a:t>FTC Presentation</a:t>
            </a:r>
          </a:p>
          <a:p>
            <a:pPr marL="342900" indent="-342900">
              <a:lnSpc>
                <a:spcPct val="100000"/>
              </a:lnSpc>
              <a:spcBef>
                <a:spcPts val="0"/>
              </a:spcBef>
              <a:spcAft>
                <a:spcPts val="1200"/>
              </a:spcAft>
              <a:buBlip>
                <a:blip r:embed="rId4"/>
              </a:buBlip>
            </a:pPr>
            <a:r>
              <a:rPr lang="en-US" sz="2700">
                <a:latin typeface="Roboto" panose="02000000000000000000" pitchFamily="2" charset="0"/>
                <a:ea typeface="Roboto" panose="02000000000000000000" pitchFamily="2" charset="0"/>
                <a:cs typeface="Roboto" panose="02000000000000000000" pitchFamily="2" charset="0"/>
              </a:rPr>
              <a:t>Q&amp;A Discussion</a:t>
            </a:r>
          </a:p>
          <a:p>
            <a:pPr marL="342900" indent="-342900">
              <a:lnSpc>
                <a:spcPct val="100000"/>
              </a:lnSpc>
              <a:spcBef>
                <a:spcPts val="0"/>
              </a:spcBef>
              <a:spcAft>
                <a:spcPts val="1200"/>
              </a:spcAft>
              <a:buBlip>
                <a:blip r:embed="rId4"/>
              </a:buBlip>
            </a:pPr>
            <a:r>
              <a:rPr lang="en-US" sz="2700">
                <a:latin typeface="Roboto" panose="02000000000000000000" pitchFamily="2" charset="0"/>
                <a:ea typeface="Roboto" panose="02000000000000000000" pitchFamily="2" charset="0"/>
                <a:cs typeface="Roboto" panose="02000000000000000000" pitchFamily="2" charset="0"/>
              </a:rPr>
              <a:t>Closeout</a:t>
            </a:r>
          </a:p>
        </p:txBody>
      </p:sp>
      <p:sp>
        <p:nvSpPr>
          <p:cNvPr id="5" name="Slide Number Placeholder 5">
            <a:extLst>
              <a:ext uri="{FF2B5EF4-FFF2-40B4-BE49-F238E27FC236}">
                <a16:creationId xmlns:a16="http://schemas.microsoft.com/office/drawing/2014/main" id="{415986CD-A16F-F6A7-1788-CA5D3621DBFB}"/>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3</a:t>
            </a:fld>
            <a:endParaRPr lang="en-US"/>
          </a:p>
        </p:txBody>
      </p:sp>
    </p:spTree>
    <p:custDataLst>
      <p:tags r:id="rId1"/>
    </p:custDataLst>
    <p:extLst>
      <p:ext uri="{BB962C8B-B14F-4D97-AF65-F5344CB8AC3E}">
        <p14:creationId xmlns:p14="http://schemas.microsoft.com/office/powerpoint/2010/main" val="309800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DF440-9B93-E120-2E2A-48DE54194AFB}"/>
              </a:ext>
            </a:extLst>
          </p:cNvPr>
          <p:cNvSpPr>
            <a:spLocks noGrp="1"/>
          </p:cNvSpPr>
          <p:nvPr>
            <p:ph type="title" idx="4294967295"/>
          </p:nvPr>
        </p:nvSpPr>
        <p:spPr>
          <a:xfrm>
            <a:off x="838200" y="-1325563"/>
            <a:ext cx="10515600" cy="1325563"/>
          </a:xfrm>
          <a:prstGeom prst="rect">
            <a:avLst/>
          </a:prstGeom>
        </p:spPr>
        <p:txBody>
          <a:bodyPr anchor="b"/>
          <a:lstStyle/>
          <a:p>
            <a:r>
              <a:rPr lang="en-US"/>
              <a:t>National Consumer Protection Week</a:t>
            </a:r>
            <a:br>
              <a:rPr lang="en-US"/>
            </a:br>
            <a:r>
              <a:rPr lang="en-US"/>
              <a:t>March 01-07, 2026</a:t>
            </a:r>
          </a:p>
        </p:txBody>
      </p:sp>
      <p:sp>
        <p:nvSpPr>
          <p:cNvPr id="3" name="Slide Number Placeholder 2">
            <a:extLst>
              <a:ext uri="{FF2B5EF4-FFF2-40B4-BE49-F238E27FC236}">
                <a16:creationId xmlns:a16="http://schemas.microsoft.com/office/drawing/2014/main" id="{7FEF7DE5-FEC0-4AE8-9A29-FE917346DBD9}"/>
              </a:ext>
            </a:extLst>
          </p:cNvPr>
          <p:cNvSpPr>
            <a:spLocks noGrp="1"/>
          </p:cNvSpPr>
          <p:nvPr>
            <p:ph type="sldNum" sz="quarter" idx="4"/>
          </p:nvPr>
        </p:nvSpPr>
        <p:spPr/>
        <p:txBody>
          <a:bodyPr/>
          <a:lstStyle/>
          <a:p>
            <a:fld id="{E1CE52AA-BB93-4FDB-9629-C6421C98F39B}" type="slidenum">
              <a:rPr lang="en-US" smtClean="0"/>
              <a:pPr/>
              <a:t>4</a:t>
            </a:fld>
            <a:endParaRPr lang="en-US"/>
          </a:p>
        </p:txBody>
      </p:sp>
    </p:spTree>
    <p:extLst>
      <p:ext uri="{BB962C8B-B14F-4D97-AF65-F5344CB8AC3E}">
        <p14:creationId xmlns:p14="http://schemas.microsoft.com/office/powerpoint/2010/main" val="3914319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A67611-D7E3-5364-8019-34EE780BC376}"/>
              </a:ext>
            </a:extLst>
          </p:cNvPr>
          <p:cNvSpPr>
            <a:spLocks noGrp="1"/>
          </p:cNvSpPr>
          <p:nvPr>
            <p:ph type="title" idx="4294967295"/>
          </p:nvPr>
        </p:nvSpPr>
        <p:spPr>
          <a:xfrm>
            <a:off x="6776581" y="1991637"/>
            <a:ext cx="5415419" cy="190395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rPr>
              <a:t>Financial Literacy for Adult and Dislocated Workers</a:t>
            </a:r>
          </a:p>
        </p:txBody>
      </p:sp>
      <p:sp>
        <p:nvSpPr>
          <p:cNvPr id="3" name="Slide Number Placeholder 2">
            <a:extLst>
              <a:ext uri="{FF2B5EF4-FFF2-40B4-BE49-F238E27FC236}">
                <a16:creationId xmlns:a16="http://schemas.microsoft.com/office/drawing/2014/main" id="{F5B54437-10BC-0629-E3D9-7B02FCAFCD51}"/>
              </a:ext>
            </a:extLst>
          </p:cNvPr>
          <p:cNvSpPr>
            <a:spLocks noGrp="1"/>
          </p:cNvSpPr>
          <p:nvPr>
            <p:ph type="sldNum" sz="quarter" idx="4"/>
          </p:nvPr>
        </p:nvSpPr>
        <p:spPr/>
        <p:txBody>
          <a:bodyPr/>
          <a:lstStyle/>
          <a:p>
            <a:fld id="{E1CE52AA-BB93-4FDB-9629-C6421C98F39B}" type="slidenum">
              <a:rPr lang="en-US" smtClean="0"/>
              <a:pPr/>
              <a:t>5</a:t>
            </a:fld>
            <a:endParaRPr lang="en-US"/>
          </a:p>
        </p:txBody>
      </p:sp>
    </p:spTree>
    <p:extLst>
      <p:ext uri="{BB962C8B-B14F-4D97-AF65-F5344CB8AC3E}">
        <p14:creationId xmlns:p14="http://schemas.microsoft.com/office/powerpoint/2010/main" val="948194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85993E-4D0F-5527-0F86-5B81877058E8}"/>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500" b="0" i="0" u="none" strike="noStrike" kern="1200" cap="none" spc="0" normalizeH="0" baseline="0" noProof="0">
                <a:ln>
                  <a:noFill/>
                </a:ln>
                <a:solidFill>
                  <a:schemeClr val="accent1"/>
                </a:solidFill>
                <a:effectLst/>
                <a:uLnTx/>
                <a:uFillTx/>
                <a:latin typeface="+mn-lt"/>
                <a:ea typeface="+mn-ea"/>
                <a:cs typeface="+mn-cs"/>
              </a:rPr>
              <a:t>Financial Literacy for Adults and Dislocated Workers</a:t>
            </a:r>
          </a:p>
        </p:txBody>
      </p:sp>
      <p:sp>
        <p:nvSpPr>
          <p:cNvPr id="2" name="Text Placeholder 1">
            <a:extLst>
              <a:ext uri="{FF2B5EF4-FFF2-40B4-BE49-F238E27FC236}">
                <a16:creationId xmlns:a16="http://schemas.microsoft.com/office/drawing/2014/main" id="{0C65981B-49C8-F2DA-5EF9-67C4C6BED461}"/>
              </a:ext>
            </a:extLst>
          </p:cNvPr>
          <p:cNvSpPr>
            <a:spLocks noGrp="1"/>
          </p:cNvSpPr>
          <p:nvPr>
            <p:ph type="body" sz="quarter" idx="14"/>
          </p:nvPr>
        </p:nvSpPr>
        <p:spPr>
          <a:xfrm>
            <a:off x="841249" y="1446028"/>
            <a:ext cx="10515600" cy="4540102"/>
          </a:xfrm>
        </p:spPr>
        <p:txBody>
          <a:bodyPr/>
          <a:lstStyle/>
          <a:p>
            <a:pPr marL="0" indent="0">
              <a:buNone/>
            </a:pPr>
            <a:r>
              <a:rPr lang="en-US" sz="2500"/>
              <a:t>Financial literacy education can be offered as a career service in WIOA Adult and Dislocated Workers programs. Benefits of financial literacy education may include the following:</a:t>
            </a:r>
          </a:p>
          <a:p>
            <a:pPr marL="0" indent="0">
              <a:buNone/>
            </a:pPr>
            <a:endParaRPr lang="en-US" sz="2500"/>
          </a:p>
          <a:p>
            <a:pPr lvl="2">
              <a:buFont typeface="Wingdings" panose="05000000000000000000" pitchFamily="2" charset="2"/>
              <a:buChar char="Ø"/>
            </a:pPr>
            <a:r>
              <a:rPr lang="en-US" sz="2500"/>
              <a:t>Improved financial stability and resilience</a:t>
            </a:r>
          </a:p>
          <a:p>
            <a:pPr lvl="2">
              <a:buFont typeface="Wingdings" panose="05000000000000000000" pitchFamily="2" charset="2"/>
              <a:buChar char="Ø"/>
            </a:pPr>
            <a:r>
              <a:rPr lang="en-US" sz="2500"/>
              <a:t>Create household budgets</a:t>
            </a:r>
          </a:p>
          <a:p>
            <a:pPr lvl="2">
              <a:buFont typeface="Wingdings" panose="05000000000000000000" pitchFamily="2" charset="2"/>
              <a:buChar char="Ø"/>
            </a:pPr>
            <a:r>
              <a:rPr lang="en-US" sz="2500"/>
              <a:t>Enhanced decision making and knowledge (spending, credit, and debt)</a:t>
            </a:r>
          </a:p>
          <a:p>
            <a:pPr lvl="2">
              <a:buFont typeface="Wingdings" panose="05000000000000000000" pitchFamily="2" charset="2"/>
              <a:buChar char="Ø"/>
            </a:pPr>
            <a:r>
              <a:rPr lang="en-US" sz="2500"/>
              <a:t>Access to resources and support with managing finances</a:t>
            </a:r>
          </a:p>
        </p:txBody>
      </p:sp>
      <p:sp>
        <p:nvSpPr>
          <p:cNvPr id="4" name="Slide Number Placeholder 3">
            <a:extLst>
              <a:ext uri="{FF2B5EF4-FFF2-40B4-BE49-F238E27FC236}">
                <a16:creationId xmlns:a16="http://schemas.microsoft.com/office/drawing/2014/main" id="{9F7BEE05-A277-7613-3162-0697880F6DDB}"/>
              </a:ext>
            </a:extLst>
          </p:cNvPr>
          <p:cNvSpPr>
            <a:spLocks noGrp="1"/>
          </p:cNvSpPr>
          <p:nvPr>
            <p:ph type="sldNum" sz="quarter" idx="4"/>
          </p:nvPr>
        </p:nvSpPr>
        <p:spPr/>
        <p:txBody>
          <a:bodyPr/>
          <a:lstStyle/>
          <a:p>
            <a:fld id="{E1CE52AA-BB93-4FDB-9629-C6421C98F39B}" type="slidenum">
              <a:rPr lang="en-US" smtClean="0"/>
              <a:pPr/>
              <a:t>6</a:t>
            </a:fld>
            <a:endParaRPr lang="en-US"/>
          </a:p>
        </p:txBody>
      </p:sp>
    </p:spTree>
    <p:extLst>
      <p:ext uri="{BB962C8B-B14F-4D97-AF65-F5344CB8AC3E}">
        <p14:creationId xmlns:p14="http://schemas.microsoft.com/office/powerpoint/2010/main" val="2645167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B1A2A-DB46-3224-33A6-EBC64E37FF8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C2FB804-EF1C-3510-52E8-9DF6727FAF28}"/>
              </a:ext>
            </a:extLst>
          </p:cNvPr>
          <p:cNvSpPr>
            <a:spLocks noGrp="1"/>
          </p:cNvSpPr>
          <p:nvPr>
            <p:ph type="title"/>
          </p:nvPr>
        </p:nvSpPr>
        <p:spPr/>
        <p:txBody>
          <a:bodyPr>
            <a:noAutofit/>
          </a:bodyPr>
          <a:lstStyle/>
          <a:p>
            <a:r>
              <a:rPr lang="en-US" sz="3200"/>
              <a:t>Financial Literacy Education Resources for Adults and Dislocated Workers</a:t>
            </a:r>
          </a:p>
        </p:txBody>
      </p:sp>
      <p:sp>
        <p:nvSpPr>
          <p:cNvPr id="10" name="Content Placeholder 9">
            <a:extLst>
              <a:ext uri="{FF2B5EF4-FFF2-40B4-BE49-F238E27FC236}">
                <a16:creationId xmlns:a16="http://schemas.microsoft.com/office/drawing/2014/main" id="{65E3BF3A-C46C-7E5C-1D3E-BE9AE785DA53}"/>
              </a:ext>
            </a:extLst>
          </p:cNvPr>
          <p:cNvSpPr>
            <a:spLocks noGrp="1"/>
          </p:cNvSpPr>
          <p:nvPr>
            <p:ph sz="half" idx="1"/>
          </p:nvPr>
        </p:nvSpPr>
        <p:spPr/>
        <p:txBody>
          <a:bodyPr/>
          <a:lstStyle/>
          <a:p>
            <a:pPr>
              <a:lnSpc>
                <a:spcPct val="100000"/>
              </a:lnSpc>
            </a:pPr>
            <a:r>
              <a:rPr lang="en-US" sz="2400" b="1" dirty="0"/>
              <a:t>TEGL 19-16 Guidance on Services provided through the Adult and Dislocated Worker Programs under the Workforce Innovation and Opportunity Act (WIOA) and the Wagner-Peyser Act Employment Service (ES), as amended by title III of WIOA, and for Implementation of the WIOA Final Rules</a:t>
            </a:r>
          </a:p>
          <a:p>
            <a:pPr lvl="1">
              <a:lnSpc>
                <a:spcPct val="100000"/>
              </a:lnSpc>
            </a:pPr>
            <a:r>
              <a:rPr lang="en-US" sz="1800" dirty="0">
                <a:ea typeface="+mn-lt"/>
                <a:cs typeface="+mn-lt"/>
              </a:rPr>
              <a:t>Career Services pages 2-3.</a:t>
            </a:r>
            <a:endParaRPr lang="en-US" sz="1800" dirty="0"/>
          </a:p>
          <a:p>
            <a:pPr lvl="2">
              <a:lnSpc>
                <a:spcPct val="100000"/>
              </a:lnSpc>
              <a:spcBef>
                <a:spcPts val="0"/>
              </a:spcBef>
              <a:spcAft>
                <a:spcPts val="1200"/>
              </a:spcAft>
            </a:pPr>
            <a:r>
              <a:rPr lang="en-US" sz="1800" dirty="0">
                <a:hlinkClick r:id="rId3"/>
              </a:rPr>
              <a:t>https://www.dol.gov/agencies/eta/advisories/training-and-employment-guidance-letter-no-19-16 </a:t>
            </a:r>
            <a:endParaRPr lang="en-US" sz="1800" dirty="0"/>
          </a:p>
          <a:p>
            <a:pPr>
              <a:lnSpc>
                <a:spcPct val="100000"/>
              </a:lnSpc>
            </a:pPr>
            <a:r>
              <a:rPr lang="en-US" sz="2400" b="1" dirty="0"/>
              <a:t>TEGL 16-16 One-Stop Operating Guidance for the Workforce Innovation and Opportunity Act</a:t>
            </a:r>
          </a:p>
          <a:p>
            <a:pPr lvl="1">
              <a:lnSpc>
                <a:spcPct val="100000"/>
              </a:lnSpc>
            </a:pPr>
            <a:r>
              <a:rPr lang="en-US" sz="1800" dirty="0">
                <a:ea typeface="+mn-lt"/>
                <a:cs typeface="+mn-lt"/>
              </a:rPr>
              <a:t>Career Services pages 12-16.</a:t>
            </a:r>
          </a:p>
          <a:p>
            <a:pPr lvl="2">
              <a:lnSpc>
                <a:spcPct val="100000"/>
              </a:lnSpc>
              <a:spcBef>
                <a:spcPts val="0"/>
              </a:spcBef>
              <a:spcAft>
                <a:spcPts val="1200"/>
              </a:spcAft>
            </a:pPr>
            <a:r>
              <a:rPr lang="en-US" sz="1800" dirty="0">
                <a:hlinkClick r:id="rId4"/>
              </a:rPr>
              <a:t>https://www.dol.gov/agencies/eta/advisories/training-and-employment-guidance-letter-no-16-16</a:t>
            </a:r>
            <a:endParaRPr lang="en-US" sz="1800" dirty="0"/>
          </a:p>
        </p:txBody>
      </p:sp>
      <p:sp>
        <p:nvSpPr>
          <p:cNvPr id="3" name="Slide Number Placeholder 5">
            <a:extLst>
              <a:ext uri="{FF2B5EF4-FFF2-40B4-BE49-F238E27FC236}">
                <a16:creationId xmlns:a16="http://schemas.microsoft.com/office/drawing/2014/main" id="{E2C2BD7D-7BC0-A72E-748C-9A264B1D6340}"/>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7</a:t>
            </a:fld>
            <a:endParaRPr lang="en-US"/>
          </a:p>
        </p:txBody>
      </p:sp>
    </p:spTree>
    <p:extLst>
      <p:ext uri="{BB962C8B-B14F-4D97-AF65-F5344CB8AC3E}">
        <p14:creationId xmlns:p14="http://schemas.microsoft.com/office/powerpoint/2010/main" val="3372663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27528BC-4A63-03D4-77E7-D7F23608B81C}"/>
              </a:ext>
            </a:extLst>
          </p:cNvPr>
          <p:cNvSpPr>
            <a:spLocks noGrp="1"/>
          </p:cNvSpPr>
          <p:nvPr>
            <p:ph type="title" idx="4294967295"/>
          </p:nvPr>
        </p:nvSpPr>
        <p:spPr>
          <a:xfrm>
            <a:off x="6777318" y="2354344"/>
            <a:ext cx="5414681" cy="14735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rPr>
              <a:t>Financial Literacy for Youth and Young Adults</a:t>
            </a:r>
          </a:p>
        </p:txBody>
      </p:sp>
      <p:sp>
        <p:nvSpPr>
          <p:cNvPr id="4" name="Slide Number Placeholder 5">
            <a:extLst>
              <a:ext uri="{FF2B5EF4-FFF2-40B4-BE49-F238E27FC236}">
                <a16:creationId xmlns:a16="http://schemas.microsoft.com/office/drawing/2014/main" id="{48C9012F-BCFA-116B-7DCC-3F3EDBA16B27}"/>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8</a:t>
            </a:fld>
            <a:endParaRPr lang="en-US"/>
          </a:p>
        </p:txBody>
      </p:sp>
    </p:spTree>
    <p:extLst>
      <p:ext uri="{BB962C8B-B14F-4D97-AF65-F5344CB8AC3E}">
        <p14:creationId xmlns:p14="http://schemas.microsoft.com/office/powerpoint/2010/main" val="142458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C862D6-54B0-CE4E-D0A0-6D0753677EC1}"/>
              </a:ext>
            </a:extLst>
          </p:cNvPr>
          <p:cNvSpPr>
            <a:spLocks noGrp="1"/>
          </p:cNvSpPr>
          <p:nvPr>
            <p:ph type="title" idx="4294967295"/>
          </p:nvPr>
        </p:nvSpPr>
        <p:spPr>
          <a:xfrm>
            <a:off x="841248" y="365760"/>
            <a:ext cx="105156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1" i="0" u="none" strike="noStrike" kern="1200" cap="none" spc="0" normalizeH="0" baseline="0" noProof="0" dirty="0">
                <a:ln>
                  <a:noFill/>
                </a:ln>
                <a:solidFill>
                  <a:schemeClr val="accent1"/>
                </a:solidFill>
                <a:effectLst/>
                <a:uLnTx/>
                <a:uFillTx/>
                <a:latin typeface="+mn-lt"/>
                <a:ea typeface="+mn-ea"/>
                <a:cs typeface="+mn-cs"/>
              </a:rPr>
              <a:t>§ 681.500 What is financial literacy education?</a:t>
            </a:r>
          </a:p>
        </p:txBody>
      </p:sp>
      <p:sp>
        <p:nvSpPr>
          <p:cNvPr id="2" name="Text Placeholder 4">
            <a:extLst>
              <a:ext uri="{FF2B5EF4-FFF2-40B4-BE49-F238E27FC236}">
                <a16:creationId xmlns:a16="http://schemas.microsoft.com/office/drawing/2014/main" id="{2325BDA5-B6DA-56FE-3E70-C83A94670BBC}"/>
              </a:ext>
            </a:extLst>
          </p:cNvPr>
          <p:cNvSpPr txBox="1">
            <a:spLocks/>
          </p:cNvSpPr>
          <p:nvPr/>
        </p:nvSpPr>
        <p:spPr>
          <a:xfrm>
            <a:off x="704088" y="1193187"/>
            <a:ext cx="10252390" cy="6949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50" b="0" i="0" u="none" strike="noStrike" kern="1200" cap="none" spc="0" normalizeH="0" baseline="0" noProof="0">
                <a:ln>
                  <a:noFill/>
                </a:ln>
                <a:solidFill>
                  <a:srgbClr val="003366"/>
                </a:solidFill>
                <a:effectLst/>
                <a:uLnTx/>
                <a:uFillTx/>
                <a:latin typeface="Roboto"/>
                <a:ea typeface="+mn-ea"/>
                <a:cs typeface="+mn-cs"/>
              </a:rPr>
              <a:t>The financial literacy education program element may include activities which:</a:t>
            </a:r>
          </a:p>
        </p:txBody>
      </p:sp>
      <p:sp>
        <p:nvSpPr>
          <p:cNvPr id="12" name="Text Placeholder 11">
            <a:extLst>
              <a:ext uri="{FF2B5EF4-FFF2-40B4-BE49-F238E27FC236}">
                <a16:creationId xmlns:a16="http://schemas.microsoft.com/office/drawing/2014/main" id="{7D121053-7DFD-8AC4-2C7E-9545094C3074}"/>
              </a:ext>
            </a:extLst>
          </p:cNvPr>
          <p:cNvSpPr>
            <a:spLocks noGrp="1"/>
          </p:cNvSpPr>
          <p:nvPr>
            <p:ph type="body" sz="quarter" idx="14"/>
          </p:nvPr>
        </p:nvSpPr>
        <p:spPr>
          <a:xfrm>
            <a:off x="704088" y="1626720"/>
            <a:ext cx="10652760" cy="4540102"/>
          </a:xfrm>
        </p:spPr>
        <p:txBody>
          <a:bodyPr/>
          <a:lstStyle/>
          <a:p>
            <a:pPr marL="457200" indent="-457200">
              <a:lnSpc>
                <a:spcPct val="100000"/>
              </a:lnSpc>
              <a:spcAft>
                <a:spcPts val="600"/>
              </a:spcAft>
              <a:buFont typeface="+mj-lt"/>
              <a:buAutoNum type="alphaLcParenR"/>
            </a:pPr>
            <a:r>
              <a:rPr lang="en-US" sz="2400"/>
              <a:t>Support the ability of participants to create budgets, initiate checking and savings accounts at banks, and make informed financial decisions;</a:t>
            </a:r>
          </a:p>
          <a:p>
            <a:pPr marL="457200" indent="-457200">
              <a:lnSpc>
                <a:spcPct val="100000"/>
              </a:lnSpc>
              <a:spcAft>
                <a:spcPts val="600"/>
              </a:spcAft>
              <a:buFont typeface="+mj-lt"/>
              <a:buAutoNum type="alphaLcParenR"/>
            </a:pPr>
            <a:r>
              <a:rPr lang="en-US" sz="2400"/>
              <a:t>Support participants in learning how to effectively manage spending, credit, and debt, including student loans, consumer credit, and credit cards;</a:t>
            </a:r>
          </a:p>
          <a:p>
            <a:pPr marL="457200" indent="-457200">
              <a:lnSpc>
                <a:spcPct val="100000"/>
              </a:lnSpc>
              <a:spcAft>
                <a:spcPts val="600"/>
              </a:spcAft>
              <a:buFont typeface="+mj-lt"/>
              <a:buAutoNum type="alphaLcParenR"/>
            </a:pPr>
            <a:r>
              <a:rPr lang="en-US" sz="2400"/>
              <a:t>Teach participants about the significance of credit reports and credit scores; what their rights are regarding their credit and financial information; how to determine the accuracy of a credit report and how to correct inaccuracies; and how to improve or maintain good credit;</a:t>
            </a:r>
          </a:p>
        </p:txBody>
      </p:sp>
      <p:sp>
        <p:nvSpPr>
          <p:cNvPr id="4" name="Slide Number Placeholder 5">
            <a:extLst>
              <a:ext uri="{FF2B5EF4-FFF2-40B4-BE49-F238E27FC236}">
                <a16:creationId xmlns:a16="http://schemas.microsoft.com/office/drawing/2014/main" id="{BFC310F6-B778-9237-8282-B88E09CDC779}"/>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6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874512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D2E1A-EC63-021D-B61A-800996D45A3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616B3A3-27AA-9510-F5BE-D84DC3304DF8}"/>
              </a:ext>
            </a:extLst>
          </p:cNvPr>
          <p:cNvSpPr>
            <a:spLocks noGrp="1"/>
          </p:cNvSpPr>
          <p:nvPr>
            <p:ph type="title" idx="4294967295"/>
          </p:nvPr>
        </p:nvSpPr>
        <p:spPr>
          <a:xfrm>
            <a:off x="444843" y="365760"/>
            <a:ext cx="11310011"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1" i="0" u="none" strike="noStrike" kern="1200" cap="none" spc="0" normalizeH="0" baseline="0" noProof="0" dirty="0">
                <a:ln>
                  <a:noFill/>
                </a:ln>
                <a:solidFill>
                  <a:schemeClr val="accent1"/>
                </a:solidFill>
                <a:effectLst/>
                <a:uLnTx/>
                <a:uFillTx/>
                <a:latin typeface="+mn-lt"/>
                <a:ea typeface="+mn-ea"/>
                <a:cs typeface="+mn-cs"/>
              </a:rPr>
              <a:t>§ 681.500 What is financial literacy education? cont. </a:t>
            </a:r>
            <a:r>
              <a:rPr kumimoji="0" lang="en-US" sz="3500" b="1" i="0" u="none" strike="noStrike" kern="1200" cap="none" spc="0" normalizeH="0" baseline="0" noProof="0" dirty="0">
                <a:ln>
                  <a:noFill/>
                </a:ln>
                <a:solidFill>
                  <a:srgbClr val="F8F3F1"/>
                </a:solidFill>
                <a:effectLst/>
                <a:uLnTx/>
                <a:uFillTx/>
                <a:latin typeface="+mn-lt"/>
                <a:ea typeface="+mn-ea"/>
                <a:cs typeface="+mn-cs"/>
              </a:rPr>
              <a:t>2</a:t>
            </a:r>
          </a:p>
        </p:txBody>
      </p:sp>
      <p:sp>
        <p:nvSpPr>
          <p:cNvPr id="2" name="Text Placeholder 4">
            <a:extLst>
              <a:ext uri="{FF2B5EF4-FFF2-40B4-BE49-F238E27FC236}">
                <a16:creationId xmlns:a16="http://schemas.microsoft.com/office/drawing/2014/main" id="{FF23BABA-D3C7-5763-2FD2-A3AE274B311F}"/>
              </a:ext>
            </a:extLst>
          </p:cNvPr>
          <p:cNvSpPr txBox="1">
            <a:spLocks/>
          </p:cNvSpPr>
          <p:nvPr/>
        </p:nvSpPr>
        <p:spPr>
          <a:xfrm>
            <a:off x="704088" y="1193187"/>
            <a:ext cx="10252390" cy="6949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50" b="0" i="0" u="none" strike="noStrike" kern="1200" cap="none" spc="0" normalizeH="0" baseline="0" noProof="0">
                <a:ln>
                  <a:noFill/>
                </a:ln>
                <a:solidFill>
                  <a:srgbClr val="003366"/>
                </a:solidFill>
                <a:effectLst/>
                <a:uLnTx/>
                <a:uFillTx/>
                <a:latin typeface="Roboto"/>
                <a:ea typeface="+mn-ea"/>
                <a:cs typeface="+mn-cs"/>
              </a:rPr>
              <a:t>The financial literacy education program element may include activities which:</a:t>
            </a:r>
          </a:p>
        </p:txBody>
      </p:sp>
      <p:sp>
        <p:nvSpPr>
          <p:cNvPr id="12" name="Text Placeholder 11">
            <a:extLst>
              <a:ext uri="{FF2B5EF4-FFF2-40B4-BE49-F238E27FC236}">
                <a16:creationId xmlns:a16="http://schemas.microsoft.com/office/drawing/2014/main" id="{C2F13D91-19C0-058B-4031-0F48B8E7106E}"/>
              </a:ext>
            </a:extLst>
          </p:cNvPr>
          <p:cNvSpPr>
            <a:spLocks noGrp="1"/>
          </p:cNvSpPr>
          <p:nvPr>
            <p:ph type="body" sz="quarter" idx="14"/>
          </p:nvPr>
        </p:nvSpPr>
        <p:spPr>
          <a:xfrm>
            <a:off x="704088" y="1626720"/>
            <a:ext cx="10652760" cy="4540102"/>
          </a:xfrm>
        </p:spPr>
        <p:txBody>
          <a:bodyPr/>
          <a:lstStyle/>
          <a:p>
            <a:pPr marL="457200" indent="-457200">
              <a:lnSpc>
                <a:spcPct val="100000"/>
              </a:lnSpc>
              <a:spcAft>
                <a:spcPts val="600"/>
              </a:spcAft>
              <a:buFont typeface="+mj-lt"/>
              <a:buAutoNum type="alphaLcParenR" startAt="4"/>
            </a:pPr>
            <a:r>
              <a:rPr lang="en-US" sz="2400" dirty="0"/>
              <a:t>Support a participant's ability to understand, evaluate, and compare financial products, services, and opportunities and to make informed financial decisions;</a:t>
            </a:r>
          </a:p>
          <a:p>
            <a:pPr marL="457200" indent="-457200">
              <a:lnSpc>
                <a:spcPct val="100000"/>
              </a:lnSpc>
              <a:spcAft>
                <a:spcPts val="600"/>
              </a:spcAft>
              <a:buFont typeface="+mj-lt"/>
              <a:buAutoNum type="alphaLcParenR" startAt="4"/>
            </a:pPr>
            <a:r>
              <a:rPr lang="en-US" sz="2400" b="1" dirty="0"/>
              <a:t>Educate participants about identity theft, ways to protect themselves from identify theft, and how to resolve cases of identity theft and in other ways understand their rights and protections related to personal identity and financial data;</a:t>
            </a:r>
          </a:p>
          <a:p>
            <a:pPr marL="457200" indent="-457200">
              <a:lnSpc>
                <a:spcPct val="100000"/>
              </a:lnSpc>
              <a:spcAft>
                <a:spcPts val="600"/>
              </a:spcAft>
              <a:buFont typeface="+mj-lt"/>
              <a:buAutoNum type="alphaLcParenR" startAt="4"/>
            </a:pPr>
            <a:r>
              <a:rPr lang="en-US" sz="2400" dirty="0"/>
              <a:t>Support activities that address the particular financial literacy needs of non-English speakers, including</a:t>
            </a:r>
            <a:r>
              <a:rPr lang="en-US" sz="2400" b="1" dirty="0"/>
              <a:t> </a:t>
            </a:r>
            <a:r>
              <a:rPr lang="en-US" sz="2400" dirty="0"/>
              <a:t>providing the support through the development and distribution of multilingual financial literacy and education materials;</a:t>
            </a:r>
          </a:p>
        </p:txBody>
      </p:sp>
      <p:sp>
        <p:nvSpPr>
          <p:cNvPr id="4" name="Slide Number Placeholder 5">
            <a:extLst>
              <a:ext uri="{FF2B5EF4-FFF2-40B4-BE49-F238E27FC236}">
                <a16:creationId xmlns:a16="http://schemas.microsoft.com/office/drawing/2014/main" id="{2BF3B68F-9B23-4C30-8097-6DFA7EFDCA2E}"/>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6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731066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D2183-0642-F53F-9C9E-0AD80AC2E26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7B3B8A8-E726-1D41-642E-C821A246B4C6}"/>
              </a:ext>
            </a:extLst>
          </p:cNvPr>
          <p:cNvSpPr>
            <a:spLocks noGrp="1"/>
          </p:cNvSpPr>
          <p:nvPr>
            <p:ph type="title" idx="4294967295"/>
          </p:nvPr>
        </p:nvSpPr>
        <p:spPr>
          <a:xfrm>
            <a:off x="556055" y="365760"/>
            <a:ext cx="1119880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500" b="1" i="0" u="none" strike="noStrike" kern="1200" cap="none" spc="0" normalizeH="0" baseline="0" noProof="0" dirty="0">
                <a:ln>
                  <a:noFill/>
                </a:ln>
                <a:solidFill>
                  <a:schemeClr val="accent1"/>
                </a:solidFill>
                <a:effectLst/>
                <a:uLnTx/>
                <a:uFillTx/>
                <a:latin typeface="+mn-lt"/>
                <a:ea typeface="+mn-ea"/>
                <a:cs typeface="+mn-cs"/>
              </a:rPr>
              <a:t>§ 681.500 What is financial literacy education? cont. </a:t>
            </a:r>
            <a:r>
              <a:rPr kumimoji="0" lang="en-US" sz="3500" b="1" i="0" u="none" strike="noStrike" kern="1200" cap="none" spc="0" normalizeH="0" baseline="0" noProof="0" dirty="0">
                <a:ln>
                  <a:noFill/>
                </a:ln>
                <a:solidFill>
                  <a:srgbClr val="F8F3F1"/>
                </a:solidFill>
                <a:effectLst/>
                <a:uLnTx/>
                <a:uFillTx/>
                <a:latin typeface="+mn-lt"/>
                <a:ea typeface="+mn-ea"/>
                <a:cs typeface="+mn-cs"/>
              </a:rPr>
              <a:t>3</a:t>
            </a:r>
          </a:p>
        </p:txBody>
      </p:sp>
      <p:sp>
        <p:nvSpPr>
          <p:cNvPr id="2" name="Text Placeholder 4">
            <a:extLst>
              <a:ext uri="{FF2B5EF4-FFF2-40B4-BE49-F238E27FC236}">
                <a16:creationId xmlns:a16="http://schemas.microsoft.com/office/drawing/2014/main" id="{C6F03148-56B8-F169-D44F-9435083265B7}"/>
              </a:ext>
            </a:extLst>
          </p:cNvPr>
          <p:cNvSpPr txBox="1">
            <a:spLocks/>
          </p:cNvSpPr>
          <p:nvPr/>
        </p:nvSpPr>
        <p:spPr>
          <a:xfrm>
            <a:off x="704088" y="1193187"/>
            <a:ext cx="10252390" cy="6949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50">
                <a:solidFill>
                  <a:schemeClr val="accent1"/>
                </a:solidFill>
              </a:rPr>
              <a:t>The financial literacy education program element may include activities which:</a:t>
            </a:r>
          </a:p>
        </p:txBody>
      </p:sp>
      <p:sp>
        <p:nvSpPr>
          <p:cNvPr id="12" name="Text Placeholder 11">
            <a:extLst>
              <a:ext uri="{FF2B5EF4-FFF2-40B4-BE49-F238E27FC236}">
                <a16:creationId xmlns:a16="http://schemas.microsoft.com/office/drawing/2014/main" id="{26DCD22F-D31E-D77B-75EE-038AB12DC5D9}"/>
              </a:ext>
            </a:extLst>
          </p:cNvPr>
          <p:cNvSpPr>
            <a:spLocks noGrp="1"/>
          </p:cNvSpPr>
          <p:nvPr>
            <p:ph type="body" sz="quarter" idx="14"/>
          </p:nvPr>
        </p:nvSpPr>
        <p:spPr>
          <a:xfrm>
            <a:off x="704089" y="1626720"/>
            <a:ext cx="10556810" cy="4540102"/>
          </a:xfrm>
        </p:spPr>
        <p:txBody>
          <a:bodyPr/>
          <a:lstStyle/>
          <a:p>
            <a:pPr marL="457200" indent="-457200">
              <a:lnSpc>
                <a:spcPct val="100000"/>
              </a:lnSpc>
              <a:spcAft>
                <a:spcPts val="600"/>
              </a:spcAft>
              <a:buFont typeface="+mj-lt"/>
              <a:buAutoNum type="alphaLcParenR" startAt="7"/>
            </a:pPr>
            <a:r>
              <a:rPr lang="en-US" sz="2200" dirty="0"/>
              <a:t>Support activities that address the particular financial literacy needs of youth with disabilities, including connecting them to benefits planning and work incentives counseling;</a:t>
            </a:r>
          </a:p>
          <a:p>
            <a:pPr marL="457200" indent="-457200">
              <a:lnSpc>
                <a:spcPct val="100000"/>
              </a:lnSpc>
              <a:spcAft>
                <a:spcPts val="600"/>
              </a:spcAft>
              <a:buFont typeface="+mj-lt"/>
              <a:buAutoNum type="alphaLcParenR" startAt="7"/>
            </a:pPr>
            <a:r>
              <a:rPr lang="en-US" sz="2200" dirty="0"/>
              <a:t>Provide financial education that is age appropriate, timely, and provides opportunities to put lessons into practice, such as by access to safe and affordable financial products that enable money management and savings; and</a:t>
            </a:r>
          </a:p>
          <a:p>
            <a:pPr marL="457200" indent="-457200">
              <a:lnSpc>
                <a:spcPct val="100000"/>
              </a:lnSpc>
              <a:spcAft>
                <a:spcPts val="600"/>
              </a:spcAft>
              <a:buFont typeface="+mj-lt"/>
              <a:buAutoNum type="alphaLcParenR" startAt="7"/>
            </a:pPr>
            <a:r>
              <a:rPr lang="en-US" sz="2200" dirty="0"/>
              <a:t>Implement other approaches to help participants gain the knowledge, skills, and confidence to make informed financial decisions that enable them to attain greater financial health and stability by using high quality, age-appropriate, and relevant strategies and channels, including, where possible, timely and customized information, guidance, tools, and instruction.</a:t>
            </a:r>
          </a:p>
        </p:txBody>
      </p:sp>
      <p:sp>
        <p:nvSpPr>
          <p:cNvPr id="4" name="Slide Number Placeholder 5">
            <a:extLst>
              <a:ext uri="{FF2B5EF4-FFF2-40B4-BE49-F238E27FC236}">
                <a16:creationId xmlns:a16="http://schemas.microsoft.com/office/drawing/2014/main" id="{1A4BCB7E-7F21-4E8A-FA26-84E21EB7BF64}"/>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11</a:t>
            </a:fld>
            <a:endParaRPr lang="en-US"/>
          </a:p>
        </p:txBody>
      </p:sp>
    </p:spTree>
    <p:extLst>
      <p:ext uri="{BB962C8B-B14F-4D97-AF65-F5344CB8AC3E}">
        <p14:creationId xmlns:p14="http://schemas.microsoft.com/office/powerpoint/2010/main" val="4178631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4D97455-8713-6F2B-C9FE-29D3FA5EED23}"/>
              </a:ext>
            </a:extLst>
          </p:cNvPr>
          <p:cNvSpPr>
            <a:spLocks noGrp="1"/>
          </p:cNvSpPr>
          <p:nvPr>
            <p:ph type="title" idx="4294967295"/>
          </p:nvPr>
        </p:nvSpPr>
        <p:spPr>
          <a:xfrm>
            <a:off x="838200" y="-1325563"/>
            <a:ext cx="10515600" cy="1325563"/>
          </a:xfrm>
          <a:prstGeom prst="rect">
            <a:avLst/>
          </a:prstGeom>
        </p:spPr>
        <p:txBody>
          <a:bodyPr anchor="b"/>
          <a:lstStyle/>
          <a:p>
            <a:r>
              <a:rPr lang="en-US"/>
              <a:t>Identity Theft is a part of Financial Literacy Education Definition</a:t>
            </a:r>
          </a:p>
        </p:txBody>
      </p:sp>
      <p:sp>
        <p:nvSpPr>
          <p:cNvPr id="2" name="Content Placeholder 1">
            <a:extLst>
              <a:ext uri="{FF2B5EF4-FFF2-40B4-BE49-F238E27FC236}">
                <a16:creationId xmlns:a16="http://schemas.microsoft.com/office/drawing/2014/main" id="{0D4A7DC1-D74B-5347-4C37-486919A16C61}"/>
              </a:ext>
            </a:extLst>
          </p:cNvPr>
          <p:cNvSpPr>
            <a:spLocks noGrp="1"/>
          </p:cNvSpPr>
          <p:nvPr>
            <p:ph idx="1"/>
          </p:nvPr>
        </p:nvSpPr>
        <p:spPr/>
        <p:txBody>
          <a:bodyPr/>
          <a:lstStyle/>
          <a:p>
            <a:r>
              <a:rPr lang="en-US">
                <a:solidFill>
                  <a:schemeClr val="accent1"/>
                </a:solidFill>
              </a:rPr>
              <a:t>The financial literacy education program element may include activities which…</a:t>
            </a:r>
          </a:p>
          <a:p>
            <a:r>
              <a:rPr lang="en-US" i="0">
                <a:solidFill>
                  <a:srgbClr val="000000"/>
                </a:solidFill>
              </a:rPr>
              <a:t>(e) Educate participants about identity theft, ways to protect themselves from identify theft, and how to resolve cases of identity theft and in other ways understand their rights and protections related to personal identity and financial data</a:t>
            </a:r>
          </a:p>
        </p:txBody>
      </p:sp>
      <p:sp>
        <p:nvSpPr>
          <p:cNvPr id="3" name="Content Placeholder 2">
            <a:extLst>
              <a:ext uri="{FF2B5EF4-FFF2-40B4-BE49-F238E27FC236}">
                <a16:creationId xmlns:a16="http://schemas.microsoft.com/office/drawing/2014/main" id="{1EC286B8-F9E3-9098-5112-FD78545DE06E}"/>
              </a:ext>
            </a:extLst>
          </p:cNvPr>
          <p:cNvSpPr>
            <a:spLocks noGrp="1"/>
          </p:cNvSpPr>
          <p:nvPr>
            <p:ph idx="13"/>
          </p:nvPr>
        </p:nvSpPr>
        <p:spPr/>
        <p:txBody>
          <a:bodyPr/>
          <a:lstStyle/>
          <a:p>
            <a:r>
              <a:rPr lang="en-US">
                <a:solidFill>
                  <a:schemeClr val="accent1"/>
                </a:solidFill>
              </a:rPr>
              <a:t>§ 681.500 What is financial literacy education?</a:t>
            </a:r>
            <a:endParaRPr lang="en-US"/>
          </a:p>
        </p:txBody>
      </p:sp>
      <p:sp>
        <p:nvSpPr>
          <p:cNvPr id="4" name="Slide Number Placeholder 3">
            <a:extLst>
              <a:ext uri="{FF2B5EF4-FFF2-40B4-BE49-F238E27FC236}">
                <a16:creationId xmlns:a16="http://schemas.microsoft.com/office/drawing/2014/main" id="{6999FD5C-2DC3-D7B0-F8DF-2EEDA4238A2D}"/>
              </a:ext>
            </a:extLst>
          </p:cNvPr>
          <p:cNvSpPr>
            <a:spLocks noGrp="1"/>
          </p:cNvSpPr>
          <p:nvPr>
            <p:ph type="sldNum" sz="quarter" idx="4"/>
          </p:nvPr>
        </p:nvSpPr>
        <p:spPr/>
        <p:txBody>
          <a:bodyPr/>
          <a:lstStyle/>
          <a:p>
            <a:fld id="{E1CE52AA-BB93-4FDB-9629-C6421C98F39B}" type="slidenum">
              <a:rPr lang="en-US" smtClean="0"/>
              <a:pPr/>
              <a:t>12</a:t>
            </a:fld>
            <a:endParaRPr lang="en-US"/>
          </a:p>
        </p:txBody>
      </p:sp>
    </p:spTree>
    <p:extLst>
      <p:ext uri="{BB962C8B-B14F-4D97-AF65-F5344CB8AC3E}">
        <p14:creationId xmlns:p14="http://schemas.microsoft.com/office/powerpoint/2010/main" val="3516491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453A6-BA94-3C6F-0DD1-AC14248409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3DCF0A1-29A7-3406-3390-3D3EA76C153D}"/>
              </a:ext>
            </a:extLst>
          </p:cNvPr>
          <p:cNvSpPr>
            <a:spLocks noGrp="1"/>
          </p:cNvSpPr>
          <p:nvPr>
            <p:ph type="title"/>
          </p:nvPr>
        </p:nvSpPr>
        <p:spPr/>
        <p:txBody>
          <a:bodyPr>
            <a:normAutofit/>
          </a:bodyPr>
          <a:lstStyle/>
          <a:p>
            <a:r>
              <a:rPr lang="en-US" sz="3200"/>
              <a:t>WIOA Youth Financial Literacy Education Resources</a:t>
            </a:r>
          </a:p>
        </p:txBody>
      </p:sp>
      <p:sp>
        <p:nvSpPr>
          <p:cNvPr id="10" name="Content Placeholder 9">
            <a:extLst>
              <a:ext uri="{FF2B5EF4-FFF2-40B4-BE49-F238E27FC236}">
                <a16:creationId xmlns:a16="http://schemas.microsoft.com/office/drawing/2014/main" id="{A94DB449-2E8B-F3A3-E27C-361C5A542964}"/>
              </a:ext>
            </a:extLst>
          </p:cNvPr>
          <p:cNvSpPr>
            <a:spLocks noGrp="1"/>
          </p:cNvSpPr>
          <p:nvPr>
            <p:ph sz="half" idx="1"/>
          </p:nvPr>
        </p:nvSpPr>
        <p:spPr/>
        <p:txBody>
          <a:bodyPr/>
          <a:lstStyle/>
          <a:p>
            <a:pPr>
              <a:lnSpc>
                <a:spcPct val="100000"/>
              </a:lnSpc>
            </a:pPr>
            <a:r>
              <a:rPr lang="en-US" sz="2400" b="1"/>
              <a:t>WIOA Youth Program Element Brief: Financial Literacy Education</a:t>
            </a:r>
          </a:p>
          <a:p>
            <a:pPr lvl="1">
              <a:lnSpc>
                <a:spcPct val="100000"/>
              </a:lnSpc>
            </a:pPr>
            <a:r>
              <a:rPr lang="en-US" sz="1800"/>
              <a:t>This brief includes related information in the Act, the regulations, and guidance for this program element.</a:t>
            </a:r>
          </a:p>
          <a:p>
            <a:pPr lvl="2">
              <a:lnSpc>
                <a:spcPct val="100000"/>
              </a:lnSpc>
              <a:spcBef>
                <a:spcPts val="0"/>
              </a:spcBef>
              <a:spcAft>
                <a:spcPts val="1200"/>
              </a:spcAft>
            </a:pPr>
            <a:r>
              <a:rPr lang="en-US" sz="1800">
                <a:hlinkClick r:id="rId3"/>
              </a:rPr>
              <a:t>https://d2leuf3vilid4d.cloudfront.net/-/media/D7D017E73E3E46B0AA2717CFDFD2F447.ashx?rev=366349CAE4B46FAA539295E847817FD5</a:t>
            </a:r>
            <a:endParaRPr lang="en-US" sz="1800"/>
          </a:p>
          <a:p>
            <a:pPr>
              <a:lnSpc>
                <a:spcPct val="100000"/>
              </a:lnSpc>
            </a:pPr>
            <a:r>
              <a:rPr lang="en-US" sz="2400" b="1"/>
              <a:t>§ 681.500 What is financial literacy education?</a:t>
            </a:r>
          </a:p>
          <a:p>
            <a:pPr lvl="1">
              <a:lnSpc>
                <a:spcPct val="100000"/>
              </a:lnSpc>
            </a:pPr>
            <a:r>
              <a:rPr lang="en-US" sz="1800"/>
              <a:t>The financial literacy education program element may include this list of activities</a:t>
            </a:r>
          </a:p>
          <a:p>
            <a:pPr lvl="2">
              <a:lnSpc>
                <a:spcPct val="100000"/>
              </a:lnSpc>
              <a:spcBef>
                <a:spcPts val="0"/>
              </a:spcBef>
              <a:spcAft>
                <a:spcPts val="1200"/>
              </a:spcAft>
            </a:pPr>
            <a:r>
              <a:rPr lang="en-US" sz="1800">
                <a:hlinkClick r:id="rId4"/>
              </a:rPr>
              <a:t>https://www.ecfr.gov/current/title-20/section-681.500</a:t>
            </a:r>
            <a:r>
              <a:rPr lang="en-US" sz="1800"/>
              <a:t> </a:t>
            </a:r>
          </a:p>
        </p:txBody>
      </p:sp>
      <p:sp>
        <p:nvSpPr>
          <p:cNvPr id="3" name="Slide Number Placeholder 5">
            <a:extLst>
              <a:ext uri="{FF2B5EF4-FFF2-40B4-BE49-F238E27FC236}">
                <a16:creationId xmlns:a16="http://schemas.microsoft.com/office/drawing/2014/main" id="{B00CF779-2FE6-5885-DAF1-4B6556D804BC}"/>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13</a:t>
            </a:fld>
            <a:endParaRPr lang="en-US"/>
          </a:p>
        </p:txBody>
      </p:sp>
    </p:spTree>
    <p:extLst>
      <p:ext uri="{BB962C8B-B14F-4D97-AF65-F5344CB8AC3E}">
        <p14:creationId xmlns:p14="http://schemas.microsoft.com/office/powerpoint/2010/main" val="238367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BC622-5E46-F6B9-8CBA-08A5806A08C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AB62699-F867-F542-3DE4-CC41065522D4}"/>
              </a:ext>
            </a:extLst>
          </p:cNvPr>
          <p:cNvSpPr>
            <a:spLocks noGrp="1"/>
          </p:cNvSpPr>
          <p:nvPr>
            <p:ph type="title"/>
          </p:nvPr>
        </p:nvSpPr>
        <p:spPr/>
        <p:txBody>
          <a:bodyPr>
            <a:normAutofit/>
          </a:bodyPr>
          <a:lstStyle/>
          <a:p>
            <a:r>
              <a:rPr lang="en-US" sz="3200"/>
              <a:t>WIOA Youth Financial Literacy Education Resources cont.</a:t>
            </a:r>
          </a:p>
        </p:txBody>
      </p:sp>
      <p:sp>
        <p:nvSpPr>
          <p:cNvPr id="10" name="Content Placeholder 9">
            <a:extLst>
              <a:ext uri="{FF2B5EF4-FFF2-40B4-BE49-F238E27FC236}">
                <a16:creationId xmlns:a16="http://schemas.microsoft.com/office/drawing/2014/main" id="{947D462C-424C-2D5B-6D45-972007C583F4}"/>
              </a:ext>
            </a:extLst>
          </p:cNvPr>
          <p:cNvSpPr>
            <a:spLocks noGrp="1"/>
          </p:cNvSpPr>
          <p:nvPr>
            <p:ph sz="half" idx="1"/>
          </p:nvPr>
        </p:nvSpPr>
        <p:spPr/>
        <p:txBody>
          <a:bodyPr/>
          <a:lstStyle/>
          <a:p>
            <a:pPr>
              <a:lnSpc>
                <a:spcPct val="100000"/>
              </a:lnSpc>
            </a:pPr>
            <a:r>
              <a:rPr lang="en-US" sz="2400" b="1"/>
              <a:t>Financial Literacy Education </a:t>
            </a:r>
            <a:r>
              <a:rPr lang="en-US" sz="2400" b="1" err="1"/>
              <a:t>WorkforceGPS</a:t>
            </a:r>
            <a:r>
              <a:rPr lang="en-US" sz="2400" b="1"/>
              <a:t> Resources</a:t>
            </a:r>
          </a:p>
          <a:p>
            <a:pPr lvl="1">
              <a:lnSpc>
                <a:spcPct val="100000"/>
              </a:lnSpc>
            </a:pPr>
            <a:r>
              <a:rPr lang="en-US" sz="1800"/>
              <a:t>Information and ideas on providing financial literacy education to youth.</a:t>
            </a:r>
          </a:p>
          <a:p>
            <a:pPr lvl="2">
              <a:lnSpc>
                <a:spcPct val="100000"/>
              </a:lnSpc>
              <a:spcBef>
                <a:spcPts val="0"/>
              </a:spcBef>
              <a:spcAft>
                <a:spcPts val="1200"/>
              </a:spcAft>
            </a:pPr>
            <a:r>
              <a:rPr lang="en-US" sz="1800">
                <a:hlinkClick r:id="rId3"/>
              </a:rPr>
              <a:t>https://youth.workforcegps.org/resources/2017/01/27/12/40/Financial-Literacy-Education</a:t>
            </a:r>
            <a:endParaRPr lang="en-US" sz="1800"/>
          </a:p>
          <a:p>
            <a:pPr>
              <a:lnSpc>
                <a:spcPct val="100000"/>
              </a:lnSpc>
            </a:pPr>
            <a:r>
              <a:rPr lang="en-US" sz="2400" b="1"/>
              <a:t>Financial Literacy Tools</a:t>
            </a:r>
          </a:p>
          <a:p>
            <a:pPr lvl="1">
              <a:lnSpc>
                <a:spcPct val="100000"/>
              </a:lnSpc>
            </a:pPr>
            <a:r>
              <a:rPr lang="en-US" sz="1800"/>
              <a:t>For tools including calculators, budget templates, and activities.</a:t>
            </a:r>
          </a:p>
          <a:p>
            <a:pPr lvl="2">
              <a:lnSpc>
                <a:spcPct val="100000"/>
              </a:lnSpc>
              <a:spcBef>
                <a:spcPts val="0"/>
              </a:spcBef>
              <a:spcAft>
                <a:spcPts val="1200"/>
              </a:spcAft>
            </a:pPr>
            <a:r>
              <a:rPr lang="en-US" sz="1800">
                <a:hlinkClick r:id="rId4"/>
              </a:rPr>
              <a:t>https://youth.workforcegps.org/resources/2023/06/23/17/14/Financial-Literacy-Tools</a:t>
            </a:r>
            <a:endParaRPr lang="en-US" sz="1800"/>
          </a:p>
        </p:txBody>
      </p:sp>
      <p:sp>
        <p:nvSpPr>
          <p:cNvPr id="3" name="Slide Number Placeholder 5">
            <a:extLst>
              <a:ext uri="{FF2B5EF4-FFF2-40B4-BE49-F238E27FC236}">
                <a16:creationId xmlns:a16="http://schemas.microsoft.com/office/drawing/2014/main" id="{49A490A4-8C3D-E38B-A588-8086A1D50480}"/>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14</a:t>
            </a:fld>
            <a:endParaRPr lang="en-US"/>
          </a:p>
        </p:txBody>
      </p:sp>
    </p:spTree>
    <p:extLst>
      <p:ext uri="{BB962C8B-B14F-4D97-AF65-F5344CB8AC3E}">
        <p14:creationId xmlns:p14="http://schemas.microsoft.com/office/powerpoint/2010/main" val="1208790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459B02F-8702-5545-A038-CBB95885AC5D}"/>
              </a:ext>
            </a:extLst>
          </p:cNvPr>
          <p:cNvSpPr>
            <a:spLocks noGrp="1"/>
          </p:cNvSpPr>
          <p:nvPr>
            <p:ph type="title"/>
          </p:nvPr>
        </p:nvSpPr>
        <p:spPr/>
        <p:txBody>
          <a:bodyPr/>
          <a:lstStyle/>
          <a:p>
            <a:r>
              <a:rPr lang="en-US"/>
              <a:t>Federal Trade Commission (FTC) Presenters</a:t>
            </a:r>
          </a:p>
        </p:txBody>
      </p:sp>
      <p:pic>
        <p:nvPicPr>
          <p:cNvPr id="7" name="Picture Placeholder 6" descr="Picture of presenter Kira Krown">
            <a:extLst>
              <a:ext uri="{FF2B5EF4-FFF2-40B4-BE49-F238E27FC236}">
                <a16:creationId xmlns:a16="http://schemas.microsoft.com/office/drawing/2014/main" id="{BA21A5D4-3976-4674-EC13-8A3A1AEC9479}"/>
              </a:ext>
            </a:extLst>
          </p:cNvPr>
          <p:cNvPicPr>
            <a:picLocks noGrp="1" noChangeAspect="1"/>
          </p:cNvPicPr>
          <p:nvPr>
            <p:ph type="pic" sz="quarter" idx="20"/>
          </p:nvPr>
        </p:nvPicPr>
        <p:blipFill>
          <a:blip r:embed="rId3" cstate="email">
            <a:extLst>
              <a:ext uri="{28A0092B-C50C-407E-A947-70E740481C1C}">
                <a14:useLocalDpi xmlns:a14="http://schemas.microsoft.com/office/drawing/2010/main"/>
              </a:ext>
            </a:extLst>
          </a:blip>
          <a:srcRect/>
          <a:stretch>
            <a:fillRect/>
          </a:stretch>
        </p:blipFill>
        <p:spPr>
          <a:prstGeom prst="rect">
            <a:avLst/>
          </a:prstGeom>
          <a:ln>
            <a:noFill/>
          </a:ln>
          <a:effectLst>
            <a:outerShdw blurRad="292100" dist="139700" dir="2700000" algn="tl" rotWithShape="0">
              <a:srgbClr val="333333">
                <a:alpha val="65000"/>
              </a:srgbClr>
            </a:outerShdw>
          </a:effectLst>
        </p:spPr>
      </p:pic>
      <p:sp>
        <p:nvSpPr>
          <p:cNvPr id="20" name="Text Placeholder 19">
            <a:extLst>
              <a:ext uri="{FF2B5EF4-FFF2-40B4-BE49-F238E27FC236}">
                <a16:creationId xmlns:a16="http://schemas.microsoft.com/office/drawing/2014/main" id="{F8C21203-D3CD-F6A1-7C03-8F6919F1A9EA}"/>
              </a:ext>
            </a:extLst>
          </p:cNvPr>
          <p:cNvSpPr>
            <a:spLocks noGrp="1"/>
          </p:cNvSpPr>
          <p:nvPr>
            <p:ph type="body" sz="quarter" idx="21"/>
          </p:nvPr>
        </p:nvSpPr>
        <p:spPr/>
        <p:txBody>
          <a:bodyPr/>
          <a:lstStyle/>
          <a:p>
            <a:r>
              <a:rPr lang="en-US"/>
              <a:t>Kira Krown</a:t>
            </a:r>
          </a:p>
        </p:txBody>
      </p:sp>
      <p:sp>
        <p:nvSpPr>
          <p:cNvPr id="21" name="Text Placeholder 20">
            <a:extLst>
              <a:ext uri="{FF2B5EF4-FFF2-40B4-BE49-F238E27FC236}">
                <a16:creationId xmlns:a16="http://schemas.microsoft.com/office/drawing/2014/main" id="{BACE823F-D276-53BA-A56B-CD23A2179813}"/>
              </a:ext>
            </a:extLst>
          </p:cNvPr>
          <p:cNvSpPr>
            <a:spLocks noGrp="1"/>
          </p:cNvSpPr>
          <p:nvPr>
            <p:ph type="body" sz="quarter" idx="22"/>
          </p:nvPr>
        </p:nvSpPr>
        <p:spPr/>
        <p:txBody>
          <a:bodyPr/>
          <a:lstStyle/>
          <a:p>
            <a:r>
              <a:rPr lang="en-US"/>
              <a:t>Consumer Education Specialist</a:t>
            </a:r>
          </a:p>
        </p:txBody>
      </p:sp>
      <p:sp>
        <p:nvSpPr>
          <p:cNvPr id="22" name="Text Placeholder 21">
            <a:extLst>
              <a:ext uri="{FF2B5EF4-FFF2-40B4-BE49-F238E27FC236}">
                <a16:creationId xmlns:a16="http://schemas.microsoft.com/office/drawing/2014/main" id="{C3D9A763-6557-C6B5-AF40-ED07DECAB274}"/>
              </a:ext>
            </a:extLst>
          </p:cNvPr>
          <p:cNvSpPr>
            <a:spLocks noGrp="1"/>
          </p:cNvSpPr>
          <p:nvPr>
            <p:ph type="body" sz="quarter" idx="23"/>
          </p:nvPr>
        </p:nvSpPr>
        <p:spPr/>
        <p:txBody>
          <a:bodyPr/>
          <a:lstStyle/>
          <a:p>
            <a:r>
              <a:rPr lang="en-US"/>
              <a:t>Federal Trade Commission</a:t>
            </a:r>
          </a:p>
        </p:txBody>
      </p:sp>
      <p:pic>
        <p:nvPicPr>
          <p:cNvPr id="12" name="Picture Placeholder 11" descr="Picture of presenter James Kreidler">
            <a:extLst>
              <a:ext uri="{FF2B5EF4-FFF2-40B4-BE49-F238E27FC236}">
                <a16:creationId xmlns:a16="http://schemas.microsoft.com/office/drawing/2014/main" id="{881CB5F8-5D6F-5349-FC8F-94466061574E}"/>
              </a:ext>
            </a:extLst>
          </p:cNvPr>
          <p:cNvPicPr>
            <a:picLocks noGrp="1" noChangeAspect="1"/>
          </p:cNvPicPr>
          <p:nvPr>
            <p:ph type="pic" sz="quarter" idx="25"/>
          </p:nvPr>
        </p:nvPicPr>
        <p:blipFill>
          <a:blip r:embed="rId4" cstate="email">
            <a:extLst>
              <a:ext uri="{28A0092B-C50C-407E-A947-70E740481C1C}">
                <a14:useLocalDpi xmlns:a14="http://schemas.microsoft.com/office/drawing/2010/main"/>
              </a:ext>
            </a:extLst>
          </a:blip>
          <a:srcRect l="4775" r="4775"/>
          <a:stretch>
            <a:fillRect/>
          </a:stretch>
        </p:blipFill>
        <p:spPr>
          <a:prstGeom prst="rect">
            <a:avLst/>
          </a:prstGeom>
          <a:ln>
            <a:noFill/>
          </a:ln>
          <a:effectLst>
            <a:outerShdw blurRad="292100" dist="139700" dir="2700000" algn="tl" rotWithShape="0">
              <a:srgbClr val="333333">
                <a:alpha val="65000"/>
              </a:srgbClr>
            </a:outerShdw>
          </a:effectLst>
        </p:spPr>
      </p:pic>
      <p:sp>
        <p:nvSpPr>
          <p:cNvPr id="25" name="Text Placeholder 24">
            <a:extLst>
              <a:ext uri="{FF2B5EF4-FFF2-40B4-BE49-F238E27FC236}">
                <a16:creationId xmlns:a16="http://schemas.microsoft.com/office/drawing/2014/main" id="{E19FCBD5-6282-2DF6-17E0-007008485B7F}"/>
              </a:ext>
            </a:extLst>
          </p:cNvPr>
          <p:cNvSpPr>
            <a:spLocks noGrp="1"/>
          </p:cNvSpPr>
          <p:nvPr>
            <p:ph type="body" sz="quarter" idx="26"/>
          </p:nvPr>
        </p:nvSpPr>
        <p:spPr/>
        <p:txBody>
          <a:bodyPr/>
          <a:lstStyle/>
          <a:p>
            <a:r>
              <a:rPr lang="en-US"/>
              <a:t>James Kreidler</a:t>
            </a:r>
          </a:p>
        </p:txBody>
      </p:sp>
      <p:sp>
        <p:nvSpPr>
          <p:cNvPr id="26" name="Text Placeholder 25">
            <a:extLst>
              <a:ext uri="{FF2B5EF4-FFF2-40B4-BE49-F238E27FC236}">
                <a16:creationId xmlns:a16="http://schemas.microsoft.com/office/drawing/2014/main" id="{3800B3CE-F5CF-078A-0E22-AAC787C72EFE}"/>
              </a:ext>
            </a:extLst>
          </p:cNvPr>
          <p:cNvSpPr>
            <a:spLocks noGrp="1"/>
          </p:cNvSpPr>
          <p:nvPr>
            <p:ph type="body" sz="quarter" idx="27"/>
          </p:nvPr>
        </p:nvSpPr>
        <p:spPr/>
        <p:txBody>
          <a:bodyPr/>
          <a:lstStyle/>
          <a:p>
            <a:r>
              <a:rPr lang="en-US"/>
              <a:t>Consumer Education Specialist</a:t>
            </a:r>
          </a:p>
        </p:txBody>
      </p:sp>
      <p:sp>
        <p:nvSpPr>
          <p:cNvPr id="27" name="Text Placeholder 26">
            <a:extLst>
              <a:ext uri="{FF2B5EF4-FFF2-40B4-BE49-F238E27FC236}">
                <a16:creationId xmlns:a16="http://schemas.microsoft.com/office/drawing/2014/main" id="{C3BFDAF2-2E36-EED8-F9CC-CA82D080ED2F}"/>
              </a:ext>
            </a:extLst>
          </p:cNvPr>
          <p:cNvSpPr>
            <a:spLocks noGrp="1"/>
          </p:cNvSpPr>
          <p:nvPr>
            <p:ph type="body" sz="quarter" idx="28"/>
          </p:nvPr>
        </p:nvSpPr>
        <p:spPr/>
        <p:txBody>
          <a:bodyPr/>
          <a:lstStyle/>
          <a:p>
            <a:r>
              <a:rPr lang="en-US"/>
              <a:t>Federal Trade Commission</a:t>
            </a:r>
          </a:p>
        </p:txBody>
      </p:sp>
      <p:sp>
        <p:nvSpPr>
          <p:cNvPr id="9" name="Slide Number Placeholder 5">
            <a:extLst>
              <a:ext uri="{FF2B5EF4-FFF2-40B4-BE49-F238E27FC236}">
                <a16:creationId xmlns:a16="http://schemas.microsoft.com/office/drawing/2014/main" id="{76B21180-02F7-DB8B-9D1B-193BEB74C30A}"/>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15</a:t>
            </a:fld>
            <a:endParaRPr lang="en-US"/>
          </a:p>
        </p:txBody>
      </p:sp>
    </p:spTree>
    <p:extLst>
      <p:ext uri="{BB962C8B-B14F-4D97-AF65-F5344CB8AC3E}">
        <p14:creationId xmlns:p14="http://schemas.microsoft.com/office/powerpoint/2010/main" val="4235128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A86834-1332-E6C6-F167-575295736927}"/>
              </a:ext>
            </a:extLst>
          </p:cNvPr>
          <p:cNvSpPr>
            <a:spLocks noGrp="1"/>
          </p:cNvSpPr>
          <p:nvPr>
            <p:ph type="title"/>
          </p:nvPr>
        </p:nvSpPr>
        <p:spPr/>
        <p:txBody>
          <a:bodyPr/>
          <a:lstStyle/>
          <a:p>
            <a:r>
              <a:rPr lang="en-US"/>
              <a:t>How to Avoid Job Scams</a:t>
            </a:r>
          </a:p>
        </p:txBody>
      </p:sp>
      <p:sp>
        <p:nvSpPr>
          <p:cNvPr id="2" name="Text Placeholder 1">
            <a:extLst>
              <a:ext uri="{FF2B5EF4-FFF2-40B4-BE49-F238E27FC236}">
                <a16:creationId xmlns:a16="http://schemas.microsoft.com/office/drawing/2014/main" id="{D9F18281-7719-BF06-0621-90FF54DDCA9A}"/>
              </a:ext>
            </a:extLst>
          </p:cNvPr>
          <p:cNvSpPr>
            <a:spLocks noGrp="1"/>
          </p:cNvSpPr>
          <p:nvPr>
            <p:ph type="body" sz="quarter" idx="11"/>
          </p:nvPr>
        </p:nvSpPr>
        <p:spPr>
          <a:xfrm>
            <a:off x="5575333" y="5050004"/>
            <a:ext cx="4999893" cy="1484145"/>
          </a:xfrm>
        </p:spPr>
        <p:txBody>
          <a:bodyPr/>
          <a:lstStyle/>
          <a:p>
            <a:r>
              <a:rPr lang="en-US"/>
              <a:t>Kira Krown | Jim Kreidler</a:t>
            </a:r>
          </a:p>
          <a:p>
            <a:r>
              <a:rPr lang="en-US"/>
              <a:t>March 11, 2026</a:t>
            </a:r>
          </a:p>
          <a:p>
            <a:endParaRPr lang="en-US"/>
          </a:p>
        </p:txBody>
      </p:sp>
    </p:spTree>
    <p:extLst>
      <p:ext uri="{BB962C8B-B14F-4D97-AF65-F5344CB8AC3E}">
        <p14:creationId xmlns:p14="http://schemas.microsoft.com/office/powerpoint/2010/main" val="282355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1FFE0-9C1B-5C65-0C01-66A0B891EED8}"/>
              </a:ext>
            </a:extLst>
          </p:cNvPr>
          <p:cNvSpPr>
            <a:spLocks noGrp="1"/>
          </p:cNvSpPr>
          <p:nvPr>
            <p:ph type="title"/>
          </p:nvPr>
        </p:nvSpPr>
        <p:spPr/>
        <p:txBody>
          <a:bodyPr/>
          <a:lstStyle/>
          <a:p>
            <a:pPr algn="ctr"/>
            <a:r>
              <a:rPr kumimoji="0" lang="en-US" sz="4000" b="1" i="0" u="none" strike="noStrike" kern="1200" cap="none" spc="0" normalizeH="0" baseline="0" noProof="0">
                <a:ln>
                  <a:noFill/>
                </a:ln>
                <a:effectLst/>
                <a:uLnTx/>
                <a:uFillTx/>
                <a:latin typeface="Arial" panose="020B0604020202020204" pitchFamily="34" charset="0"/>
                <a:ea typeface="+mj-ea"/>
                <a:cs typeface="Arial" panose="020B0604020202020204" pitchFamily="34" charset="0"/>
              </a:rPr>
              <a:t>What the Federal Trade Commission Does</a:t>
            </a:r>
            <a:endParaRPr lang="en-US"/>
          </a:p>
        </p:txBody>
      </p:sp>
      <p:sp>
        <p:nvSpPr>
          <p:cNvPr id="3" name="Content Placeholder 2">
            <a:extLst>
              <a:ext uri="{FF2B5EF4-FFF2-40B4-BE49-F238E27FC236}">
                <a16:creationId xmlns:a16="http://schemas.microsoft.com/office/drawing/2014/main" id="{7735B3BC-1D36-37B4-F034-829C3EF491DF}"/>
              </a:ext>
            </a:extLst>
          </p:cNvPr>
          <p:cNvSpPr>
            <a:spLocks noGrp="1"/>
          </p:cNvSpPr>
          <p:nvPr>
            <p:ph idx="1"/>
          </p:nvPr>
        </p:nvSpPr>
        <p:spPr>
          <a:xfrm>
            <a:off x="4705553" y="2666942"/>
            <a:ext cx="6338835" cy="2116832"/>
          </a:xfrm>
        </p:spPr>
        <p:txBody>
          <a:bodyPr>
            <a:normAutofit/>
          </a:bodyPr>
          <a:lstStyle/>
          <a:p>
            <a:r>
              <a:rPr lang="en-US"/>
              <a:t>Enforcement</a:t>
            </a:r>
          </a:p>
          <a:p>
            <a:r>
              <a:rPr lang="en-US"/>
              <a:t>Consumer and Business Education</a:t>
            </a:r>
          </a:p>
          <a:p>
            <a:r>
              <a:rPr lang="en-US"/>
              <a:t>Building Partnerships and Coalitions</a:t>
            </a:r>
          </a:p>
        </p:txBody>
      </p:sp>
      <p:sp>
        <p:nvSpPr>
          <p:cNvPr id="7" name="Speech Bubble: Rectangle with Corners Rounded 6">
            <a:extLst>
              <a:ext uri="{FF2B5EF4-FFF2-40B4-BE49-F238E27FC236}">
                <a16:creationId xmlns:a16="http://schemas.microsoft.com/office/drawing/2014/main" id="{02D6CF26-4BCB-26B0-40D9-1CFBCAA37A2E}"/>
              </a:ext>
              <a:ext uri="{C183D7F6-B498-43B3-948B-1728B52AA6E4}">
                <adec:decorative xmlns:adec="http://schemas.microsoft.com/office/drawing/2017/decorative" val="1"/>
              </a:ext>
            </a:extLst>
          </p:cNvPr>
          <p:cNvSpPr/>
          <p:nvPr/>
        </p:nvSpPr>
        <p:spPr>
          <a:xfrm>
            <a:off x="1316122" y="2666942"/>
            <a:ext cx="2388249" cy="1524115"/>
          </a:xfrm>
          <a:prstGeom prst="wedgeRoundRectCallout">
            <a:avLst>
              <a:gd name="adj1" fmla="val -20305"/>
              <a:gd name="adj2" fmla="val 78943"/>
              <a:gd name="adj3" fmla="val 16667"/>
            </a:avLst>
          </a:prstGeom>
          <a:solidFill>
            <a:srgbClr val="12A0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C297147-7AC7-0BA0-C716-655C6227EFAB}"/>
              </a:ext>
              <a:ext uri="{C183D7F6-B498-43B3-948B-1728B52AA6E4}">
                <adec:decorative xmlns:adec="http://schemas.microsoft.com/office/drawing/2017/decorative" val="1"/>
              </a:ext>
            </a:extLst>
          </p:cNvPr>
          <p:cNvSpPr txBox="1"/>
          <p:nvPr/>
        </p:nvSpPr>
        <p:spPr>
          <a:xfrm>
            <a:off x="1507681" y="2927399"/>
            <a:ext cx="2005129" cy="1003199"/>
          </a:xfrm>
          <a:prstGeom prst="rect">
            <a:avLst/>
          </a:prstGeom>
          <a:solidFill>
            <a:srgbClr val="12A0AA"/>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Hello</a:t>
            </a:r>
          </a:p>
        </p:txBody>
      </p:sp>
    </p:spTree>
    <p:extLst>
      <p:ext uri="{BB962C8B-B14F-4D97-AF65-F5344CB8AC3E}">
        <p14:creationId xmlns:p14="http://schemas.microsoft.com/office/powerpoint/2010/main" val="23925254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0F3E5-9B6F-0C4F-76C4-5E5491338FBC}"/>
              </a:ext>
            </a:extLst>
          </p:cNvPr>
          <p:cNvSpPr>
            <a:spLocks noGrp="1"/>
          </p:cNvSpPr>
          <p:nvPr>
            <p:ph type="title"/>
          </p:nvPr>
        </p:nvSpPr>
        <p:spPr>
          <a:xfrm>
            <a:off x="743199" y="365126"/>
            <a:ext cx="10882745" cy="1252654"/>
          </a:xfrm>
        </p:spPr>
        <p:txBody>
          <a:bodyPr>
            <a:noAutofit/>
          </a:bodyPr>
          <a:lstStyle/>
          <a:p>
            <a:pPr algn="ctr"/>
            <a:r>
              <a:rPr kumimoji="0" lang="en-US" sz="4000" b="1" i="0" u="none" strike="noStrike" kern="1200" cap="none" spc="0" normalizeH="0" baseline="0" noProof="0">
                <a:ln>
                  <a:noFill/>
                </a:ln>
                <a:effectLst/>
                <a:uLnTx/>
                <a:uFillTx/>
                <a:latin typeface="Arial" panose="020B0604020202020204" pitchFamily="34" charset="0"/>
                <a:ea typeface="+mj-ea"/>
                <a:cs typeface="Arial" panose="020B0604020202020204" pitchFamily="34" charset="0"/>
              </a:rPr>
              <a:t>What We’ll Cover Today</a:t>
            </a:r>
            <a:endParaRPr lang="en-US" sz="4000"/>
          </a:p>
        </p:txBody>
      </p:sp>
      <p:sp>
        <p:nvSpPr>
          <p:cNvPr id="3" name="Content Placeholder 2">
            <a:extLst>
              <a:ext uri="{FF2B5EF4-FFF2-40B4-BE49-F238E27FC236}">
                <a16:creationId xmlns:a16="http://schemas.microsoft.com/office/drawing/2014/main" id="{CEB5E23A-0507-44A6-16DF-CE73C7E7992F}"/>
              </a:ext>
            </a:extLst>
          </p:cNvPr>
          <p:cNvSpPr>
            <a:spLocks noGrp="1"/>
          </p:cNvSpPr>
          <p:nvPr>
            <p:ph idx="1"/>
          </p:nvPr>
        </p:nvSpPr>
        <p:spPr/>
        <p:txBody>
          <a:bodyPr>
            <a:normAutofit/>
          </a:bodyPr>
          <a:lstStyle/>
          <a:p>
            <a:pPr lvl="0"/>
            <a:r>
              <a:rPr lang="en-US"/>
              <a:t>Top Frauds 2025</a:t>
            </a:r>
          </a:p>
          <a:p>
            <a:pPr lvl="0"/>
            <a:r>
              <a:rPr lang="en-US"/>
              <a:t>How to Avoid Scams</a:t>
            </a:r>
          </a:p>
          <a:p>
            <a:pPr lvl="0"/>
            <a:r>
              <a:rPr lang="en-US"/>
              <a:t>Deep Dive: Job Scams </a:t>
            </a:r>
          </a:p>
          <a:p>
            <a:pPr lvl="0"/>
            <a:r>
              <a:rPr lang="en-US"/>
              <a:t>How to Report Scams</a:t>
            </a:r>
          </a:p>
          <a:p>
            <a:pPr lvl="0"/>
            <a:r>
              <a:rPr lang="en-US"/>
              <a:t>How to Recover from Scams </a:t>
            </a:r>
          </a:p>
          <a:p>
            <a:pPr lvl="0"/>
            <a:r>
              <a:rPr lang="en-US"/>
              <a:t>Free FTC Resources </a:t>
            </a:r>
          </a:p>
          <a:p>
            <a:endParaRPr lang="en-US"/>
          </a:p>
        </p:txBody>
      </p:sp>
      <p:pic>
        <p:nvPicPr>
          <p:cNvPr id="5" name="Picture 4">
            <a:extLst>
              <a:ext uri="{FF2B5EF4-FFF2-40B4-BE49-F238E27FC236}">
                <a16:creationId xmlns:a16="http://schemas.microsoft.com/office/drawing/2014/main" id="{20216C17-E30E-FE81-5B09-A64ADFBBEFE3}"/>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42625" y="2162457"/>
            <a:ext cx="2533085" cy="2533085"/>
          </a:xfrm>
          <a:prstGeom prst="rect">
            <a:avLst/>
          </a:prstGeom>
        </p:spPr>
      </p:pic>
    </p:spTree>
    <p:extLst>
      <p:ext uri="{BB962C8B-B14F-4D97-AF65-F5344CB8AC3E}">
        <p14:creationId xmlns:p14="http://schemas.microsoft.com/office/powerpoint/2010/main" val="15918752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99D68-C763-A884-DAF7-2BE2426BC0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DE5C52-B252-73CE-A0DB-4CD905DB7ED1}"/>
              </a:ext>
            </a:extLst>
          </p:cNvPr>
          <p:cNvSpPr>
            <a:spLocks noGrp="1"/>
          </p:cNvSpPr>
          <p:nvPr>
            <p:ph type="title"/>
          </p:nvPr>
        </p:nvSpPr>
        <p:spPr/>
        <p:txBody>
          <a:bodyPr/>
          <a:lstStyle/>
          <a:p>
            <a:r>
              <a:rPr lang="en-US" dirty="0"/>
              <a:t>Top Frauds</a:t>
            </a:r>
          </a:p>
        </p:txBody>
      </p:sp>
    </p:spTree>
    <p:extLst>
      <p:ext uri="{BB962C8B-B14F-4D97-AF65-F5344CB8AC3E}">
        <p14:creationId xmlns:p14="http://schemas.microsoft.com/office/powerpoint/2010/main" val="4198328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458B6150-5333-B8C2-A113-C540B7271DD6}"/>
              </a:ext>
            </a:extLst>
          </p:cNvPr>
          <p:cNvSpPr txBox="1">
            <a:spLocks noGrp="1"/>
          </p:cNvSpPr>
          <p:nvPr>
            <p:ph type="title" idx="4294967295"/>
          </p:nvPr>
        </p:nvSpPr>
        <p:spPr>
          <a:xfrm>
            <a:off x="83820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4400" b="1"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j-ea"/>
                <a:cs typeface="Arial" panose="020B0604020202020204" pitchFamily="34" charset="0"/>
              </a:rPr>
              <a:t>Top Fraud trends January through September 2025 1</a:t>
            </a:r>
          </a:p>
        </p:txBody>
      </p:sp>
      <p:sp>
        <p:nvSpPr>
          <p:cNvPr id="2" name="Title 1">
            <a:extLst>
              <a:ext uri="{FF2B5EF4-FFF2-40B4-BE49-F238E27FC236}">
                <a16:creationId xmlns:a16="http://schemas.microsoft.com/office/drawing/2014/main" id="{60700BE8-50F8-CFC7-0B2D-8D0A835411C4}"/>
              </a:ext>
            </a:extLst>
          </p:cNvPr>
          <p:cNvSpPr>
            <a:spLocks/>
          </p:cNvSpPr>
          <p:nvPr/>
        </p:nvSpPr>
        <p:spPr>
          <a:xfrm>
            <a:off x="838200" y="365126"/>
            <a:ext cx="10515600" cy="12526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Top Frauds</a:t>
            </a:r>
          </a:p>
        </p:txBody>
      </p:sp>
      <p:pic>
        <p:nvPicPr>
          <p:cNvPr id="6" name="Content Placeholder 5" descr="Top Frauds January through September 2025. For more info, visit ftc.gov/exploredata">
            <a:extLst>
              <a:ext uri="{FF2B5EF4-FFF2-40B4-BE49-F238E27FC236}">
                <a16:creationId xmlns:a16="http://schemas.microsoft.com/office/drawing/2014/main" id="{DC238CC3-0CB7-FA0D-D87E-F8473AE55A55}"/>
              </a:ext>
            </a:extLst>
          </p:cNvPr>
          <p:cNvPicPr>
            <a:picLocks noGrp="1" noChangeAspect="1"/>
          </p:cNvPicPr>
          <p:nvPr>
            <p:ph sz="quarter" idx="11"/>
          </p:nvPr>
        </p:nvPicPr>
        <p:blipFill>
          <a:blip r:embed="rId3" cstate="email">
            <a:extLst>
              <a:ext uri="{28A0092B-C50C-407E-A947-70E740481C1C}">
                <a14:useLocalDpi xmlns:a14="http://schemas.microsoft.com/office/drawing/2010/main"/>
              </a:ext>
            </a:extLst>
          </a:blip>
          <a:stretch>
            <a:fillRect/>
          </a:stretch>
        </p:blipFill>
        <p:spPr>
          <a:xfrm>
            <a:off x="1810255" y="1717991"/>
            <a:ext cx="8571489" cy="4523519"/>
          </a:xfrm>
          <a:prstGeom prst="rect">
            <a:avLst/>
          </a:prstGeom>
        </p:spPr>
      </p:pic>
    </p:spTree>
    <p:extLst>
      <p:ext uri="{BB962C8B-B14F-4D97-AF65-F5344CB8AC3E}">
        <p14:creationId xmlns:p14="http://schemas.microsoft.com/office/powerpoint/2010/main" val="16041447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4F571-5FB1-EAA2-935B-C0BC57D3D674}"/>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C19FF751-5F82-7A6E-D001-0BE11B692C02}"/>
              </a:ext>
            </a:extLst>
          </p:cNvPr>
          <p:cNvSpPr txBox="1">
            <a:spLocks noGrp="1"/>
          </p:cNvSpPr>
          <p:nvPr>
            <p:ph type="title" idx="4294967295"/>
          </p:nvPr>
        </p:nvSpPr>
        <p:spPr>
          <a:xfrm>
            <a:off x="83820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4400" b="1"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j-ea"/>
                <a:cs typeface="Arial" panose="020B0604020202020204" pitchFamily="34" charset="0"/>
              </a:rPr>
              <a:t>Top 5 Frauds January through September 2025 2</a:t>
            </a:r>
          </a:p>
        </p:txBody>
      </p:sp>
      <p:sp>
        <p:nvSpPr>
          <p:cNvPr id="2" name="Title 1">
            <a:extLst>
              <a:ext uri="{FF2B5EF4-FFF2-40B4-BE49-F238E27FC236}">
                <a16:creationId xmlns:a16="http://schemas.microsoft.com/office/drawing/2014/main" id="{01437933-7892-578D-D4CF-9B43443FFB34}"/>
              </a:ext>
            </a:extLst>
          </p:cNvPr>
          <p:cNvSpPr>
            <a:spLocks/>
          </p:cNvSpPr>
          <p:nvPr/>
        </p:nvSpPr>
        <p:spPr>
          <a:xfrm>
            <a:off x="838200" y="365126"/>
            <a:ext cx="10515600" cy="12526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Top Frauds</a:t>
            </a:r>
          </a:p>
        </p:txBody>
      </p:sp>
      <p:pic>
        <p:nvPicPr>
          <p:cNvPr id="3" name="Picture 2" descr="Top Frauds January through September 2025. For more info, visit ftc.gov/exploredata">
            <a:extLst>
              <a:ext uri="{FF2B5EF4-FFF2-40B4-BE49-F238E27FC236}">
                <a16:creationId xmlns:a16="http://schemas.microsoft.com/office/drawing/2014/main" id="{2E1A0CC1-2557-CFB3-1B5F-CE28F4FC410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13122" y="1669171"/>
            <a:ext cx="8765755" cy="4601919"/>
          </a:xfrm>
          <a:prstGeom prst="rect">
            <a:avLst/>
          </a:prstGeom>
        </p:spPr>
      </p:pic>
    </p:spTree>
    <p:extLst>
      <p:ext uri="{BB962C8B-B14F-4D97-AF65-F5344CB8AC3E}">
        <p14:creationId xmlns:p14="http://schemas.microsoft.com/office/powerpoint/2010/main" val="3932512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782DC1C0-3F01-B71F-C3BB-094DE703D53C}"/>
              </a:ext>
            </a:extLst>
          </p:cNvPr>
          <p:cNvSpPr txBox="1">
            <a:spLocks noGrp="1"/>
          </p:cNvSpPr>
          <p:nvPr>
            <p:ph type="title" idx="4294967295"/>
          </p:nvPr>
        </p:nvSpPr>
        <p:spPr>
          <a:xfrm>
            <a:off x="83820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4400" b="1"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j-ea"/>
                <a:cs typeface="Arial" panose="020B0604020202020204" pitchFamily="34" charset="0"/>
              </a:rPr>
              <a:t>Top Frauds January through September 2025 3</a:t>
            </a:r>
          </a:p>
        </p:txBody>
      </p:sp>
      <p:sp>
        <p:nvSpPr>
          <p:cNvPr id="2" name="Title 1">
            <a:extLst>
              <a:ext uri="{FF2B5EF4-FFF2-40B4-BE49-F238E27FC236}">
                <a16:creationId xmlns:a16="http://schemas.microsoft.com/office/drawing/2014/main" id="{DFC33324-D1D4-59C3-8408-AAA96E739A82}"/>
              </a:ext>
            </a:extLst>
          </p:cNvPr>
          <p:cNvSpPr>
            <a:spLocks/>
          </p:cNvSpPr>
          <p:nvPr/>
        </p:nvSpPr>
        <p:spPr>
          <a:xfrm>
            <a:off x="838200" y="365126"/>
            <a:ext cx="10515600" cy="12526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Arial"/>
                <a:ea typeface="+mj-ea"/>
                <a:cs typeface="Arial"/>
              </a:rPr>
              <a:t>Top Frauds</a:t>
            </a:r>
            <a:endParaRPr kumimoji="0" lang="en-US" sz="4000" b="1"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endParaRPr>
          </a:p>
        </p:txBody>
      </p:sp>
      <p:pic>
        <p:nvPicPr>
          <p:cNvPr id="4" name="Picture 3" descr="Top Frauds January through September 2025. For more info, visit ftc.gov/exploredata">
            <a:extLst>
              <a:ext uri="{FF2B5EF4-FFF2-40B4-BE49-F238E27FC236}">
                <a16:creationId xmlns:a16="http://schemas.microsoft.com/office/drawing/2014/main" id="{309F1276-01A9-DEA7-9922-0967D1134FD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61226" y="1704985"/>
            <a:ext cx="8669548" cy="4567225"/>
          </a:xfrm>
          <a:prstGeom prst="rect">
            <a:avLst/>
          </a:prstGeom>
        </p:spPr>
      </p:pic>
    </p:spTree>
    <p:extLst>
      <p:ext uri="{BB962C8B-B14F-4D97-AF65-F5344CB8AC3E}">
        <p14:creationId xmlns:p14="http://schemas.microsoft.com/office/powerpoint/2010/main" val="620748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160C2-7028-B21C-E7CC-A3006EFCA0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246331-BCC6-D00D-5E89-B973C4021957}"/>
              </a:ext>
            </a:extLst>
          </p:cNvPr>
          <p:cNvSpPr>
            <a:spLocks noGrp="1"/>
          </p:cNvSpPr>
          <p:nvPr>
            <p:ph type="title"/>
          </p:nvPr>
        </p:nvSpPr>
        <p:spPr/>
        <p:txBody>
          <a:bodyPr/>
          <a:lstStyle/>
          <a:p>
            <a:r>
              <a:rPr lang="en-US"/>
              <a:t>How to Avoid Scams</a:t>
            </a:r>
          </a:p>
        </p:txBody>
      </p:sp>
    </p:spTree>
    <p:extLst>
      <p:ext uri="{BB962C8B-B14F-4D97-AF65-F5344CB8AC3E}">
        <p14:creationId xmlns:p14="http://schemas.microsoft.com/office/powerpoint/2010/main" val="828256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42966CE8-640C-7B27-AD03-8CC262F76487}"/>
              </a:ext>
            </a:extLst>
          </p:cNvPr>
          <p:cNvSpPr txBox="1">
            <a:spLocks noGrp="1"/>
          </p:cNvSpPr>
          <p:nvPr>
            <p:ph type="title" idx="4294967295"/>
          </p:nvPr>
        </p:nvSpPr>
        <p:spPr>
          <a:xfrm>
            <a:off x="83820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4400" b="1"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j-ea"/>
                <a:cs typeface="Arial" panose="020B0604020202020204" pitchFamily="34" charset="0"/>
              </a:rPr>
              <a:t>Four Signs it’s a Scam: Pretend</a:t>
            </a:r>
          </a:p>
        </p:txBody>
      </p:sp>
      <p:sp>
        <p:nvSpPr>
          <p:cNvPr id="2" name="Title 1">
            <a:extLst>
              <a:ext uri="{FF2B5EF4-FFF2-40B4-BE49-F238E27FC236}">
                <a16:creationId xmlns:a16="http://schemas.microsoft.com/office/drawing/2014/main" id="{CBEBC048-8B18-F41F-8BAE-9D90F4586F7E}"/>
              </a:ext>
            </a:extLst>
          </p:cNvPr>
          <p:cNvSpPr>
            <a:spLocks/>
          </p:cNvSpPr>
          <p:nvPr/>
        </p:nvSpPr>
        <p:spPr>
          <a:xfrm>
            <a:off x="838200" y="365126"/>
            <a:ext cx="10515600" cy="12526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a:noFill/>
                </a:ln>
                <a:solidFill>
                  <a:schemeClr val="bg1"/>
                </a:solidFill>
                <a:effectLst/>
                <a:uLnTx/>
                <a:uFillTx/>
                <a:latin typeface="Arial" panose="020B0604020202020204" pitchFamily="34" charset="0"/>
                <a:ea typeface="+mj-ea"/>
                <a:cs typeface="Arial" panose="020B0604020202020204" pitchFamily="34" charset="0"/>
              </a:rPr>
              <a:t>			Four Signs It’s a Scam </a:t>
            </a:r>
            <a:endParaRPr kumimoji="0" lang="en-US" sz="4000" b="1"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endParaRPr>
          </a:p>
        </p:txBody>
      </p:sp>
      <p:sp>
        <p:nvSpPr>
          <p:cNvPr id="3" name="Content Placeholder 2">
            <a:extLst>
              <a:ext uri="{FF2B5EF4-FFF2-40B4-BE49-F238E27FC236}">
                <a16:creationId xmlns:a16="http://schemas.microsoft.com/office/drawing/2014/main" id="{488A604A-79CC-6F30-B761-60A717EDF45A}"/>
              </a:ext>
            </a:extLst>
          </p:cNvPr>
          <p:cNvSpPr>
            <a:spLocks noGrp="1"/>
          </p:cNvSpPr>
          <p:nvPr>
            <p:ph idx="1"/>
          </p:nvPr>
        </p:nvSpPr>
        <p:spPr>
          <a:xfrm>
            <a:off x="4742822" y="2139908"/>
            <a:ext cx="6610978" cy="3820138"/>
          </a:xfrm>
        </p:spPr>
        <p:txBody>
          <a:bodyPr/>
          <a:lstStyle/>
          <a:p>
            <a:pPr marL="0" indent="0">
              <a:buNone/>
            </a:pPr>
            <a:endParaRPr lang="en-US" dirty="0"/>
          </a:p>
          <a:p>
            <a:pPr marL="0" indent="0">
              <a:buNone/>
            </a:pPr>
            <a:endParaRPr lang="en-US" dirty="0"/>
          </a:p>
          <a:p>
            <a:pPr marL="0" indent="0">
              <a:buNone/>
            </a:pPr>
            <a:r>
              <a:rPr lang="en-US" dirty="0"/>
              <a:t>#1: Scammers PRETEND to be from an organization you know.</a:t>
            </a:r>
          </a:p>
        </p:txBody>
      </p:sp>
      <p:pic>
        <p:nvPicPr>
          <p:cNvPr id="7" name="Picture 6">
            <a:extLst>
              <a:ext uri="{FF2B5EF4-FFF2-40B4-BE49-F238E27FC236}">
                <a16:creationId xmlns:a16="http://schemas.microsoft.com/office/drawing/2014/main" id="{2C76FF80-5EA4-646C-DA5B-1D2D6E26EC63}"/>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1242" y="2387452"/>
            <a:ext cx="2912204" cy="2083095"/>
          </a:xfrm>
          <a:prstGeom prst="rect">
            <a:avLst/>
          </a:prstGeom>
        </p:spPr>
      </p:pic>
    </p:spTree>
    <p:extLst>
      <p:ext uri="{BB962C8B-B14F-4D97-AF65-F5344CB8AC3E}">
        <p14:creationId xmlns:p14="http://schemas.microsoft.com/office/powerpoint/2010/main" val="27696644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55468-B2C6-AEC1-BC6C-DCAD7F226304}"/>
            </a:ext>
          </a:extLst>
        </p:cNvPr>
        <p:cNvGrpSpPr/>
        <p:nvPr/>
      </p:nvGrpSpPr>
      <p:grpSpPr>
        <a:xfrm>
          <a:off x="0" y="0"/>
          <a:ext cx="0" cy="0"/>
          <a:chOff x="0" y="0"/>
          <a:chExt cx="0" cy="0"/>
        </a:xfrm>
      </p:grpSpPr>
      <p:sp>
        <p:nvSpPr>
          <p:cNvPr id="7" name="Title 4">
            <a:extLst>
              <a:ext uri="{FF2B5EF4-FFF2-40B4-BE49-F238E27FC236}">
                <a16:creationId xmlns:a16="http://schemas.microsoft.com/office/drawing/2014/main" id="{0AF894F0-A863-7295-F241-BB689F4FFBAA}"/>
              </a:ext>
            </a:extLst>
          </p:cNvPr>
          <p:cNvSpPr txBox="1">
            <a:spLocks noGrp="1"/>
          </p:cNvSpPr>
          <p:nvPr>
            <p:ph type="title" idx="4294967295"/>
          </p:nvPr>
        </p:nvSpPr>
        <p:spPr>
          <a:xfrm>
            <a:off x="83820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4400" b="1"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j-ea"/>
                <a:cs typeface="Arial" panose="020B0604020202020204" pitchFamily="34" charset="0"/>
              </a:rPr>
              <a:t>Four Signs it’s a Scam: Problem or Prize</a:t>
            </a:r>
          </a:p>
        </p:txBody>
      </p:sp>
      <p:sp>
        <p:nvSpPr>
          <p:cNvPr id="2" name="Title 1">
            <a:extLst>
              <a:ext uri="{FF2B5EF4-FFF2-40B4-BE49-F238E27FC236}">
                <a16:creationId xmlns:a16="http://schemas.microsoft.com/office/drawing/2014/main" id="{079AFD1C-650C-6174-DF45-B7D3DB67BE47}"/>
              </a:ext>
            </a:extLst>
          </p:cNvPr>
          <p:cNvSpPr>
            <a:spLocks/>
          </p:cNvSpPr>
          <p:nvPr/>
        </p:nvSpPr>
        <p:spPr>
          <a:xfrm>
            <a:off x="838200" y="365126"/>
            <a:ext cx="10515600" cy="12526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			Four Signs It’s a Scam </a:t>
            </a:r>
          </a:p>
        </p:txBody>
      </p:sp>
      <p:sp>
        <p:nvSpPr>
          <p:cNvPr id="3" name="Content Placeholder 2">
            <a:extLst>
              <a:ext uri="{FF2B5EF4-FFF2-40B4-BE49-F238E27FC236}">
                <a16:creationId xmlns:a16="http://schemas.microsoft.com/office/drawing/2014/main" id="{F21A8E6D-EE38-DAA3-3D60-76167DF73C2F}"/>
              </a:ext>
            </a:extLst>
          </p:cNvPr>
          <p:cNvSpPr>
            <a:spLocks noGrp="1"/>
          </p:cNvSpPr>
          <p:nvPr>
            <p:ph idx="1"/>
          </p:nvPr>
        </p:nvSpPr>
        <p:spPr>
          <a:xfrm>
            <a:off x="4742822" y="2074225"/>
            <a:ext cx="6610978" cy="3820138"/>
          </a:xfrm>
        </p:spPr>
        <p:txBody>
          <a:bodyPr/>
          <a:lstStyle/>
          <a:p>
            <a:pPr marL="0" indent="0">
              <a:buNone/>
            </a:pPr>
            <a:endParaRPr lang="en-US"/>
          </a:p>
          <a:p>
            <a:pPr marL="0" indent="0">
              <a:buNone/>
            </a:pPr>
            <a:endParaRPr lang="en-US"/>
          </a:p>
          <a:p>
            <a:pPr marL="0" indent="0">
              <a:buNone/>
            </a:pPr>
            <a:r>
              <a:rPr lang="en-US"/>
              <a:t>#2: Scammers say there’s a PROBLEM or a PRIZE.</a:t>
            </a:r>
          </a:p>
          <a:p>
            <a:pPr marL="0" indent="0">
              <a:buNone/>
            </a:pPr>
            <a:endParaRPr lang="en-US"/>
          </a:p>
        </p:txBody>
      </p:sp>
      <p:pic>
        <p:nvPicPr>
          <p:cNvPr id="5" name="Picture 4">
            <a:extLst>
              <a:ext uri="{FF2B5EF4-FFF2-40B4-BE49-F238E27FC236}">
                <a16:creationId xmlns:a16="http://schemas.microsoft.com/office/drawing/2014/main" id="{1AC52F18-368F-7D3A-5D1C-23B19C6F8375}"/>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4446" y="2741163"/>
            <a:ext cx="2513215" cy="1730640"/>
          </a:xfrm>
          <a:prstGeom prst="rect">
            <a:avLst/>
          </a:prstGeom>
        </p:spPr>
      </p:pic>
    </p:spTree>
    <p:extLst>
      <p:ext uri="{BB962C8B-B14F-4D97-AF65-F5344CB8AC3E}">
        <p14:creationId xmlns:p14="http://schemas.microsoft.com/office/powerpoint/2010/main" val="28031979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859F1-C2CB-C268-7ABF-6604F46CFC8B}"/>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61956718-2515-54A9-697F-4C01FBFFF45A}"/>
              </a:ext>
            </a:extLst>
          </p:cNvPr>
          <p:cNvSpPr txBox="1">
            <a:spLocks noGrp="1"/>
          </p:cNvSpPr>
          <p:nvPr>
            <p:ph type="title" idx="4294967295"/>
          </p:nvPr>
        </p:nvSpPr>
        <p:spPr>
          <a:xfrm>
            <a:off x="83820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4400" b="1"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j-ea"/>
                <a:cs typeface="Arial" panose="020B0604020202020204" pitchFamily="34" charset="0"/>
              </a:rPr>
              <a:t>Four Signs it’s a Scam: Pressure</a:t>
            </a:r>
          </a:p>
        </p:txBody>
      </p:sp>
      <p:sp>
        <p:nvSpPr>
          <p:cNvPr id="2" name="Title 1">
            <a:extLst>
              <a:ext uri="{FF2B5EF4-FFF2-40B4-BE49-F238E27FC236}">
                <a16:creationId xmlns:a16="http://schemas.microsoft.com/office/drawing/2014/main" id="{989074F0-7D8D-4ADA-AD44-A3B93CC4CDF8}"/>
              </a:ext>
            </a:extLst>
          </p:cNvPr>
          <p:cNvSpPr>
            <a:spLocks/>
          </p:cNvSpPr>
          <p:nvPr/>
        </p:nvSpPr>
        <p:spPr>
          <a:xfrm>
            <a:off x="838200" y="365126"/>
            <a:ext cx="10515600" cy="12526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			Four Signs It’s a Scam </a:t>
            </a:r>
          </a:p>
        </p:txBody>
      </p:sp>
      <p:sp>
        <p:nvSpPr>
          <p:cNvPr id="3" name="Content Placeholder 2">
            <a:extLst>
              <a:ext uri="{FF2B5EF4-FFF2-40B4-BE49-F238E27FC236}">
                <a16:creationId xmlns:a16="http://schemas.microsoft.com/office/drawing/2014/main" id="{83E1BCF3-4876-2B09-FDFC-B732FEF333C7}"/>
              </a:ext>
            </a:extLst>
          </p:cNvPr>
          <p:cNvSpPr>
            <a:spLocks noGrp="1"/>
          </p:cNvSpPr>
          <p:nvPr>
            <p:ph idx="1"/>
          </p:nvPr>
        </p:nvSpPr>
        <p:spPr/>
        <p:txBody>
          <a:bodyPr/>
          <a:lstStyle/>
          <a:p>
            <a:pPr marL="0" indent="0">
              <a:buNone/>
            </a:pPr>
            <a:endParaRPr lang="en-US"/>
          </a:p>
          <a:p>
            <a:pPr marL="0" indent="0">
              <a:buNone/>
            </a:pPr>
            <a:endParaRPr lang="en-US"/>
          </a:p>
          <a:p>
            <a:pPr marL="0" indent="0">
              <a:buNone/>
            </a:pPr>
            <a:r>
              <a:rPr lang="en-US"/>
              <a:t>#3: Scammers PRESSURE you to act immediately.</a:t>
            </a:r>
          </a:p>
        </p:txBody>
      </p:sp>
      <p:pic>
        <p:nvPicPr>
          <p:cNvPr id="5" name="Picture 4">
            <a:extLst>
              <a:ext uri="{FF2B5EF4-FFF2-40B4-BE49-F238E27FC236}">
                <a16:creationId xmlns:a16="http://schemas.microsoft.com/office/drawing/2014/main" id="{73F1638E-C291-E76F-8CDB-E9AD55EBCB8E}"/>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55590" y="2864613"/>
            <a:ext cx="1365622" cy="1194920"/>
          </a:xfrm>
          <a:prstGeom prst="rect">
            <a:avLst/>
          </a:prstGeom>
        </p:spPr>
      </p:pic>
    </p:spTree>
    <p:extLst>
      <p:ext uri="{BB962C8B-B14F-4D97-AF65-F5344CB8AC3E}">
        <p14:creationId xmlns:p14="http://schemas.microsoft.com/office/powerpoint/2010/main" val="42777874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D96B1-C807-5428-CC55-B6A11DAB70B4}"/>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5A9193C3-D64B-BE5D-B0D5-39D8A7AB3330}"/>
              </a:ext>
            </a:extLst>
          </p:cNvPr>
          <p:cNvSpPr txBox="1">
            <a:spLocks noGrp="1"/>
          </p:cNvSpPr>
          <p:nvPr>
            <p:ph type="title" idx="4294967295"/>
          </p:nvPr>
        </p:nvSpPr>
        <p:spPr>
          <a:xfrm>
            <a:off x="83820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4400" b="1"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mj-ea"/>
                <a:cs typeface="Arial" panose="020B0604020202020204" pitchFamily="34" charset="0"/>
              </a:rPr>
              <a:t>Four Signs it’s a Scam: Pay</a:t>
            </a:r>
          </a:p>
        </p:txBody>
      </p:sp>
      <p:sp>
        <p:nvSpPr>
          <p:cNvPr id="2" name="Title 1">
            <a:extLst>
              <a:ext uri="{FF2B5EF4-FFF2-40B4-BE49-F238E27FC236}">
                <a16:creationId xmlns:a16="http://schemas.microsoft.com/office/drawing/2014/main" id="{2B23AAC8-DA32-1E5B-8797-263858997B6A}"/>
              </a:ext>
            </a:extLst>
          </p:cNvPr>
          <p:cNvSpPr>
            <a:spLocks/>
          </p:cNvSpPr>
          <p:nvPr/>
        </p:nvSpPr>
        <p:spPr>
          <a:xfrm>
            <a:off x="838200" y="365126"/>
            <a:ext cx="10515600" cy="12526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uLnTx/>
                <a:uFillTx/>
                <a:latin typeface="Arial" panose="020B0604020202020204" pitchFamily="34" charset="0"/>
                <a:ea typeface="+mj-ea"/>
                <a:cs typeface="Arial" panose="020B0604020202020204" pitchFamily="34" charset="0"/>
              </a:rPr>
              <a:t>			Four Signs It’s a Scam </a:t>
            </a:r>
          </a:p>
        </p:txBody>
      </p:sp>
      <p:sp>
        <p:nvSpPr>
          <p:cNvPr id="3" name="Content Placeholder 2">
            <a:extLst>
              <a:ext uri="{FF2B5EF4-FFF2-40B4-BE49-F238E27FC236}">
                <a16:creationId xmlns:a16="http://schemas.microsoft.com/office/drawing/2014/main" id="{214BC9CB-4E4B-3CC9-421F-6BA38C6ACD1E}"/>
              </a:ext>
            </a:extLst>
          </p:cNvPr>
          <p:cNvSpPr>
            <a:spLocks noGrp="1"/>
          </p:cNvSpPr>
          <p:nvPr>
            <p:ph idx="1"/>
          </p:nvPr>
        </p:nvSpPr>
        <p:spPr/>
        <p:txBody>
          <a:bodyPr/>
          <a:lstStyle/>
          <a:p>
            <a:pPr marL="0" indent="0">
              <a:buNone/>
            </a:pPr>
            <a:endParaRPr lang="en-US"/>
          </a:p>
          <a:p>
            <a:pPr marL="0" indent="0">
              <a:buNone/>
            </a:pPr>
            <a:endParaRPr lang="en-US"/>
          </a:p>
          <a:p>
            <a:pPr marL="0" indent="0">
              <a:buNone/>
            </a:pPr>
            <a:r>
              <a:rPr lang="en-US"/>
              <a:t>#4: Scammers tell you to PAY in a specific way.</a:t>
            </a:r>
          </a:p>
        </p:txBody>
      </p:sp>
      <p:pic>
        <p:nvPicPr>
          <p:cNvPr id="5" name="Picture 4">
            <a:extLst>
              <a:ext uri="{FF2B5EF4-FFF2-40B4-BE49-F238E27FC236}">
                <a16:creationId xmlns:a16="http://schemas.microsoft.com/office/drawing/2014/main" id="{767ADD6D-0ED4-D120-9B09-14F1682F0E5C}"/>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55266" y="2844652"/>
            <a:ext cx="2705768" cy="1814246"/>
          </a:xfrm>
          <a:prstGeom prst="rect">
            <a:avLst/>
          </a:prstGeom>
        </p:spPr>
      </p:pic>
    </p:spTree>
    <p:extLst>
      <p:ext uri="{BB962C8B-B14F-4D97-AF65-F5344CB8AC3E}">
        <p14:creationId xmlns:p14="http://schemas.microsoft.com/office/powerpoint/2010/main" val="37975766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586A5-AD11-3DB3-A842-856DFAD757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47E435-9B1F-78A4-52A6-DFC34D15DE8C}"/>
              </a:ext>
            </a:extLst>
          </p:cNvPr>
          <p:cNvSpPr>
            <a:spLocks noGrp="1"/>
          </p:cNvSpPr>
          <p:nvPr>
            <p:ph type="title"/>
          </p:nvPr>
        </p:nvSpPr>
        <p:spPr/>
        <p:txBody>
          <a:bodyPr/>
          <a:lstStyle/>
          <a:p>
            <a:r>
              <a:rPr lang="en-US"/>
              <a:t>			How to Avoid Scams </a:t>
            </a:r>
          </a:p>
        </p:txBody>
      </p:sp>
      <p:sp>
        <p:nvSpPr>
          <p:cNvPr id="3" name="Content Placeholder 2">
            <a:extLst>
              <a:ext uri="{FF2B5EF4-FFF2-40B4-BE49-F238E27FC236}">
                <a16:creationId xmlns:a16="http://schemas.microsoft.com/office/drawing/2014/main" id="{CDB60E4C-1546-E2A1-D02D-147B18635F40}"/>
              </a:ext>
            </a:extLst>
          </p:cNvPr>
          <p:cNvSpPr>
            <a:spLocks noGrp="1"/>
          </p:cNvSpPr>
          <p:nvPr>
            <p:ph idx="1"/>
          </p:nvPr>
        </p:nvSpPr>
        <p:spPr>
          <a:xfrm>
            <a:off x="4742822" y="2541721"/>
            <a:ext cx="6610978" cy="3352641"/>
          </a:xfrm>
        </p:spPr>
        <p:txBody>
          <a:bodyPr/>
          <a:lstStyle/>
          <a:p>
            <a:pPr lvl="0"/>
            <a:r>
              <a:rPr lang="en-US"/>
              <a:t>Block unwanted calls and texts</a:t>
            </a:r>
          </a:p>
          <a:p>
            <a:pPr lvl="0"/>
            <a:r>
              <a:rPr lang="en-US"/>
              <a:t>Verify the story</a:t>
            </a:r>
          </a:p>
          <a:p>
            <a:pPr lvl="0"/>
            <a:r>
              <a:rPr lang="en-US"/>
              <a:t>Don’t be rushed</a:t>
            </a:r>
          </a:p>
          <a:p>
            <a:pPr lvl="0"/>
            <a:r>
              <a:rPr lang="en-US"/>
              <a:t>Know how scammers tell you to pay</a:t>
            </a:r>
          </a:p>
        </p:txBody>
      </p:sp>
      <p:pic>
        <p:nvPicPr>
          <p:cNvPr id="5" name="Picture 4">
            <a:extLst>
              <a:ext uri="{FF2B5EF4-FFF2-40B4-BE49-F238E27FC236}">
                <a16:creationId xmlns:a16="http://schemas.microsoft.com/office/drawing/2014/main" id="{93C8B383-580D-8345-3D6C-C4579C5C5543}"/>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45942" y="2163970"/>
            <a:ext cx="2530059" cy="2530059"/>
          </a:xfrm>
          <a:prstGeom prst="rect">
            <a:avLst/>
          </a:prstGeom>
        </p:spPr>
      </p:pic>
    </p:spTree>
    <p:extLst>
      <p:ext uri="{BB962C8B-B14F-4D97-AF65-F5344CB8AC3E}">
        <p14:creationId xmlns:p14="http://schemas.microsoft.com/office/powerpoint/2010/main" val="6366547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DC80F-4EA4-E9AD-84EC-62E0EA6B10A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84E44D6-D63F-34C5-97C3-AAA618146494}"/>
              </a:ext>
            </a:extLst>
          </p:cNvPr>
          <p:cNvSpPr>
            <a:spLocks noGrp="1"/>
          </p:cNvSpPr>
          <p:nvPr>
            <p:ph type="title"/>
          </p:nvPr>
        </p:nvSpPr>
        <p:spPr/>
        <p:txBody>
          <a:bodyPr>
            <a:normAutofit/>
          </a:bodyPr>
          <a:lstStyle/>
          <a:p>
            <a:r>
              <a:rPr lang="en-US"/>
              <a:t>Job Scams</a:t>
            </a:r>
          </a:p>
        </p:txBody>
      </p:sp>
    </p:spTree>
    <p:extLst>
      <p:ext uri="{BB962C8B-B14F-4D97-AF65-F5344CB8AC3E}">
        <p14:creationId xmlns:p14="http://schemas.microsoft.com/office/powerpoint/2010/main" val="2518290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395AC-0F18-FE92-6C92-B3262695718D}"/>
              </a:ext>
            </a:extLst>
          </p:cNvPr>
          <p:cNvSpPr>
            <a:spLocks noGrp="1"/>
          </p:cNvSpPr>
          <p:nvPr>
            <p:ph type="title"/>
          </p:nvPr>
        </p:nvSpPr>
        <p:spPr>
          <a:xfrm>
            <a:off x="378125" y="365126"/>
            <a:ext cx="11450127" cy="1338917"/>
          </a:xfrm>
        </p:spPr>
        <p:txBody>
          <a:bodyPr/>
          <a:lstStyle/>
          <a:p>
            <a:pPr algn="ctr"/>
            <a:r>
              <a:rPr lang="en-US">
                <a:latin typeface="Arial"/>
                <a:ea typeface="Gadugi"/>
                <a:cs typeface="Arial"/>
              </a:rPr>
              <a:t>Job Scams:</a:t>
            </a:r>
            <a:r>
              <a:rPr lang="en-US" sz="2400">
                <a:latin typeface="Arial"/>
                <a:ea typeface="Gadugi"/>
                <a:cs typeface="Arial"/>
              </a:rPr>
              <a:t> </a:t>
            </a:r>
            <a:r>
              <a:rPr lang="en-US">
                <a:latin typeface="Arial"/>
                <a:ea typeface="Gadugi"/>
                <a:cs typeface="Arial"/>
              </a:rPr>
              <a:t>Task Scams</a:t>
            </a:r>
            <a:endParaRPr lang="en-US">
              <a:latin typeface="Arial"/>
              <a:cs typeface="Arial"/>
            </a:endParaRPr>
          </a:p>
        </p:txBody>
      </p:sp>
      <p:sp>
        <p:nvSpPr>
          <p:cNvPr id="5" name="TextBox 4">
            <a:extLst>
              <a:ext uri="{FF2B5EF4-FFF2-40B4-BE49-F238E27FC236}">
                <a16:creationId xmlns:a16="http://schemas.microsoft.com/office/drawing/2014/main" id="{3422AC2F-0037-47A7-E57F-1937B5A26508}"/>
              </a:ext>
            </a:extLst>
          </p:cNvPr>
          <p:cNvSpPr txBox="1"/>
          <p:nvPr/>
        </p:nvSpPr>
        <p:spPr>
          <a:xfrm>
            <a:off x="4586377" y="2350698"/>
            <a:ext cx="6096000" cy="28961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marR="0" lvl="0" indent="-4572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a:ea typeface="+mn-ea"/>
                <a:cs typeface="Arial"/>
              </a:rPr>
              <a:t>Simple tasks, like rating product images</a:t>
            </a:r>
          </a:p>
          <a:p>
            <a:pPr marL="457200" marR="0" lvl="0" indent="-4572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a:ea typeface="+mn-ea"/>
                <a:cs typeface="Arial"/>
              </a:rPr>
              <a:t>The supposed “job” is “earn money” for each click</a:t>
            </a:r>
          </a:p>
          <a:p>
            <a:pPr marL="457200" marR="0" lvl="0" indent="-4572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a:ea typeface="+mn-ea"/>
                <a:cs typeface="Arial"/>
              </a:rPr>
              <a:t>“Earnings” are fake</a:t>
            </a:r>
          </a:p>
          <a:p>
            <a:pPr marL="285750" marR="0" lvl="0" indent="-285750" algn="ctr"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4" name="Content Placeholder 3">
            <a:extLst>
              <a:ext uri="{FF2B5EF4-FFF2-40B4-BE49-F238E27FC236}">
                <a16:creationId xmlns:a16="http://schemas.microsoft.com/office/drawing/2014/main" id="{123EB0FC-C56F-4772-87AF-F313F774FD99}"/>
              </a:ext>
              <a:ext uri="{C183D7F6-B498-43B3-948B-1728B52AA6E4}">
                <adec:decorative xmlns:adec="http://schemas.microsoft.com/office/drawing/2017/decorative" val="1"/>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776440" y="2347394"/>
            <a:ext cx="1415667" cy="2526176"/>
          </a:xfrm>
          <a:prstGeom prst="rect">
            <a:avLst/>
          </a:prstGeom>
        </p:spPr>
      </p:pic>
    </p:spTree>
    <p:extLst>
      <p:ext uri="{BB962C8B-B14F-4D97-AF65-F5344CB8AC3E}">
        <p14:creationId xmlns:p14="http://schemas.microsoft.com/office/powerpoint/2010/main" val="9816396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0FD21-9BE2-98CF-3FBD-D713176EAC10}"/>
              </a:ext>
            </a:extLst>
          </p:cNvPr>
          <p:cNvSpPr>
            <a:spLocks noGrp="1"/>
          </p:cNvSpPr>
          <p:nvPr>
            <p:ph type="title"/>
          </p:nvPr>
        </p:nvSpPr>
        <p:spPr/>
        <p:txBody>
          <a:bodyPr vert="horz" lIns="91440" tIns="45720" rIns="91440" bIns="45720" rtlCol="0" anchor="ctr">
            <a:normAutofit/>
          </a:bodyPr>
          <a:lstStyle/>
          <a:p>
            <a:pPr algn="ctr"/>
            <a:r>
              <a:rPr lang="en-US" kern="1200">
                <a:latin typeface="+mj-lt"/>
                <a:ea typeface="+mj-ea"/>
                <a:cs typeface="+mj-cs"/>
              </a:rPr>
              <a:t>Job Scams: Fake Recruiters</a:t>
            </a:r>
          </a:p>
        </p:txBody>
      </p:sp>
      <p:sp>
        <p:nvSpPr>
          <p:cNvPr id="12" name="Content Placeholder 11">
            <a:extLst>
              <a:ext uri="{FF2B5EF4-FFF2-40B4-BE49-F238E27FC236}">
                <a16:creationId xmlns:a16="http://schemas.microsoft.com/office/drawing/2014/main" id="{37B18AA2-1E23-5382-AF1E-4236AB496825}"/>
              </a:ext>
            </a:extLst>
          </p:cNvPr>
          <p:cNvSpPr>
            <a:spLocks noGrp="1"/>
          </p:cNvSpPr>
          <p:nvPr>
            <p:ph idx="1"/>
          </p:nvPr>
        </p:nvSpPr>
        <p:spPr>
          <a:xfrm>
            <a:off x="4618836" y="2810485"/>
            <a:ext cx="6610978" cy="3031894"/>
          </a:xfrm>
        </p:spPr>
        <p:txBody>
          <a:bodyPr/>
          <a:lstStyle/>
          <a:p>
            <a:r>
              <a:rPr lang="en-US"/>
              <a:t>Call or text offer for remote job</a:t>
            </a:r>
          </a:p>
          <a:p>
            <a:r>
              <a:rPr lang="en-US"/>
              <a:t>Set up an interview but first…</a:t>
            </a:r>
          </a:p>
          <a:p>
            <a:r>
              <a:rPr lang="en-US"/>
              <a:t>Ask for personal or financial info</a:t>
            </a:r>
          </a:p>
        </p:txBody>
      </p:sp>
      <p:pic>
        <p:nvPicPr>
          <p:cNvPr id="13" name="Picture 12">
            <a:extLst>
              <a:ext uri="{FF2B5EF4-FFF2-40B4-BE49-F238E27FC236}">
                <a16:creationId xmlns:a16="http://schemas.microsoft.com/office/drawing/2014/main" id="{6F68BE7B-1B45-3C3C-3165-5D38AF604199}"/>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39504" y="2862469"/>
            <a:ext cx="2035364" cy="1463963"/>
          </a:xfrm>
          <a:prstGeom prst="rect">
            <a:avLst/>
          </a:prstGeom>
        </p:spPr>
      </p:pic>
    </p:spTree>
    <p:extLst>
      <p:ext uri="{BB962C8B-B14F-4D97-AF65-F5344CB8AC3E}">
        <p14:creationId xmlns:p14="http://schemas.microsoft.com/office/powerpoint/2010/main" val="20004634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FAA63-2E89-7BE0-993F-485C32A07E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D121D8-5C4F-1017-A29F-306BB97E0636}"/>
              </a:ext>
            </a:extLst>
          </p:cNvPr>
          <p:cNvSpPr>
            <a:spLocks noGrp="1"/>
          </p:cNvSpPr>
          <p:nvPr>
            <p:ph type="title"/>
          </p:nvPr>
        </p:nvSpPr>
        <p:spPr/>
        <p:txBody>
          <a:bodyPr/>
          <a:lstStyle/>
          <a:p>
            <a:r>
              <a:rPr lang="en-US"/>
              <a:t>	Job Scams: Boss Imposter Scams </a:t>
            </a:r>
          </a:p>
        </p:txBody>
      </p:sp>
      <p:sp>
        <p:nvSpPr>
          <p:cNvPr id="3" name="Content Placeholder 2">
            <a:extLst>
              <a:ext uri="{FF2B5EF4-FFF2-40B4-BE49-F238E27FC236}">
                <a16:creationId xmlns:a16="http://schemas.microsoft.com/office/drawing/2014/main" id="{BB008EBD-5C5E-7BAE-EFA7-85FC4DEF64EE}"/>
              </a:ext>
            </a:extLst>
          </p:cNvPr>
          <p:cNvSpPr>
            <a:spLocks noGrp="1"/>
          </p:cNvSpPr>
          <p:nvPr>
            <p:ph idx="1"/>
          </p:nvPr>
        </p:nvSpPr>
        <p:spPr/>
        <p:txBody>
          <a:bodyPr/>
          <a:lstStyle/>
          <a:p>
            <a:pPr lvl="0"/>
            <a:endParaRPr lang="en-US"/>
          </a:p>
          <a:p>
            <a:pPr lvl="0"/>
            <a:r>
              <a:rPr lang="en-US"/>
              <a:t>New “boss” tells you to buy gift cards</a:t>
            </a:r>
          </a:p>
          <a:p>
            <a:pPr lvl="0"/>
            <a:r>
              <a:rPr lang="en-US"/>
              <a:t>Promises to pay you back</a:t>
            </a:r>
          </a:p>
          <a:p>
            <a:pPr lvl="0"/>
            <a:r>
              <a:rPr lang="en-US"/>
              <a:t>Once you give gift card number and PIN, money is gone</a:t>
            </a:r>
          </a:p>
          <a:p>
            <a:pPr marL="0" indent="0">
              <a:buNone/>
            </a:pPr>
            <a:endParaRPr lang="en-US"/>
          </a:p>
        </p:txBody>
      </p:sp>
      <p:pic>
        <p:nvPicPr>
          <p:cNvPr id="6" name="Picture 5">
            <a:extLst>
              <a:ext uri="{FF2B5EF4-FFF2-40B4-BE49-F238E27FC236}">
                <a16:creationId xmlns:a16="http://schemas.microsoft.com/office/drawing/2014/main" id="{3A968AA7-3636-45DC-E4BD-4733BC7E5492}"/>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39504" y="2862469"/>
            <a:ext cx="2035364" cy="1463963"/>
          </a:xfrm>
          <a:prstGeom prst="rect">
            <a:avLst/>
          </a:prstGeom>
        </p:spPr>
      </p:pic>
    </p:spTree>
    <p:extLst>
      <p:ext uri="{BB962C8B-B14F-4D97-AF65-F5344CB8AC3E}">
        <p14:creationId xmlns:p14="http://schemas.microsoft.com/office/powerpoint/2010/main" val="34597111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B1722-51BE-AD45-4F7A-C5C9D1205E2F}"/>
              </a:ext>
            </a:extLst>
          </p:cNvPr>
          <p:cNvSpPr>
            <a:spLocks noGrp="1"/>
          </p:cNvSpPr>
          <p:nvPr>
            <p:ph type="title"/>
          </p:nvPr>
        </p:nvSpPr>
        <p:spPr/>
        <p:txBody>
          <a:bodyPr/>
          <a:lstStyle/>
          <a:p>
            <a:pPr algn="ctr"/>
            <a:r>
              <a:rPr lang="en-US">
                <a:latin typeface="Arial"/>
                <a:cs typeface="Arial"/>
              </a:rPr>
              <a:t>Business Opportunity Scams</a:t>
            </a:r>
            <a:endParaRPr lang="en-US"/>
          </a:p>
        </p:txBody>
      </p:sp>
      <p:sp>
        <p:nvSpPr>
          <p:cNvPr id="5" name="TextBox 4">
            <a:extLst>
              <a:ext uri="{FF2B5EF4-FFF2-40B4-BE49-F238E27FC236}">
                <a16:creationId xmlns:a16="http://schemas.microsoft.com/office/drawing/2014/main" id="{E8BD260C-54CA-03B2-7091-DEABE226D5D7}"/>
              </a:ext>
            </a:extLst>
          </p:cNvPr>
          <p:cNvSpPr txBox="1"/>
          <p:nvPr/>
        </p:nvSpPr>
        <p:spPr>
          <a:xfrm>
            <a:off x="4802039" y="2853906"/>
            <a:ext cx="7375583" cy="21205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marR="0" lvl="0" indent="-2286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pitchFamily="34" charset="0"/>
                <a:ea typeface="Calibri"/>
                <a:cs typeface="Arial" panose="020B0604020202020204" pitchFamily="34" charset="0"/>
              </a:rPr>
              <a:t>Promise "expert coaches" </a:t>
            </a:r>
            <a:endParaRPr kumimoji="0" lang="en-US" sz="2800" b="0" i="0" u="none" strike="noStrike" kern="1200" cap="none" spc="0" normalizeH="0" baseline="0" noProof="0">
              <a:ln>
                <a:noFill/>
              </a:ln>
              <a:solidFill>
                <a:srgbClr val="000000"/>
              </a:solidFill>
              <a:effectLst/>
              <a:uLnTx/>
              <a:uFillTx/>
              <a:latin typeface="Arial" panose="020B0604020202020204" pitchFamily="34" charset="0"/>
              <a:ea typeface="Arial"/>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pitchFamily="34" charset="0"/>
                <a:ea typeface="Arial"/>
                <a:cs typeface="Arial" panose="020B0604020202020204" pitchFamily="34" charset="0"/>
              </a:rPr>
              <a:t>No such thing as "proven method"​</a:t>
            </a:r>
            <a:endParaRPr kumimoji="0" lang="en-US" sz="2800" b="0" i="0" u="none" strike="noStrike" kern="1200" cap="none" spc="0" normalizeH="0" baseline="0" noProof="0">
              <a:ln>
                <a:noFill/>
              </a:ln>
              <a:solidFill>
                <a:srgbClr val="000000"/>
              </a:solidFill>
              <a:effectLst/>
              <a:uLnTx/>
              <a:uFillTx/>
              <a:latin typeface="Arial" panose="020B0604020202020204" pitchFamily="34" charset="0"/>
              <a:ea typeface="Calibri" panose="020F0502020204030204"/>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pitchFamily="34" charset="0"/>
                <a:ea typeface="Arial"/>
                <a:cs typeface="Arial" panose="020B0604020202020204" pitchFamily="34" charset="0"/>
              </a:rPr>
              <a:t>Glowing stories of success – fake</a:t>
            </a:r>
          </a:p>
          <a:p>
            <a:pPr marL="285750" marR="0" lvl="0" indent="-285750" algn="ctr" defTabSz="914400" rtl="0" eaLnBrk="1" fontAlgn="auto" latinLnBrk="0" hangingPunct="1">
              <a:lnSpc>
                <a:spcPct val="90000"/>
              </a:lnSpc>
              <a:spcBef>
                <a:spcPts val="100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4" name="Content Placeholder 3">
            <a:extLst>
              <a:ext uri="{FF2B5EF4-FFF2-40B4-BE49-F238E27FC236}">
                <a16:creationId xmlns:a16="http://schemas.microsoft.com/office/drawing/2014/main" id="{B2C35194-8EFB-EFD9-456A-D3EBC52162E0}"/>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1313058" y="3000523"/>
            <a:ext cx="2457450" cy="1104900"/>
          </a:xfrm>
          <a:prstGeom prst="rect">
            <a:avLst/>
          </a:prstGeom>
        </p:spPr>
      </p:pic>
    </p:spTree>
    <p:extLst>
      <p:ext uri="{BB962C8B-B14F-4D97-AF65-F5344CB8AC3E}">
        <p14:creationId xmlns:p14="http://schemas.microsoft.com/office/powerpoint/2010/main" val="21872171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595EA-E85A-E51F-2394-96147FFE7A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471466-6C0C-8885-4354-68FEA7CDE96B}"/>
              </a:ext>
            </a:extLst>
          </p:cNvPr>
          <p:cNvSpPr>
            <a:spLocks noGrp="1"/>
          </p:cNvSpPr>
          <p:nvPr>
            <p:ph type="title"/>
          </p:nvPr>
        </p:nvSpPr>
        <p:spPr>
          <a:xfrm>
            <a:off x="378125" y="365126"/>
            <a:ext cx="11363863" cy="1338917"/>
          </a:xfrm>
        </p:spPr>
        <p:txBody>
          <a:bodyPr/>
          <a:lstStyle/>
          <a:p>
            <a:pPr algn="ctr"/>
            <a:r>
              <a:rPr lang="en-US"/>
              <a:t>	Job Scams: Fake Checks </a:t>
            </a:r>
          </a:p>
        </p:txBody>
      </p:sp>
      <p:sp>
        <p:nvSpPr>
          <p:cNvPr id="3" name="Content Placeholder 2">
            <a:extLst>
              <a:ext uri="{FF2B5EF4-FFF2-40B4-BE49-F238E27FC236}">
                <a16:creationId xmlns:a16="http://schemas.microsoft.com/office/drawing/2014/main" id="{395F98FA-7F5F-5B44-2108-BFFA7C8877E8}"/>
              </a:ext>
            </a:extLst>
          </p:cNvPr>
          <p:cNvSpPr>
            <a:spLocks noGrp="1"/>
          </p:cNvSpPr>
          <p:nvPr>
            <p:ph idx="1"/>
          </p:nvPr>
        </p:nvSpPr>
        <p:spPr>
          <a:xfrm>
            <a:off x="4742822" y="2186609"/>
            <a:ext cx="6610978" cy="3707754"/>
          </a:xfrm>
        </p:spPr>
        <p:txBody>
          <a:bodyPr/>
          <a:lstStyle/>
          <a:p>
            <a:pPr lvl="0"/>
            <a:endParaRPr lang="en-US"/>
          </a:p>
          <a:p>
            <a:pPr marL="0" lvl="0" indent="0">
              <a:buNone/>
            </a:pPr>
            <a:r>
              <a:rPr lang="en-US"/>
              <a:t>Did someone send you a check and ask you to send some money back?</a:t>
            </a:r>
          </a:p>
          <a:p>
            <a:pPr marL="0" lvl="0" indent="0">
              <a:buNone/>
            </a:pPr>
            <a:r>
              <a:rPr lang="en-US"/>
              <a:t>That’s a scam.</a:t>
            </a:r>
          </a:p>
        </p:txBody>
      </p:sp>
      <p:pic>
        <p:nvPicPr>
          <p:cNvPr id="4" name="Picture 3">
            <a:extLst>
              <a:ext uri="{FF2B5EF4-FFF2-40B4-BE49-F238E27FC236}">
                <a16:creationId xmlns:a16="http://schemas.microsoft.com/office/drawing/2014/main" id="{8F781B9F-6F13-F90A-FB03-B549CD73BF9F}"/>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39504" y="2862469"/>
            <a:ext cx="2035364" cy="1463963"/>
          </a:xfrm>
          <a:prstGeom prst="rect">
            <a:avLst/>
          </a:prstGeom>
        </p:spPr>
      </p:pic>
    </p:spTree>
    <p:extLst>
      <p:ext uri="{BB962C8B-B14F-4D97-AF65-F5344CB8AC3E}">
        <p14:creationId xmlns:p14="http://schemas.microsoft.com/office/powerpoint/2010/main" val="1554084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4B1DD-C1DE-A236-99DC-1242D7642E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DC7C0F-F5C3-3B46-8486-370D3D06BC9F}"/>
              </a:ext>
            </a:extLst>
          </p:cNvPr>
          <p:cNvSpPr>
            <a:spLocks noGrp="1"/>
          </p:cNvSpPr>
          <p:nvPr>
            <p:ph type="title"/>
          </p:nvPr>
        </p:nvSpPr>
        <p:spPr>
          <a:xfrm>
            <a:off x="421257" y="365126"/>
            <a:ext cx="11349486" cy="1338917"/>
          </a:xfrm>
        </p:spPr>
        <p:txBody>
          <a:bodyPr/>
          <a:lstStyle/>
          <a:p>
            <a:r>
              <a:rPr lang="en-US"/>
              <a:t>			Job Scams: How to Avoid </a:t>
            </a:r>
          </a:p>
        </p:txBody>
      </p:sp>
      <p:sp>
        <p:nvSpPr>
          <p:cNvPr id="3" name="Content Placeholder 2">
            <a:extLst>
              <a:ext uri="{FF2B5EF4-FFF2-40B4-BE49-F238E27FC236}">
                <a16:creationId xmlns:a16="http://schemas.microsoft.com/office/drawing/2014/main" id="{F2F63EC1-340A-FFC8-5B0C-E0398846812D}"/>
              </a:ext>
            </a:extLst>
          </p:cNvPr>
          <p:cNvSpPr>
            <a:spLocks noGrp="1"/>
          </p:cNvSpPr>
          <p:nvPr>
            <p:ph idx="1"/>
          </p:nvPr>
        </p:nvSpPr>
        <p:spPr/>
        <p:txBody>
          <a:bodyPr/>
          <a:lstStyle/>
          <a:p>
            <a:pPr lvl="0"/>
            <a:endParaRPr lang="en-US"/>
          </a:p>
          <a:p>
            <a:pPr lvl="0"/>
            <a:r>
              <a:rPr lang="en-US"/>
              <a:t>Do an online search </a:t>
            </a:r>
          </a:p>
          <a:p>
            <a:pPr lvl="0"/>
            <a:r>
              <a:rPr lang="en-US"/>
              <a:t>Talk to someone you trust</a:t>
            </a:r>
          </a:p>
          <a:p>
            <a:pPr lvl="0"/>
            <a:r>
              <a:rPr lang="en-US"/>
              <a:t>Don't pay for the promise of a job</a:t>
            </a:r>
          </a:p>
          <a:p>
            <a:pPr lvl="0"/>
            <a:r>
              <a:rPr lang="en-US"/>
              <a:t>Never bank on a “cleared” check</a:t>
            </a:r>
          </a:p>
          <a:p>
            <a:endParaRPr lang="en-US"/>
          </a:p>
        </p:txBody>
      </p:sp>
      <p:pic>
        <p:nvPicPr>
          <p:cNvPr id="4" name="Picture 3">
            <a:extLst>
              <a:ext uri="{FF2B5EF4-FFF2-40B4-BE49-F238E27FC236}">
                <a16:creationId xmlns:a16="http://schemas.microsoft.com/office/drawing/2014/main" id="{A8A877B5-BBDA-942D-9991-DC12DE5FFB51}"/>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39504" y="2862469"/>
            <a:ext cx="2035364" cy="1463963"/>
          </a:xfrm>
          <a:prstGeom prst="rect">
            <a:avLst/>
          </a:prstGeom>
        </p:spPr>
      </p:pic>
    </p:spTree>
    <p:extLst>
      <p:ext uri="{BB962C8B-B14F-4D97-AF65-F5344CB8AC3E}">
        <p14:creationId xmlns:p14="http://schemas.microsoft.com/office/powerpoint/2010/main" val="1666095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05DF2-C2C2-2B51-414E-6CC481CE56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354AB3-8610-F9E5-56D9-33B0EDD0F21B}"/>
              </a:ext>
            </a:extLst>
          </p:cNvPr>
          <p:cNvSpPr>
            <a:spLocks noGrp="1"/>
          </p:cNvSpPr>
          <p:nvPr>
            <p:ph type="title"/>
          </p:nvPr>
        </p:nvSpPr>
        <p:spPr/>
        <p:txBody>
          <a:bodyPr/>
          <a:lstStyle/>
          <a:p>
            <a:r>
              <a:rPr lang="en-US"/>
              <a:t>How to Report Scams</a:t>
            </a:r>
          </a:p>
        </p:txBody>
      </p:sp>
    </p:spTree>
    <p:extLst>
      <p:ext uri="{BB962C8B-B14F-4D97-AF65-F5344CB8AC3E}">
        <p14:creationId xmlns:p14="http://schemas.microsoft.com/office/powerpoint/2010/main" val="32148852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A6A46-6383-C2DA-C58C-7D0AE2B7DB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B670CD-7159-9ED8-4043-1757CF61FBF8}"/>
              </a:ext>
            </a:extLst>
          </p:cNvPr>
          <p:cNvSpPr>
            <a:spLocks noGrp="1"/>
          </p:cNvSpPr>
          <p:nvPr>
            <p:ph type="title"/>
          </p:nvPr>
        </p:nvSpPr>
        <p:spPr>
          <a:xfrm>
            <a:off x="838200" y="-1252654"/>
            <a:ext cx="10515600" cy="1252654"/>
          </a:xfrm>
        </p:spPr>
        <p:txBody>
          <a:bodyPr vert="horz" lIns="91440" tIns="45720" rIns="91440" bIns="45720" rtlCol="0" anchor="b">
            <a:normAutofit/>
          </a:bodyPr>
          <a:lstStyle/>
          <a:p>
            <a:r>
              <a:rPr lang="en-US"/>
              <a:t>FTC Website Demonstration</a:t>
            </a:r>
          </a:p>
        </p:txBody>
      </p:sp>
      <p:pic>
        <p:nvPicPr>
          <p:cNvPr id="4" name="Content Placeholder 3" descr="social media shareable 3">
            <a:extLst>
              <a:ext uri="{FF2B5EF4-FFF2-40B4-BE49-F238E27FC236}">
                <a16:creationId xmlns:a16="http://schemas.microsoft.com/office/drawing/2014/main" id="{3C8082CD-77BC-98BF-34B2-C709FDB4673D}"/>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rcRect/>
          <a:stretch>
            <a:fillRect/>
          </a:stretch>
        </p:blipFill>
        <p:spPr bwMode="auto">
          <a:xfrm>
            <a:off x="195943" y="239486"/>
            <a:ext cx="11800113" cy="5892987"/>
          </a:xfrm>
          <a:prstGeom prst="rect">
            <a:avLst/>
          </a:prstGeom>
          <a:noFill/>
          <a:ln>
            <a:noFill/>
          </a:ln>
        </p:spPr>
      </p:pic>
    </p:spTree>
    <p:extLst>
      <p:ext uri="{BB962C8B-B14F-4D97-AF65-F5344CB8AC3E}">
        <p14:creationId xmlns:p14="http://schemas.microsoft.com/office/powerpoint/2010/main" val="6771519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A6378-67BB-400B-C915-56C1909A8AA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F56F9B-8FA2-187A-3C8A-69225C473685}"/>
              </a:ext>
            </a:extLst>
          </p:cNvPr>
          <p:cNvSpPr>
            <a:spLocks noGrp="1"/>
          </p:cNvSpPr>
          <p:nvPr>
            <p:ph type="title"/>
          </p:nvPr>
        </p:nvSpPr>
        <p:spPr>
          <a:xfrm>
            <a:off x="838200" y="-1252654"/>
            <a:ext cx="10515600" cy="1252654"/>
          </a:xfrm>
        </p:spPr>
        <p:txBody>
          <a:bodyPr vert="horz" lIns="91440" tIns="45720" rIns="91440" bIns="45720" rtlCol="0" anchor="b">
            <a:normAutofit/>
          </a:bodyPr>
          <a:lstStyle/>
          <a:p>
            <a:r>
              <a:rPr lang="en-US"/>
              <a:t>ReportFraud.ftc.gov Website Demonstration</a:t>
            </a:r>
          </a:p>
        </p:txBody>
      </p:sp>
      <p:pic>
        <p:nvPicPr>
          <p:cNvPr id="2" name="Picture 1" descr="Screenshot of ReportFraud.ftc.gov">
            <a:extLst>
              <a:ext uri="{FF2B5EF4-FFF2-40B4-BE49-F238E27FC236}">
                <a16:creationId xmlns:a16="http://schemas.microsoft.com/office/drawing/2014/main" id="{1FCEE998-E9D8-07A9-FEB8-9021CB7DCC8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1129" y="217715"/>
            <a:ext cx="11549742" cy="5910102"/>
          </a:xfrm>
          <a:prstGeom prst="rect">
            <a:avLst/>
          </a:prstGeom>
        </p:spPr>
      </p:pic>
    </p:spTree>
    <p:extLst>
      <p:ext uri="{BB962C8B-B14F-4D97-AF65-F5344CB8AC3E}">
        <p14:creationId xmlns:p14="http://schemas.microsoft.com/office/powerpoint/2010/main" val="20930420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4B593-3EE8-49B9-9D78-4638D12382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3EECE7-61C3-CE76-A32A-712AE016638A}"/>
              </a:ext>
            </a:extLst>
          </p:cNvPr>
          <p:cNvSpPr>
            <a:spLocks noGrp="1"/>
          </p:cNvSpPr>
          <p:nvPr>
            <p:ph type="title"/>
          </p:nvPr>
        </p:nvSpPr>
        <p:spPr/>
        <p:txBody>
          <a:bodyPr/>
          <a:lstStyle/>
          <a:p>
            <a:r>
              <a:rPr lang="en-US"/>
              <a:t>How to Recover from Scams</a:t>
            </a:r>
          </a:p>
        </p:txBody>
      </p:sp>
    </p:spTree>
    <p:extLst>
      <p:ext uri="{BB962C8B-B14F-4D97-AF65-F5344CB8AC3E}">
        <p14:creationId xmlns:p14="http://schemas.microsoft.com/office/powerpoint/2010/main" val="33061941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1F1705-616C-1C17-07A3-C47FEFF9C573}"/>
              </a:ext>
            </a:extLst>
          </p:cNvPr>
          <p:cNvSpPr>
            <a:spLocks noGrp="1"/>
          </p:cNvSpPr>
          <p:nvPr>
            <p:ph type="title"/>
          </p:nvPr>
        </p:nvSpPr>
        <p:spPr/>
        <p:txBody>
          <a:bodyPr/>
          <a:lstStyle/>
          <a:p>
            <a:r>
              <a:rPr lang="en-US"/>
              <a:t>			If You Paid a Scammer</a:t>
            </a:r>
          </a:p>
        </p:txBody>
      </p:sp>
      <p:pic>
        <p:nvPicPr>
          <p:cNvPr id="10" name="Picture 9">
            <a:extLst>
              <a:ext uri="{FF2B5EF4-FFF2-40B4-BE49-F238E27FC236}">
                <a16:creationId xmlns:a16="http://schemas.microsoft.com/office/drawing/2014/main" id="{5CEF50DD-F2FC-6F8A-1B34-0F64BE4DE7E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8200" y="2198633"/>
            <a:ext cx="3290207" cy="3268749"/>
          </a:xfrm>
          <a:prstGeom prst="rect">
            <a:avLst/>
          </a:prstGeom>
        </p:spPr>
      </p:pic>
      <p:graphicFrame>
        <p:nvGraphicFramePr>
          <p:cNvPr id="2" name="Table 1">
            <a:extLst>
              <a:ext uri="{FF2B5EF4-FFF2-40B4-BE49-F238E27FC236}">
                <a16:creationId xmlns:a16="http://schemas.microsoft.com/office/drawing/2014/main" id="{9ABE43E2-41D4-1E17-25E5-6C620F01FBCF}"/>
              </a:ext>
            </a:extLst>
          </p:cNvPr>
          <p:cNvGraphicFramePr>
            <a:graphicFrameLocks noGrp="1"/>
          </p:cNvGraphicFramePr>
          <p:nvPr>
            <p:extLst>
              <p:ext uri="{D42A27DB-BD31-4B8C-83A1-F6EECF244321}">
                <p14:modId xmlns:p14="http://schemas.microsoft.com/office/powerpoint/2010/main" val="2146009835"/>
              </p:ext>
            </p:extLst>
          </p:nvPr>
        </p:nvGraphicFramePr>
        <p:xfrm>
          <a:off x="4452887" y="2702457"/>
          <a:ext cx="7221415" cy="2400605"/>
        </p:xfrm>
        <a:graphic>
          <a:graphicData uri="http://schemas.openxmlformats.org/drawingml/2006/table">
            <a:tbl>
              <a:tblPr firstRow="1" bandRow="1">
                <a:tableStyleId>{5C22544A-7EE6-4342-B048-85BDC9FD1C3A}</a:tableStyleId>
              </a:tblPr>
              <a:tblGrid>
                <a:gridCol w="2426661">
                  <a:extLst>
                    <a:ext uri="{9D8B030D-6E8A-4147-A177-3AD203B41FA5}">
                      <a16:colId xmlns:a16="http://schemas.microsoft.com/office/drawing/2014/main" val="1704268401"/>
                    </a:ext>
                  </a:extLst>
                </a:gridCol>
                <a:gridCol w="4794754">
                  <a:extLst>
                    <a:ext uri="{9D8B030D-6E8A-4147-A177-3AD203B41FA5}">
                      <a16:colId xmlns:a16="http://schemas.microsoft.com/office/drawing/2014/main" val="431500566"/>
                    </a:ext>
                  </a:extLst>
                </a:gridCol>
              </a:tblGrid>
              <a:tr h="400873">
                <a:tc>
                  <a:txBody>
                    <a:bodyPr/>
                    <a:lstStyle/>
                    <a:p>
                      <a:r>
                        <a:rPr lang="en-US" sz="2000">
                          <a:solidFill>
                            <a:schemeClr val="tx1"/>
                          </a:solidFill>
                          <a:latin typeface="Arial" panose="020B0604020202020204" pitchFamily="34" charset="0"/>
                          <a:cs typeface="Arial" panose="020B0604020202020204" pitchFamily="34" charset="0"/>
                        </a:rPr>
                        <a:t>You paid by</a:t>
                      </a:r>
                    </a:p>
                  </a:txBody>
                  <a:tcPr/>
                </a:tc>
                <a:tc>
                  <a:txBody>
                    <a:bodyPr/>
                    <a:lstStyle/>
                    <a:p>
                      <a:r>
                        <a:rPr lang="en-US" sz="2000">
                          <a:solidFill>
                            <a:schemeClr val="tx1"/>
                          </a:solidFill>
                          <a:latin typeface="Arial" panose="020B0604020202020204" pitchFamily="34" charset="0"/>
                          <a:cs typeface="Arial" panose="020B0604020202020204" pitchFamily="34" charset="0"/>
                        </a:rPr>
                        <a:t>Contact</a:t>
                      </a:r>
                    </a:p>
                  </a:txBody>
                  <a:tcPr/>
                </a:tc>
                <a:extLst>
                  <a:ext uri="{0D108BD9-81ED-4DB2-BD59-A6C34878D82A}">
                    <a16:rowId xmlns:a16="http://schemas.microsoft.com/office/drawing/2014/main" val="3457122085"/>
                  </a:ext>
                </a:extLst>
              </a:tr>
              <a:tr h="400873">
                <a:tc>
                  <a:txBody>
                    <a:bodyPr/>
                    <a:lstStyle/>
                    <a:p>
                      <a:r>
                        <a:rPr lang="en-US" sz="2000">
                          <a:solidFill>
                            <a:schemeClr val="tx1"/>
                          </a:solidFill>
                          <a:latin typeface="Arial" panose="020B0604020202020204" pitchFamily="34" charset="0"/>
                          <a:cs typeface="Arial" panose="020B0604020202020204" pitchFamily="34" charset="0"/>
                        </a:rPr>
                        <a:t>Credit Card</a:t>
                      </a:r>
                    </a:p>
                  </a:txBody>
                  <a:tcPr/>
                </a:tc>
                <a:tc>
                  <a:txBody>
                    <a:bodyPr/>
                    <a:lstStyle/>
                    <a:p>
                      <a:r>
                        <a:rPr lang="en-US" sz="2000">
                          <a:solidFill>
                            <a:schemeClr val="tx1"/>
                          </a:solidFill>
                          <a:latin typeface="Arial" panose="020B0604020202020204" pitchFamily="34" charset="0"/>
                          <a:cs typeface="Arial" panose="020B0604020202020204" pitchFamily="34" charset="0"/>
                        </a:rPr>
                        <a:t>Your card issuer</a:t>
                      </a:r>
                    </a:p>
                  </a:txBody>
                  <a:tcPr/>
                </a:tc>
                <a:extLst>
                  <a:ext uri="{0D108BD9-81ED-4DB2-BD59-A6C34878D82A}">
                    <a16:rowId xmlns:a16="http://schemas.microsoft.com/office/drawing/2014/main" val="3337847008"/>
                  </a:ext>
                </a:extLst>
              </a:tr>
              <a:tr h="400873">
                <a:tc>
                  <a:txBody>
                    <a:bodyPr/>
                    <a:lstStyle/>
                    <a:p>
                      <a:r>
                        <a:rPr lang="en-US" sz="2000">
                          <a:solidFill>
                            <a:schemeClr val="tx1"/>
                          </a:solidFill>
                          <a:latin typeface="Arial" panose="020B0604020202020204" pitchFamily="34" charset="0"/>
                          <a:cs typeface="Arial" panose="020B0604020202020204" pitchFamily="34" charset="0"/>
                        </a:rPr>
                        <a:t>Wire transfer</a:t>
                      </a:r>
                    </a:p>
                  </a:txBody>
                  <a:tcPr/>
                </a:tc>
                <a:tc>
                  <a:txBody>
                    <a:bodyPr/>
                    <a:lstStyle/>
                    <a:p>
                      <a:r>
                        <a:rPr lang="en-US" sz="2000">
                          <a:solidFill>
                            <a:schemeClr val="tx1"/>
                          </a:solidFill>
                          <a:latin typeface="Arial" panose="020B0604020202020204" pitchFamily="34" charset="0"/>
                          <a:cs typeface="Arial" panose="020B0604020202020204" pitchFamily="34" charset="0"/>
                        </a:rPr>
                        <a:t>Wire transfer company</a:t>
                      </a:r>
                    </a:p>
                  </a:txBody>
                  <a:tcPr/>
                </a:tc>
                <a:extLst>
                  <a:ext uri="{0D108BD9-81ED-4DB2-BD59-A6C34878D82A}">
                    <a16:rowId xmlns:a16="http://schemas.microsoft.com/office/drawing/2014/main" val="1067640534"/>
                  </a:ext>
                </a:extLst>
              </a:tr>
              <a:tr h="400873">
                <a:tc>
                  <a:txBody>
                    <a:bodyPr/>
                    <a:lstStyle/>
                    <a:p>
                      <a:r>
                        <a:rPr lang="en-US" sz="2000">
                          <a:solidFill>
                            <a:schemeClr val="tx1"/>
                          </a:solidFill>
                          <a:latin typeface="Arial" panose="020B0604020202020204" pitchFamily="34" charset="0"/>
                          <a:cs typeface="Arial" panose="020B0604020202020204" pitchFamily="34" charset="0"/>
                        </a:rPr>
                        <a:t>Gift card</a:t>
                      </a:r>
                    </a:p>
                  </a:txBody>
                  <a:tcPr/>
                </a:tc>
                <a:tc>
                  <a:txBody>
                    <a:bodyPr/>
                    <a:lstStyle/>
                    <a:p>
                      <a:r>
                        <a:rPr lang="en-US" sz="2000">
                          <a:solidFill>
                            <a:schemeClr val="tx1"/>
                          </a:solidFill>
                          <a:latin typeface="Arial" panose="020B0604020202020204" pitchFamily="34" charset="0"/>
                          <a:cs typeface="Arial" panose="020B0604020202020204" pitchFamily="34" charset="0"/>
                        </a:rPr>
                        <a:t>Company that issued the gift card</a:t>
                      </a:r>
                    </a:p>
                  </a:txBody>
                  <a:tcPr/>
                </a:tc>
                <a:extLst>
                  <a:ext uri="{0D108BD9-81ED-4DB2-BD59-A6C34878D82A}">
                    <a16:rowId xmlns:a16="http://schemas.microsoft.com/office/drawing/2014/main" val="485971567"/>
                  </a:ext>
                </a:extLst>
              </a:tr>
              <a:tr h="266051">
                <a:tc>
                  <a:txBody>
                    <a:bodyPr/>
                    <a:lstStyle/>
                    <a:p>
                      <a:r>
                        <a:rPr lang="en-US" sz="2000">
                          <a:solidFill>
                            <a:schemeClr val="tx1"/>
                          </a:solidFill>
                          <a:latin typeface="Arial" panose="020B0604020202020204" pitchFamily="34" charset="0"/>
                          <a:cs typeface="Arial" panose="020B0604020202020204" pitchFamily="34" charset="0"/>
                        </a:rPr>
                        <a:t>Money transfer app</a:t>
                      </a:r>
                    </a:p>
                  </a:txBody>
                  <a:tcPr/>
                </a:tc>
                <a:tc>
                  <a:txBody>
                    <a:bodyPr/>
                    <a:lstStyle/>
                    <a:p>
                      <a:r>
                        <a:rPr lang="en-US" sz="2000">
                          <a:solidFill>
                            <a:schemeClr val="tx1"/>
                          </a:solidFill>
                          <a:latin typeface="Arial" panose="020B0604020202020204" pitchFamily="34" charset="0"/>
                          <a:cs typeface="Arial" panose="020B0604020202020204" pitchFamily="34" charset="0"/>
                        </a:rPr>
                        <a:t>Company behind the money transfer app</a:t>
                      </a:r>
                    </a:p>
                  </a:txBody>
                  <a:tcPr/>
                </a:tc>
                <a:extLst>
                  <a:ext uri="{0D108BD9-81ED-4DB2-BD59-A6C34878D82A}">
                    <a16:rowId xmlns:a16="http://schemas.microsoft.com/office/drawing/2014/main" val="462230232"/>
                  </a:ext>
                </a:extLst>
              </a:tr>
              <a:tr h="400873">
                <a:tc>
                  <a:txBody>
                    <a:bodyPr/>
                    <a:lstStyle/>
                    <a:p>
                      <a:r>
                        <a:rPr lang="en-US" sz="2000">
                          <a:solidFill>
                            <a:schemeClr val="tx1"/>
                          </a:solidFill>
                          <a:latin typeface="Arial" panose="020B0604020202020204" pitchFamily="34" charset="0"/>
                          <a:cs typeface="Arial" panose="020B0604020202020204" pitchFamily="34" charset="0"/>
                        </a:rPr>
                        <a:t>Cryptocurrency</a:t>
                      </a:r>
                    </a:p>
                  </a:txBody>
                  <a:tcPr/>
                </a:tc>
                <a:tc>
                  <a:txBody>
                    <a:bodyPr/>
                    <a:lstStyle/>
                    <a:p>
                      <a:r>
                        <a:rPr lang="en-US" sz="2000" dirty="0">
                          <a:solidFill>
                            <a:schemeClr val="tx1"/>
                          </a:solidFill>
                          <a:latin typeface="Arial" panose="020B0604020202020204" pitchFamily="34" charset="0"/>
                          <a:cs typeface="Arial" panose="020B0604020202020204" pitchFamily="34" charset="0"/>
                        </a:rPr>
                        <a:t>Company you used to send the crypto</a:t>
                      </a:r>
                    </a:p>
                  </a:txBody>
                  <a:tcPr/>
                </a:tc>
                <a:extLst>
                  <a:ext uri="{0D108BD9-81ED-4DB2-BD59-A6C34878D82A}">
                    <a16:rowId xmlns:a16="http://schemas.microsoft.com/office/drawing/2014/main" val="4151189660"/>
                  </a:ext>
                </a:extLst>
              </a:tr>
            </a:tbl>
          </a:graphicData>
        </a:graphic>
      </p:graphicFrame>
    </p:spTree>
    <p:extLst>
      <p:ext uri="{BB962C8B-B14F-4D97-AF65-F5344CB8AC3E}">
        <p14:creationId xmlns:p14="http://schemas.microsoft.com/office/powerpoint/2010/main" val="19395916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1E95B-7D91-D4D7-0D2E-83AFC6B28E2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CE7B41E-14C3-DE21-5EAD-46DC6C0C701D}"/>
              </a:ext>
            </a:extLst>
          </p:cNvPr>
          <p:cNvSpPr>
            <a:spLocks noGrp="1"/>
          </p:cNvSpPr>
          <p:nvPr>
            <p:ph type="title"/>
          </p:nvPr>
        </p:nvSpPr>
        <p:spPr/>
        <p:txBody>
          <a:bodyPr/>
          <a:lstStyle/>
          <a:p>
            <a:r>
              <a:rPr lang="en-US"/>
              <a:t>		If You Gave a Scammer Your </a:t>
            </a:r>
            <a:br>
              <a:rPr lang="en-US"/>
            </a:br>
            <a:r>
              <a:rPr lang="en-US"/>
              <a:t>			Personal Information </a:t>
            </a:r>
          </a:p>
        </p:txBody>
      </p:sp>
      <p:pic>
        <p:nvPicPr>
          <p:cNvPr id="5" name="Picture 4">
            <a:extLst>
              <a:ext uri="{FF2B5EF4-FFF2-40B4-BE49-F238E27FC236}">
                <a16:creationId xmlns:a16="http://schemas.microsoft.com/office/drawing/2014/main" id="{341DCDD4-50F4-C589-6320-DC1BEF659B09}"/>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2535" y="1878923"/>
            <a:ext cx="6840305" cy="3560373"/>
          </a:xfrm>
          <a:prstGeom prst="rect">
            <a:avLst/>
          </a:prstGeom>
        </p:spPr>
      </p:pic>
      <p:sp>
        <p:nvSpPr>
          <p:cNvPr id="9" name="Content Placeholder 8">
            <a:extLst>
              <a:ext uri="{FF2B5EF4-FFF2-40B4-BE49-F238E27FC236}">
                <a16:creationId xmlns:a16="http://schemas.microsoft.com/office/drawing/2014/main" id="{093498CC-531E-42D9-C2B8-BABD3F52AAE0}"/>
              </a:ext>
            </a:extLst>
          </p:cNvPr>
          <p:cNvSpPr>
            <a:spLocks noGrp="1"/>
          </p:cNvSpPr>
          <p:nvPr>
            <p:ph idx="1"/>
          </p:nvPr>
        </p:nvSpPr>
        <p:spPr>
          <a:xfrm>
            <a:off x="7353101" y="2406455"/>
            <a:ext cx="4357636" cy="1252654"/>
          </a:xfrm>
        </p:spPr>
        <p:txBody>
          <a:bodyPr>
            <a:noAutofit/>
          </a:bodyPr>
          <a:lstStyle/>
          <a:p>
            <a:pPr marL="0" indent="0">
              <a:buNone/>
            </a:pPr>
            <a:r>
              <a:rPr lang="en-US" sz="2800"/>
              <a:t>Did someone use your information?</a:t>
            </a:r>
          </a:p>
          <a:p>
            <a:r>
              <a:rPr lang="en-US"/>
              <a:t>If Yes, Report it at IdentityTheft.gov.</a:t>
            </a:r>
          </a:p>
          <a:p>
            <a:r>
              <a:rPr lang="en-US" sz="2800"/>
              <a:t>If </a:t>
            </a:r>
            <a:r>
              <a:rPr lang="en-US"/>
              <a:t>No</a:t>
            </a:r>
            <a:r>
              <a:rPr lang="en-US" sz="2800"/>
              <a:t>, take steps to protect your information. </a:t>
            </a:r>
          </a:p>
        </p:txBody>
      </p:sp>
    </p:spTree>
    <p:extLst>
      <p:ext uri="{BB962C8B-B14F-4D97-AF65-F5344CB8AC3E}">
        <p14:creationId xmlns:p14="http://schemas.microsoft.com/office/powerpoint/2010/main" val="15189639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C1092-6C44-12EC-20F8-B1102F529460}"/>
              </a:ext>
            </a:extLst>
          </p:cNvPr>
          <p:cNvSpPr>
            <a:spLocks noGrp="1"/>
          </p:cNvSpPr>
          <p:nvPr>
            <p:ph type="title"/>
          </p:nvPr>
        </p:nvSpPr>
        <p:spPr/>
        <p:txBody>
          <a:bodyPr/>
          <a:lstStyle/>
          <a:p>
            <a:r>
              <a:rPr lang="en-US"/>
              <a:t>Free FTC Resources</a:t>
            </a:r>
          </a:p>
        </p:txBody>
      </p:sp>
    </p:spTree>
    <p:extLst>
      <p:ext uri="{BB962C8B-B14F-4D97-AF65-F5344CB8AC3E}">
        <p14:creationId xmlns:p14="http://schemas.microsoft.com/office/powerpoint/2010/main" val="18877464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5418B-02A1-6637-8BFA-F23BAAA6E0AB}"/>
              </a:ext>
            </a:extLst>
          </p:cNvPr>
          <p:cNvSpPr>
            <a:spLocks noGrp="1"/>
          </p:cNvSpPr>
          <p:nvPr>
            <p:ph type="title"/>
          </p:nvPr>
        </p:nvSpPr>
        <p:spPr/>
        <p:txBody>
          <a:bodyPr/>
          <a:lstStyle/>
          <a:p>
            <a:pPr algn="ctr"/>
            <a:r>
              <a:rPr lang="en-US"/>
              <a:t>consumer.gov</a:t>
            </a:r>
          </a:p>
        </p:txBody>
      </p:sp>
      <p:pic>
        <p:nvPicPr>
          <p:cNvPr id="6" name="Picture 5" descr="consumer.gov homepage on desktop and Your Money page on mobile">
            <a:extLst>
              <a:ext uri="{FF2B5EF4-FFF2-40B4-BE49-F238E27FC236}">
                <a16:creationId xmlns:a16="http://schemas.microsoft.com/office/drawing/2014/main" id="{671D1A10-99FE-862B-1E93-8EC229D06F8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79352" y="765401"/>
            <a:ext cx="10833295" cy="6092599"/>
          </a:xfrm>
          <a:prstGeom prst="rect">
            <a:avLst/>
          </a:prstGeom>
        </p:spPr>
      </p:pic>
    </p:spTree>
    <p:extLst>
      <p:ext uri="{BB962C8B-B14F-4D97-AF65-F5344CB8AC3E}">
        <p14:creationId xmlns:p14="http://schemas.microsoft.com/office/powerpoint/2010/main" val="20044602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99F46-A29E-CBE8-C0EB-943426C75C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CE6641-A71C-ACBD-DE6D-7F7F52D85F69}"/>
              </a:ext>
            </a:extLst>
          </p:cNvPr>
          <p:cNvSpPr>
            <a:spLocks noGrp="1"/>
          </p:cNvSpPr>
          <p:nvPr>
            <p:ph type="title"/>
          </p:nvPr>
        </p:nvSpPr>
        <p:spPr/>
        <p:txBody>
          <a:bodyPr>
            <a:normAutofit/>
          </a:bodyPr>
          <a:lstStyle/>
          <a:p>
            <a:pPr algn="ctr"/>
            <a:r>
              <a:rPr lang="en-US" sz="4000"/>
              <a:t>Learn More About Job Scams</a:t>
            </a:r>
          </a:p>
        </p:txBody>
      </p:sp>
      <p:sp>
        <p:nvSpPr>
          <p:cNvPr id="10" name="Content Placeholder 2">
            <a:extLst>
              <a:ext uri="{FF2B5EF4-FFF2-40B4-BE49-F238E27FC236}">
                <a16:creationId xmlns:a16="http://schemas.microsoft.com/office/drawing/2014/main" id="{F412E6A7-9833-C983-BCA3-48BE8A2C1C99}"/>
              </a:ext>
            </a:extLst>
          </p:cNvPr>
          <p:cNvSpPr txBox="1">
            <a:spLocks/>
          </p:cNvSpPr>
          <p:nvPr/>
        </p:nvSpPr>
        <p:spPr>
          <a:xfrm>
            <a:off x="9106728" y="2747927"/>
            <a:ext cx="2647950" cy="246538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spcAft>
                <a:spcPts val="60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endParaRPr kumimoji="0" lang="en-US" sz="3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3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ftc.gov/</a:t>
            </a:r>
          </a:p>
          <a:p>
            <a:pPr marL="0" marR="0" lvl="0" indent="0" algn="ctr"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sz="3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jobscams</a:t>
            </a:r>
            <a:endParaRPr kumimoji="0" lang="en-US" sz="3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endParaRPr kumimoji="0" lang="en-US" sz="3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FAA7A115-2294-C4AF-8D4A-92D626F528BA}"/>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7322" y="1789043"/>
            <a:ext cx="8348870" cy="4383157"/>
          </a:xfrm>
          <a:prstGeom prst="rect">
            <a:avLst/>
          </a:prstGeom>
        </p:spPr>
      </p:pic>
    </p:spTree>
    <p:extLst>
      <p:ext uri="{BB962C8B-B14F-4D97-AF65-F5344CB8AC3E}">
        <p14:creationId xmlns:p14="http://schemas.microsoft.com/office/powerpoint/2010/main" val="30434449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D2231-8C47-A878-6499-BF1EBBF27F3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EB7DF4-D247-1D7B-3B27-5E9BC2063FDE}"/>
              </a:ext>
            </a:extLst>
          </p:cNvPr>
          <p:cNvSpPr>
            <a:spLocks noGrp="1"/>
          </p:cNvSpPr>
          <p:nvPr>
            <p:ph type="title"/>
          </p:nvPr>
        </p:nvSpPr>
        <p:spPr/>
        <p:txBody>
          <a:bodyPr/>
          <a:lstStyle/>
          <a:p>
            <a:r>
              <a:rPr lang="en-US"/>
              <a:t>Free Print Materials at BulkOrder.ftc.gov</a:t>
            </a:r>
          </a:p>
        </p:txBody>
      </p:sp>
      <p:pic>
        <p:nvPicPr>
          <p:cNvPr id="12" name="Picture 11">
            <a:extLst>
              <a:ext uri="{FF2B5EF4-FFF2-40B4-BE49-F238E27FC236}">
                <a16:creationId xmlns:a16="http://schemas.microsoft.com/office/drawing/2014/main" id="{1C0461A5-7D1A-8DF7-087A-4FA35071C30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87432" y="1845529"/>
            <a:ext cx="7617136" cy="4284638"/>
          </a:xfrm>
          <a:prstGeom prst="rect">
            <a:avLst/>
          </a:prstGeom>
        </p:spPr>
      </p:pic>
    </p:spTree>
    <p:extLst>
      <p:ext uri="{BB962C8B-B14F-4D97-AF65-F5344CB8AC3E}">
        <p14:creationId xmlns:p14="http://schemas.microsoft.com/office/powerpoint/2010/main" val="35216472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F7795-1F93-033D-CB32-2F356912D0F3}"/>
              </a:ext>
            </a:extLst>
          </p:cNvPr>
          <p:cNvSpPr>
            <a:spLocks noGrp="1"/>
          </p:cNvSpPr>
          <p:nvPr>
            <p:ph type="title"/>
          </p:nvPr>
        </p:nvSpPr>
        <p:spPr/>
        <p:txBody>
          <a:bodyPr>
            <a:normAutofit/>
          </a:bodyPr>
          <a:lstStyle/>
          <a:p>
            <a:pPr algn="ctr"/>
            <a:r>
              <a:rPr lang="en-US" sz="4000"/>
              <a:t>Stay Connected</a:t>
            </a:r>
          </a:p>
        </p:txBody>
      </p:sp>
      <p:sp>
        <p:nvSpPr>
          <p:cNvPr id="3" name="Content Placeholder 2">
            <a:extLst>
              <a:ext uri="{FF2B5EF4-FFF2-40B4-BE49-F238E27FC236}">
                <a16:creationId xmlns:a16="http://schemas.microsoft.com/office/drawing/2014/main" id="{50D10206-26EF-9F65-A9D8-6BB0765CE444}"/>
              </a:ext>
            </a:extLst>
          </p:cNvPr>
          <p:cNvSpPr>
            <a:spLocks noGrp="1"/>
          </p:cNvSpPr>
          <p:nvPr>
            <p:ph idx="1"/>
          </p:nvPr>
        </p:nvSpPr>
        <p:spPr/>
        <p:txBody>
          <a:bodyPr/>
          <a:lstStyle/>
          <a:p>
            <a:pPr marL="0" indent="0">
              <a:buNone/>
            </a:pPr>
            <a:r>
              <a:rPr lang="en-US"/>
              <a:t>Sign up for Consumer Alerts</a:t>
            </a:r>
          </a:p>
          <a:p>
            <a:r>
              <a:rPr lang="en-US"/>
              <a:t>English: </a:t>
            </a:r>
            <a:r>
              <a:rPr lang="en-US">
                <a:hlinkClick r:id="rId3"/>
              </a:rPr>
              <a:t>ftc.gov/</a:t>
            </a:r>
            <a:r>
              <a:rPr lang="en-US" err="1">
                <a:hlinkClick r:id="rId3"/>
              </a:rPr>
              <a:t>ConsumerAlerts</a:t>
            </a:r>
            <a:r>
              <a:rPr lang="en-US"/>
              <a:t> </a:t>
            </a:r>
          </a:p>
          <a:p>
            <a:r>
              <a:rPr lang="en-US"/>
              <a:t>Spanish: </a:t>
            </a:r>
            <a:r>
              <a:rPr lang="en-US">
                <a:hlinkClick r:id="rId4"/>
              </a:rPr>
              <a:t>ftc.gov/</a:t>
            </a:r>
            <a:r>
              <a:rPr lang="en-US" err="1">
                <a:hlinkClick r:id="rId4"/>
              </a:rPr>
              <a:t>AlertasdeConsumidor</a:t>
            </a:r>
            <a:r>
              <a:rPr lang="en-US"/>
              <a:t> </a:t>
            </a:r>
          </a:p>
          <a:p>
            <a:pPr marL="0" indent="0">
              <a:buNone/>
            </a:pPr>
            <a:endParaRPr lang="en-US"/>
          </a:p>
        </p:txBody>
      </p:sp>
      <p:pic>
        <p:nvPicPr>
          <p:cNvPr id="16" name="Graphic 15">
            <a:extLst>
              <a:ext uri="{FF2B5EF4-FFF2-40B4-BE49-F238E27FC236}">
                <a16:creationId xmlns:a16="http://schemas.microsoft.com/office/drawing/2014/main" id="{E0190A30-D76D-8082-FCF8-80E874BC2A16}"/>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96961" y="2951988"/>
            <a:ext cx="1826787" cy="1252654"/>
          </a:xfrm>
          <a:prstGeom prst="rect">
            <a:avLst/>
          </a:prstGeom>
        </p:spPr>
      </p:pic>
    </p:spTree>
    <p:extLst>
      <p:ext uri="{BB962C8B-B14F-4D97-AF65-F5344CB8AC3E}">
        <p14:creationId xmlns:p14="http://schemas.microsoft.com/office/powerpoint/2010/main" val="41658010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0732DE0B-770B-DB5E-BAAA-0733718880C9}"/>
              </a:ext>
            </a:extLst>
          </p:cNvPr>
          <p:cNvSpPr>
            <a:spLocks noGrp="1"/>
          </p:cNvSpPr>
          <p:nvPr>
            <p:ph type="title" idx="4294967295"/>
          </p:nvPr>
        </p:nvSpPr>
        <p:spPr>
          <a:xfrm>
            <a:off x="6737684" y="0"/>
            <a:ext cx="5454315" cy="61361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600" b="0" i="0" u="none" strike="noStrike" kern="1200" cap="none" spc="0" normalizeH="0" baseline="0" noProof="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rPr>
              <a:t>Your </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600" b="0" i="0" u="none" strike="noStrike" kern="1200" cap="none" spc="0" normalizeH="0" baseline="0" noProof="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rPr>
              <a:t>Technology and Accessibility Experience</a:t>
            </a:r>
          </a:p>
        </p:txBody>
      </p:sp>
      <p:sp>
        <p:nvSpPr>
          <p:cNvPr id="8" name="Slide Number Placeholder 5">
            <a:extLst>
              <a:ext uri="{FF2B5EF4-FFF2-40B4-BE49-F238E27FC236}">
                <a16:creationId xmlns:a16="http://schemas.microsoft.com/office/drawing/2014/main" id="{87A7A8BD-7F01-E0D2-98B3-54BFA0AAA5FD}"/>
              </a:ext>
            </a:extLst>
          </p:cNvPr>
          <p:cNvSpPr>
            <a:spLocks noGrp="1"/>
          </p:cNvSpPr>
          <p:nvPr>
            <p:ph type="sldNum" sz="quarter" idx="4"/>
          </p:nvPr>
        </p:nvSpPr>
        <p:spPr>
          <a:xfrm>
            <a:off x="11754855" y="6477918"/>
            <a:ext cx="486875"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47</a:t>
            </a:fld>
            <a:endParaRPr lang="en-US"/>
          </a:p>
        </p:txBody>
      </p:sp>
    </p:spTree>
    <p:extLst>
      <p:ext uri="{BB962C8B-B14F-4D97-AF65-F5344CB8AC3E}">
        <p14:creationId xmlns:p14="http://schemas.microsoft.com/office/powerpoint/2010/main" val="20421735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04278-6548-639F-D015-AEC83ECEB98E}"/>
              </a:ext>
            </a:extLst>
          </p:cNvPr>
          <p:cNvSpPr>
            <a:spLocks noGrp="1"/>
          </p:cNvSpPr>
          <p:nvPr>
            <p:ph type="title"/>
          </p:nvPr>
        </p:nvSpPr>
        <p:spPr/>
        <p:txBody>
          <a:bodyPr/>
          <a:lstStyle/>
          <a:p>
            <a:r>
              <a:rPr lang="en-US"/>
              <a:t>Questions</a:t>
            </a:r>
          </a:p>
        </p:txBody>
      </p:sp>
    </p:spTree>
    <p:extLst>
      <p:ext uri="{BB962C8B-B14F-4D97-AF65-F5344CB8AC3E}">
        <p14:creationId xmlns:p14="http://schemas.microsoft.com/office/powerpoint/2010/main" val="41594829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3A942-8668-E8A9-F9EC-351CB0077CAC}"/>
              </a:ext>
            </a:extLst>
          </p:cNvPr>
          <p:cNvSpPr>
            <a:spLocks noGrp="1"/>
          </p:cNvSpPr>
          <p:nvPr>
            <p:ph type="title"/>
          </p:nvPr>
        </p:nvSpPr>
        <p:spPr/>
        <p:txBody>
          <a:bodyPr>
            <a:normAutofit/>
          </a:bodyPr>
          <a:lstStyle/>
          <a:p>
            <a:r>
              <a:rPr lang="en-US">
                <a:latin typeface="Arial"/>
                <a:cs typeface="Arial"/>
              </a:rPr>
              <a:t>Thank You</a:t>
            </a:r>
            <a:r>
              <a:rPr lang="en-US" sz="4000">
                <a:latin typeface="Arial"/>
                <a:cs typeface="Arial"/>
              </a:rPr>
              <a:t> </a:t>
            </a:r>
            <a:br>
              <a:rPr lang="en-US" sz="4000">
                <a:latin typeface="Arial"/>
                <a:cs typeface="Arial"/>
              </a:rPr>
            </a:br>
            <a:r>
              <a:rPr lang="en-US" sz="4000">
                <a:solidFill>
                  <a:srgbClr val="00B0F0"/>
                </a:solidFill>
                <a:latin typeface="Arial"/>
                <a:cs typeface="Arial"/>
              </a:rPr>
              <a:t>kkrown@ftc.gov</a:t>
            </a:r>
            <a:br>
              <a:rPr lang="en-US" sz="4000">
                <a:solidFill>
                  <a:srgbClr val="00B0F0"/>
                </a:solidFill>
                <a:latin typeface="Arial"/>
                <a:cs typeface="Arial"/>
              </a:rPr>
            </a:br>
            <a:r>
              <a:rPr lang="en-US" sz="4000">
                <a:solidFill>
                  <a:srgbClr val="00B0F0"/>
                </a:solidFill>
                <a:latin typeface="Arial"/>
                <a:cs typeface="Arial"/>
              </a:rPr>
              <a:t>jkreidler@ftc.gov</a:t>
            </a:r>
            <a:endParaRPr lang="en-US" sz="4000">
              <a:solidFill>
                <a:srgbClr val="00B0F0"/>
              </a:solidFill>
            </a:endParaRPr>
          </a:p>
        </p:txBody>
      </p:sp>
    </p:spTree>
    <p:extLst>
      <p:ext uri="{BB962C8B-B14F-4D97-AF65-F5344CB8AC3E}">
        <p14:creationId xmlns:p14="http://schemas.microsoft.com/office/powerpoint/2010/main" val="885280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07A7C1D8-7C69-0CD7-5464-4134450BAD75}"/>
              </a:ext>
            </a:extLst>
          </p:cNvPr>
          <p:cNvSpPr>
            <a:spLocks noGrp="1"/>
          </p:cNvSpPr>
          <p:nvPr>
            <p:ph type="title" idx="4294967295"/>
          </p:nvPr>
        </p:nvSpPr>
        <p:spPr>
          <a:xfrm>
            <a:off x="0" y="1261397"/>
            <a:ext cx="4729316" cy="1473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5400" b="1" i="0" u="none" strike="noStrike" kern="1200" cap="none" spc="0" normalizeH="0" baseline="0" noProof="0" dirty="0">
                <a:ln>
                  <a:noFill/>
                </a:ln>
                <a:solidFill>
                  <a:srgbClr val="002F5D"/>
                </a:solidFill>
                <a:effectLst/>
                <a:uLnTx/>
                <a:uFillTx/>
                <a:latin typeface="Roboto" panose="02000000000000000000" pitchFamily="2" charset="0"/>
                <a:ea typeface="Roboto" panose="02000000000000000000" pitchFamily="2" charset="0"/>
                <a:cs typeface="Roboto" panose="02000000000000000000" pitchFamily="2" charset="0"/>
              </a:rPr>
              <a:t>We want your feedback!</a:t>
            </a:r>
            <a:endParaRPr kumimoji="0" lang="en-US" sz="4800" b="0" i="0" u="none" strike="noStrike" kern="1200" cap="none" spc="0" normalizeH="0" baseline="0" noProof="0" dirty="0">
              <a:ln>
                <a:noFill/>
              </a:ln>
              <a:solidFill>
                <a:srgbClr val="002F5D"/>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 name="TextBox 4">
            <a:extLst>
              <a:ext uri="{FF2B5EF4-FFF2-40B4-BE49-F238E27FC236}">
                <a16:creationId xmlns:a16="http://schemas.microsoft.com/office/drawing/2014/main" id="{91546970-0622-B7E8-3EC0-5B2E6D6D4210}"/>
              </a:ext>
            </a:extLst>
          </p:cNvPr>
          <p:cNvSpPr txBox="1"/>
          <p:nvPr/>
        </p:nvSpPr>
        <p:spPr>
          <a:xfrm>
            <a:off x="0" y="3429000"/>
            <a:ext cx="4729316"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What additional topics would you like to see covered?</a:t>
            </a:r>
          </a:p>
        </p:txBody>
      </p:sp>
      <p:sp>
        <p:nvSpPr>
          <p:cNvPr id="3" name="Slide Number Placeholder 2">
            <a:extLst>
              <a:ext uri="{FF2B5EF4-FFF2-40B4-BE49-F238E27FC236}">
                <a16:creationId xmlns:a16="http://schemas.microsoft.com/office/drawing/2014/main" id="{07D61A88-033E-33BF-E2A0-19FAD0C4F6CB}"/>
              </a:ext>
            </a:extLst>
          </p:cNvPr>
          <p:cNvSpPr>
            <a:spLocks noGrp="1"/>
          </p:cNvSpPr>
          <p:nvPr>
            <p:ph type="sldNum" sz="quarter" idx="4"/>
          </p:nvPr>
        </p:nvSpPr>
        <p:spPr/>
        <p:txBody>
          <a:bodyPr/>
          <a:lstStyle/>
          <a:p>
            <a:fld id="{E1CE52AA-BB93-4FDB-9629-C6421C98F39B}" type="slidenum">
              <a:rPr lang="en-US" smtClean="0"/>
              <a:pPr/>
              <a:t>50</a:t>
            </a:fld>
            <a:endParaRPr lang="en-US"/>
          </a:p>
        </p:txBody>
      </p:sp>
    </p:spTree>
    <p:extLst>
      <p:ext uri="{BB962C8B-B14F-4D97-AF65-F5344CB8AC3E}">
        <p14:creationId xmlns:p14="http://schemas.microsoft.com/office/powerpoint/2010/main" val="19656521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3CD15B0-0656-4CB9-D2A7-157EA9D6FB6E}"/>
              </a:ext>
            </a:extLst>
          </p:cNvPr>
          <p:cNvSpPr>
            <a:spLocks noGrp="1"/>
          </p:cNvSpPr>
          <p:nvPr>
            <p:ph type="title" idx="4294967295"/>
          </p:nvPr>
        </p:nvSpPr>
        <p:spPr>
          <a:xfrm>
            <a:off x="7245752" y="365125"/>
            <a:ext cx="4108048" cy="1325563"/>
          </a:xfrm>
          <a:prstGeom prst="rect">
            <a:avLst/>
          </a:prstGeom>
        </p:spPr>
        <p:txBody>
          <a:bodyPr/>
          <a:lstStyle/>
          <a:p>
            <a:r>
              <a:rPr lang="en-US">
                <a:solidFill>
                  <a:schemeClr val="bg1"/>
                </a:solidFill>
              </a:rPr>
              <a:t>Division</a:t>
            </a:r>
            <a:r>
              <a:rPr lang="en-US" baseline="0">
                <a:solidFill>
                  <a:schemeClr val="bg1"/>
                </a:solidFill>
              </a:rPr>
              <a:t> of Youth Services </a:t>
            </a:r>
            <a:r>
              <a:rPr lang="en-US">
                <a:solidFill>
                  <a:schemeClr val="bg1"/>
                </a:solidFill>
              </a:rPr>
              <a:t>Contact Information</a:t>
            </a:r>
          </a:p>
        </p:txBody>
      </p:sp>
      <p:sp>
        <p:nvSpPr>
          <p:cNvPr id="2" name="Text Placeholder 1">
            <a:extLst>
              <a:ext uri="{FF2B5EF4-FFF2-40B4-BE49-F238E27FC236}">
                <a16:creationId xmlns:a16="http://schemas.microsoft.com/office/drawing/2014/main" id="{1FC5469E-9BD4-881B-92C6-A9C0953B6AC7}"/>
              </a:ext>
            </a:extLst>
          </p:cNvPr>
          <p:cNvSpPr>
            <a:spLocks noGrp="1"/>
          </p:cNvSpPr>
          <p:nvPr>
            <p:ph type="body" idx="1"/>
          </p:nvPr>
        </p:nvSpPr>
        <p:spPr>
          <a:xfrm>
            <a:off x="6757539" y="1538354"/>
            <a:ext cx="5434461" cy="1473552"/>
          </a:xfrm>
        </p:spPr>
        <p:txBody>
          <a:bodyPr/>
          <a:lstStyle/>
          <a:p>
            <a:r>
              <a:rPr lang="en-US" sz="3200" b="1">
                <a:solidFill>
                  <a:srgbClr val="002F5D"/>
                </a:solidFill>
              </a:rPr>
              <a:t>Division of Youth Services</a:t>
            </a:r>
            <a:r>
              <a:rPr lang="en-US" sz="3200">
                <a:solidFill>
                  <a:srgbClr val="002F5D"/>
                </a:solidFill>
              </a:rPr>
              <a:t>: </a:t>
            </a:r>
            <a:r>
              <a:rPr lang="en-US" sz="3200" b="1">
                <a:hlinkClick r:id="rId3"/>
              </a:rPr>
              <a:t>youth.services@dol.gov</a:t>
            </a:r>
            <a:endParaRPr lang="en-US" sz="3200" b="1"/>
          </a:p>
          <a:p>
            <a:endParaRPr lang="en-US" sz="3200"/>
          </a:p>
          <a:p>
            <a:r>
              <a:rPr lang="en-US" sz="3200" b="1">
                <a:solidFill>
                  <a:srgbClr val="002F5D"/>
                </a:solidFill>
              </a:rPr>
              <a:t>Additional Resources</a:t>
            </a:r>
            <a:r>
              <a:rPr lang="en-US" sz="3200">
                <a:solidFill>
                  <a:srgbClr val="002F5D"/>
                </a:solidFill>
              </a:rPr>
              <a:t>:</a:t>
            </a:r>
          </a:p>
          <a:p>
            <a:r>
              <a:rPr lang="en-US" sz="2400" b="1">
                <a:hlinkClick r:id="rId4"/>
              </a:rPr>
              <a:t>Youth Connections on WorkforceGPS</a:t>
            </a:r>
            <a:endParaRPr lang="en-US" sz="3200"/>
          </a:p>
        </p:txBody>
      </p:sp>
      <p:sp>
        <p:nvSpPr>
          <p:cNvPr id="3" name="Slide Number Placeholder 2">
            <a:extLst>
              <a:ext uri="{FF2B5EF4-FFF2-40B4-BE49-F238E27FC236}">
                <a16:creationId xmlns:a16="http://schemas.microsoft.com/office/drawing/2014/main" id="{5542D5CD-F14F-21CA-7C0D-5EC5C16D93E1}"/>
              </a:ext>
            </a:extLst>
          </p:cNvPr>
          <p:cNvSpPr>
            <a:spLocks noGrp="1"/>
          </p:cNvSpPr>
          <p:nvPr>
            <p:ph type="sldNum" idx="12"/>
          </p:nvPr>
        </p:nvSpPr>
        <p:spPr>
          <a:xfrm>
            <a:off x="11691592" y="6513189"/>
            <a:ext cx="500408" cy="344811"/>
          </a:xfrm>
        </p:spPr>
        <p:txBody>
          <a:bodyPr/>
          <a:lstStyle/>
          <a:p>
            <a:pPr marL="0" lvl="0" indent="0" algn="r" rtl="0">
              <a:spcBef>
                <a:spcPts val="0"/>
              </a:spcBef>
              <a:spcAft>
                <a:spcPts val="0"/>
              </a:spcAft>
              <a:buNone/>
            </a:pPr>
            <a:fld id="{00000000-1234-1234-1234-123412341234}" type="slidenum">
              <a:rPr lang="en-US" sz="1600" smtClean="0"/>
              <a:t>51</a:t>
            </a:fld>
            <a:endParaRPr lang="en-US"/>
          </a:p>
        </p:txBody>
      </p:sp>
    </p:spTree>
    <p:extLst>
      <p:ext uri="{BB962C8B-B14F-4D97-AF65-F5344CB8AC3E}">
        <p14:creationId xmlns:p14="http://schemas.microsoft.com/office/powerpoint/2010/main" val="26239311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1B9CD-D671-23C5-8BF0-881C385A685B}"/>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85BE5396-DFC7-423D-9011-F6B9AE41FB74}"/>
              </a:ext>
            </a:extLst>
          </p:cNvPr>
          <p:cNvSpPr>
            <a:spLocks noGrp="1"/>
          </p:cNvSpPr>
          <p:nvPr>
            <p:ph type="title" idx="4294967295"/>
          </p:nvPr>
        </p:nvSpPr>
        <p:spPr>
          <a:xfrm>
            <a:off x="6737349" y="0"/>
            <a:ext cx="5454650" cy="61356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600" b="0" i="0" u="none" strike="noStrike" kern="1200" cap="none" spc="0" normalizeH="0" baseline="0" noProof="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rPr>
              <a:t>Your </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600" b="0" i="0" u="none" strike="noStrike" kern="1200" cap="none" spc="0" normalizeH="0" baseline="0" noProof="0">
                <a:ln>
                  <a:noFill/>
                </a:ln>
                <a:solidFill>
                  <a:srgbClr val="44546A"/>
                </a:solidFill>
                <a:effectLst/>
                <a:uLnTx/>
                <a:uFillTx/>
                <a:latin typeface="Roboto" panose="02000000000000000000" pitchFamily="2" charset="0"/>
                <a:ea typeface="Roboto" panose="02000000000000000000" pitchFamily="2" charset="0"/>
                <a:cs typeface="Roboto" panose="02000000000000000000" pitchFamily="2" charset="0"/>
              </a:rPr>
              <a:t>Event Experience</a:t>
            </a:r>
          </a:p>
        </p:txBody>
      </p:sp>
      <p:sp>
        <p:nvSpPr>
          <p:cNvPr id="8" name="Slide Number Placeholder 5">
            <a:extLst>
              <a:ext uri="{FF2B5EF4-FFF2-40B4-BE49-F238E27FC236}">
                <a16:creationId xmlns:a16="http://schemas.microsoft.com/office/drawing/2014/main" id="{6955D343-1B27-1942-8B29-D7DA07324FC2}"/>
              </a:ext>
            </a:extLst>
          </p:cNvPr>
          <p:cNvSpPr>
            <a:spLocks noGrp="1"/>
          </p:cNvSpPr>
          <p:nvPr>
            <p:ph type="sldNum" sz="quarter" idx="10"/>
          </p:nvPr>
        </p:nvSpPr>
        <p:spPr>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52</a:t>
            </a:fld>
            <a:endParaRPr lang="en-US"/>
          </a:p>
        </p:txBody>
      </p:sp>
    </p:spTree>
    <p:extLst>
      <p:ext uri="{BB962C8B-B14F-4D97-AF65-F5344CB8AC3E}">
        <p14:creationId xmlns:p14="http://schemas.microsoft.com/office/powerpoint/2010/main" val="36538902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3B167AF-A542-0DC7-1DE6-19246DBAAC45}"/>
              </a:ext>
            </a:extLst>
          </p:cNvPr>
          <p:cNvSpPr>
            <a:spLocks noGrp="1"/>
          </p:cNvSpPr>
          <p:nvPr>
            <p:ph type="title"/>
          </p:nvPr>
        </p:nvSpPr>
        <p:spPr>
          <a:xfrm>
            <a:off x="306439" y="2307022"/>
            <a:ext cx="5219146" cy="796247"/>
          </a:xfrm>
        </p:spPr>
        <p:txBody>
          <a:bodyPr/>
          <a:lstStyle/>
          <a:p>
            <a:r>
              <a:rPr lang="en-US"/>
              <a:t>Thank You!</a:t>
            </a:r>
          </a:p>
        </p:txBody>
      </p:sp>
      <p:sp>
        <p:nvSpPr>
          <p:cNvPr id="5" name="Text Placeholder 4">
            <a:extLst>
              <a:ext uri="{FF2B5EF4-FFF2-40B4-BE49-F238E27FC236}">
                <a16:creationId xmlns:a16="http://schemas.microsoft.com/office/drawing/2014/main" id="{17C67833-B897-16FF-0D5B-041F4369A923}"/>
              </a:ext>
            </a:extLst>
          </p:cNvPr>
          <p:cNvSpPr>
            <a:spLocks noGrp="1"/>
          </p:cNvSpPr>
          <p:nvPr>
            <p:ph type="body" sz="quarter" idx="11"/>
          </p:nvPr>
        </p:nvSpPr>
        <p:spPr/>
        <p:txBody>
          <a:bodyPr/>
          <a:lstStyle/>
          <a:p>
            <a:r>
              <a:rPr lang="en-US"/>
              <a:t>We look forward to seeing you on WorkforceGPS.</a:t>
            </a:r>
          </a:p>
        </p:txBody>
      </p:sp>
      <p:sp>
        <p:nvSpPr>
          <p:cNvPr id="2" name="Text Placeholder 1">
            <a:extLst>
              <a:ext uri="{FF2B5EF4-FFF2-40B4-BE49-F238E27FC236}">
                <a16:creationId xmlns:a16="http://schemas.microsoft.com/office/drawing/2014/main" id="{7804B41F-F9B4-9734-F6F2-6D67A047DD98}"/>
              </a:ext>
            </a:extLst>
          </p:cNvPr>
          <p:cNvSpPr>
            <a:spLocks noGrp="1"/>
          </p:cNvSpPr>
          <p:nvPr>
            <p:ph type="body" idx="20"/>
          </p:nvPr>
        </p:nvSpPr>
        <p:spPr/>
        <p:txBody>
          <a:bodyPr/>
          <a:lstStyle/>
          <a:p>
            <a:r>
              <a:rPr lang="en-US"/>
              <a:t>Need Help?  Email: Support@WorkforceGPS.org</a:t>
            </a:r>
          </a:p>
        </p:txBody>
      </p:sp>
      <p:pic>
        <p:nvPicPr>
          <p:cNvPr id="6" name="Picture 5" descr="QR code for Workforcegps.org&#10;&#10;">
            <a:extLst>
              <a:ext uri="{FF2B5EF4-FFF2-40B4-BE49-F238E27FC236}">
                <a16:creationId xmlns:a16="http://schemas.microsoft.com/office/drawing/2014/main" id="{6F6761D5-D13C-63AF-656D-B97C3F27083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638081" y="5344258"/>
            <a:ext cx="1333667" cy="1352551"/>
          </a:xfrm>
          <a:prstGeom prst="rect">
            <a:avLst/>
          </a:prstGeom>
        </p:spPr>
      </p:pic>
    </p:spTree>
    <p:custDataLst>
      <p:tags r:id="rId1"/>
    </p:custDataLst>
    <p:extLst>
      <p:ext uri="{BB962C8B-B14F-4D97-AF65-F5344CB8AC3E}">
        <p14:creationId xmlns:p14="http://schemas.microsoft.com/office/powerpoint/2010/main" val="22170586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TITLE " val="N094xKME"/>
  <p:tag name="ARTICULATE_DESIGN_ID_AGENDA " val="p5GGHDhm"/>
  <p:tag name="ARTICULATE_DESIGN_ID_CONTENT SLIDES" val="nO9mqgDq"/>
  <p:tag name="ARTICULATE_DESIGN_ID_TRANSITION 1 " val="2yx1Yobt"/>
  <p:tag name="ARTICULATE_DESIGN_ID_TRANSITION 2 " val="vfMvyZhx"/>
  <p:tag name="ARTICULATE_DESIGN_ID_POLL" val="k0Sr6ws8"/>
  <p:tag name="ARTICULATE_DESIGN_ID_QUESTION AND ANSWER" val="4Xr99VZK"/>
  <p:tag name="ARTICULATE_DESIGN_ID_CLOSING SLIDE" val="rBJ6r599"/>
  <p:tag name="ARTICULATE_SLIDE_THUMBNAIL_REFRESH" val="1"/>
  <p:tag name="ARTICULATE_DESIGN_ID_1_WHITE" val="jnFP2iDb"/>
  <p:tag name="ARTICULATE_DESIGN_ID_CLOSING TITLE " val="Xmej1YvI"/>
  <p:tag name="ARTICULATE_SLIDE_COUNT" val="2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itle ">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WFGPS Font">
      <a:majorFont>
        <a:latin typeface="Roboto"/>
        <a:ea typeface=""/>
        <a:cs typeface=""/>
      </a:majorFont>
      <a:minorFont>
        <a:latin typeface="Robo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genda ">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ent Slides">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WFGPS Font">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ransition Slides with Logo ">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ransition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Pol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Question and Answer">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losing Title ">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WFGPS Font">
      <a:majorFont>
        <a:latin typeface="Roboto"/>
        <a:ea typeface=""/>
        <a:cs typeface=""/>
      </a:majorFont>
      <a:minorFont>
        <a:latin typeface="Robo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Transition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Office Theme">
  <a:themeElements>
    <a:clrScheme name="FTC Brand Colors">
      <a:dk1>
        <a:srgbClr val="000000"/>
      </a:dk1>
      <a:lt1>
        <a:srgbClr val="FFFFFF"/>
      </a:lt1>
      <a:dk2>
        <a:srgbClr val="244873"/>
      </a:dk2>
      <a:lt2>
        <a:srgbClr val="DBDBDB"/>
      </a:lt2>
      <a:accent1>
        <a:srgbClr val="7ED3F3"/>
      </a:accent1>
      <a:accent2>
        <a:srgbClr val="636466"/>
      </a:accent2>
      <a:accent3>
        <a:srgbClr val="C04D00"/>
      </a:accent3>
      <a:accent4>
        <a:srgbClr val="F5A700"/>
      </a:accent4>
      <a:accent5>
        <a:srgbClr val="BC955C"/>
      </a:accent5>
      <a:accent6>
        <a:srgbClr val="78853C"/>
      </a:accent6>
      <a:hlink>
        <a:srgbClr val="00B0F0"/>
      </a:hlink>
      <a:folHlink>
        <a:srgbClr val="3D7CC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D65DFDB39333340A6C821E1EFAF7E53" ma:contentTypeVersion="18" ma:contentTypeDescription="Create a new document." ma:contentTypeScope="" ma:versionID="31794fb105caa8ac4db7338abf8f0552">
  <xsd:schema xmlns:xsd="http://www.w3.org/2001/XMLSchema" xmlns:xs="http://www.w3.org/2001/XMLSchema" xmlns:p="http://schemas.microsoft.com/office/2006/metadata/properties" xmlns:ns2="2f00f82b-dce9-458f-ab1d-1c5fd145e219" xmlns:ns3="4cd59d27-ca2b-4708-b9c7-7fa281384922" targetNamespace="http://schemas.microsoft.com/office/2006/metadata/properties" ma:root="true" ma:fieldsID="6c71f67d572049585d51f5beca23b1b2" ns2:_="" ns3:_="">
    <xsd:import namespace="2f00f82b-dce9-458f-ab1d-1c5fd145e219"/>
    <xsd:import namespace="4cd59d27-ca2b-4708-b9c7-7fa2813849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_Flow_SignoffStatus" minOccurs="0"/>
                <xsd:element ref="ns2:ClassificationLevel"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0f82b-dce9-458f-ab1d-1c5fd145e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ClassificationLevel" ma:index="23" nillable="true" ma:displayName="Classification Level" ma:format="Dropdown" ma:internalName="ClassificationLevel">
      <xsd:simpleType>
        <xsd:restriction base="dms:Text">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cd59d27-ca2b-4708-b9c7-7fa28138492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87ad012-c776-41ed-a0f8-f6cf97c34fbd}" ma:internalName="TaxCatchAll" ma:showField="CatchAllData" ma:web="4cd59d27-ca2b-4708-b9c7-7fa28138492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cd59d27-ca2b-4708-b9c7-7fa281384922" xsi:nil="true"/>
    <lcf76f155ced4ddcb4097134ff3c332f xmlns="2f00f82b-dce9-458f-ab1d-1c5fd145e219">
      <Terms xmlns="http://schemas.microsoft.com/office/infopath/2007/PartnerControls"/>
    </lcf76f155ced4ddcb4097134ff3c332f>
    <_Flow_SignoffStatus xmlns="2f00f82b-dce9-458f-ab1d-1c5fd145e219" xsi:nil="true"/>
    <ClassificationLevel xmlns="2f00f82b-dce9-458f-ab1d-1c5fd145e219" xsi:nil="true"/>
  </documentManagement>
</p:properties>
</file>

<file path=customXml/itemProps1.xml><?xml version="1.0" encoding="utf-8"?>
<ds:datastoreItem xmlns:ds="http://schemas.openxmlformats.org/officeDocument/2006/customXml" ds:itemID="{154E5A6E-CFC7-4FE4-A353-011DE8138C39}">
  <ds:schemaRefs>
    <ds:schemaRef ds:uri="http://schemas.microsoft.com/sharepoint/v3/contenttype/forms"/>
  </ds:schemaRefs>
</ds:datastoreItem>
</file>

<file path=customXml/itemProps2.xml><?xml version="1.0" encoding="utf-8"?>
<ds:datastoreItem xmlns:ds="http://schemas.openxmlformats.org/officeDocument/2006/customXml" ds:itemID="{6AE6010F-EEC2-4C6D-BD3E-E631541215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00f82b-dce9-458f-ab1d-1c5fd145e219"/>
    <ds:schemaRef ds:uri="4cd59d27-ca2b-4708-b9c7-7fa2813849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13634DA-305F-41F8-BF02-396BD1710396}">
  <ds:schemaRefs>
    <ds:schemaRef ds:uri="http://schemas.microsoft.com/office/2006/documentManagement/types"/>
    <ds:schemaRef ds:uri="http://www.w3.org/XML/1998/namespace"/>
    <ds:schemaRef ds:uri="http://schemas.microsoft.com/office/2006/metadata/properties"/>
    <ds:schemaRef ds:uri="http://purl.org/dc/terms/"/>
    <ds:schemaRef ds:uri="4cd59d27-ca2b-4708-b9c7-7fa281384922"/>
    <ds:schemaRef ds:uri="http://purl.org/dc/elements/1.1/"/>
    <ds:schemaRef ds:uri="http://purl.org/dc/dcmitype/"/>
    <ds:schemaRef ds:uri="http://schemas.microsoft.com/office/infopath/2007/PartnerControls"/>
    <ds:schemaRef ds:uri="http://schemas.openxmlformats.org/package/2006/metadata/core-properties"/>
    <ds:schemaRef ds:uri="2f00f82b-dce9-458f-ab1d-1c5fd145e219"/>
  </ds:schemaRefs>
</ds:datastoreItem>
</file>

<file path=docProps/app.xml><?xml version="1.0" encoding="utf-8"?>
<Properties xmlns="http://schemas.openxmlformats.org/officeDocument/2006/extended-properties" xmlns:vt="http://schemas.openxmlformats.org/officeDocument/2006/docPropsVTypes">
  <Template/>
  <TotalTime>21</TotalTime>
  <Words>1628</Words>
  <Application>Microsoft Office PowerPoint</Application>
  <PresentationFormat>Widescreen</PresentationFormat>
  <Paragraphs>269</Paragraphs>
  <Slides>53</Slides>
  <Notes>51</Notes>
  <HiddenSlides>0</HiddenSlides>
  <MMClips>0</MMClips>
  <ScaleCrop>false</ScaleCrop>
  <HeadingPairs>
    <vt:vector size="6" baseType="variant">
      <vt:variant>
        <vt:lpstr>Fonts Used</vt:lpstr>
      </vt:variant>
      <vt:variant>
        <vt:i4>9</vt:i4>
      </vt:variant>
      <vt:variant>
        <vt:lpstr>Theme</vt:lpstr>
      </vt:variant>
      <vt:variant>
        <vt:i4>10</vt:i4>
      </vt:variant>
      <vt:variant>
        <vt:lpstr>Slide Titles</vt:lpstr>
      </vt:variant>
      <vt:variant>
        <vt:i4>53</vt:i4>
      </vt:variant>
    </vt:vector>
  </HeadingPairs>
  <TitlesOfParts>
    <vt:vector size="72" baseType="lpstr">
      <vt:lpstr>Arial</vt:lpstr>
      <vt:lpstr>Calibri</vt:lpstr>
      <vt:lpstr>Courier New</vt:lpstr>
      <vt:lpstr>Roboto</vt:lpstr>
      <vt:lpstr>Source Sans Pro</vt:lpstr>
      <vt:lpstr>Times New Roman</vt:lpstr>
      <vt:lpstr>Webdings</vt:lpstr>
      <vt:lpstr>Wingdings</vt:lpstr>
      <vt:lpstr>Wingdings 3</vt:lpstr>
      <vt:lpstr>Title </vt:lpstr>
      <vt:lpstr>Agenda </vt:lpstr>
      <vt:lpstr>Content Slides</vt:lpstr>
      <vt:lpstr>Transition Slides with Logo </vt:lpstr>
      <vt:lpstr>Transition Slides</vt:lpstr>
      <vt:lpstr>Poll</vt:lpstr>
      <vt:lpstr>Question and Answer</vt:lpstr>
      <vt:lpstr>Closing Title </vt:lpstr>
      <vt:lpstr>2_Transition Slides</vt:lpstr>
      <vt:lpstr>1_Office Theme</vt:lpstr>
      <vt:lpstr>Consumer Protection: Job Searching Strategies to Protect Against Scams, Fraud, and Identity Theft</vt:lpstr>
      <vt:lpstr>Moderators</vt:lpstr>
      <vt:lpstr>Agenda</vt:lpstr>
      <vt:lpstr>National Consumer Protection Week March 01-07, 2026</vt:lpstr>
      <vt:lpstr>Financial Literacy for Adult and Dislocated Workers</vt:lpstr>
      <vt:lpstr>Financial Literacy for Adults and Dislocated Workers</vt:lpstr>
      <vt:lpstr>Financial Literacy Education Resources for Adults and Dislocated Workers</vt:lpstr>
      <vt:lpstr>Financial Literacy for Youth and Young Adults</vt:lpstr>
      <vt:lpstr>§ 681.500 What is financial literacy education?</vt:lpstr>
      <vt:lpstr>§ 681.500 What is financial literacy education? cont. 2</vt:lpstr>
      <vt:lpstr>§ 681.500 What is financial literacy education? cont. 3</vt:lpstr>
      <vt:lpstr>Identity Theft is a part of Financial Literacy Education Definition</vt:lpstr>
      <vt:lpstr>WIOA Youth Financial Literacy Education Resources</vt:lpstr>
      <vt:lpstr>WIOA Youth Financial Literacy Education Resources cont.</vt:lpstr>
      <vt:lpstr>Federal Trade Commission (FTC) Presenters</vt:lpstr>
      <vt:lpstr>How to Avoid Job Scams</vt:lpstr>
      <vt:lpstr>What the Federal Trade Commission Does</vt:lpstr>
      <vt:lpstr>What We’ll Cover Today</vt:lpstr>
      <vt:lpstr>Top Frauds</vt:lpstr>
      <vt:lpstr>Top Fraud trends January through September 2025 1</vt:lpstr>
      <vt:lpstr>Top 5 Frauds January through September 2025 2</vt:lpstr>
      <vt:lpstr>Top Frauds January through September 2025 3</vt:lpstr>
      <vt:lpstr>How to Avoid Scams</vt:lpstr>
      <vt:lpstr>Four Signs it’s a Scam: Pretend</vt:lpstr>
      <vt:lpstr>Four Signs it’s a Scam: Problem or Prize</vt:lpstr>
      <vt:lpstr>Four Signs it’s a Scam: Pressure</vt:lpstr>
      <vt:lpstr>Four Signs it’s a Scam: Pay</vt:lpstr>
      <vt:lpstr>   How to Avoid Scams </vt:lpstr>
      <vt:lpstr>Job Scams</vt:lpstr>
      <vt:lpstr>Job Scams: Task Scams</vt:lpstr>
      <vt:lpstr>Job Scams: Fake Recruiters</vt:lpstr>
      <vt:lpstr> Job Scams: Boss Imposter Scams </vt:lpstr>
      <vt:lpstr>Business Opportunity Scams</vt:lpstr>
      <vt:lpstr> Job Scams: Fake Checks </vt:lpstr>
      <vt:lpstr>   Job Scams: How to Avoid </vt:lpstr>
      <vt:lpstr>How to Report Scams</vt:lpstr>
      <vt:lpstr>FTC Website Demonstration</vt:lpstr>
      <vt:lpstr>ReportFraud.ftc.gov Website Demonstration</vt:lpstr>
      <vt:lpstr>How to Recover from Scams</vt:lpstr>
      <vt:lpstr>   If You Paid a Scammer</vt:lpstr>
      <vt:lpstr>  If You Gave a Scammer Your     Personal Information </vt:lpstr>
      <vt:lpstr>Free FTC Resources</vt:lpstr>
      <vt:lpstr>consumer.gov</vt:lpstr>
      <vt:lpstr>Learn More About Job Scams</vt:lpstr>
      <vt:lpstr>Free Print Materials at BulkOrder.ftc.gov</vt:lpstr>
      <vt:lpstr>Stay Connected</vt:lpstr>
      <vt:lpstr>Your  Technology and Accessibility Experience</vt:lpstr>
      <vt:lpstr>Questions</vt:lpstr>
      <vt:lpstr>Thank You  kkrown@ftc.gov jkreidler@ftc.gov</vt:lpstr>
      <vt:lpstr>We want your feedback!</vt:lpstr>
      <vt:lpstr>Division of Youth Services Contact Information</vt:lpstr>
      <vt:lpstr>Your  Event Experience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Protection - Job Searching Strategies to Protect Against Scams, Fraud, and Identity Theft</dc:title>
  <dc:creator>United States Department of Labor</dc:creator>
  <cp:lastModifiedBy>Molly Deahl</cp:lastModifiedBy>
  <cp:revision>2</cp:revision>
  <dcterms:created xsi:type="dcterms:W3CDTF">2023-04-12T01:34:50Z</dcterms:created>
  <dcterms:modified xsi:type="dcterms:W3CDTF">2026-03-11T16:28:38Z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8F67048A-7F44-4743-B13F-C75F81AA20C8</vt:lpwstr>
  </property>
  <property fmtid="{D5CDD505-2E9C-101B-9397-08002B2CF9AE}" pid="3" name="ArticulatePath">
    <vt:lpwstr>Presentation1</vt:lpwstr>
  </property>
  <property fmtid="{D5CDD505-2E9C-101B-9397-08002B2CF9AE}" pid="4" name="ContentTypeId">
    <vt:lpwstr>0x010100FD65DFDB39333340A6C821E1EFAF7E53</vt:lpwstr>
  </property>
  <property fmtid="{D5CDD505-2E9C-101B-9397-08002B2CF9AE}" pid="5" name="MediaServiceImageTags">
    <vt:lpwstr/>
  </property>
</Properties>
</file>