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1" r:id="rId5"/>
  </p:sldMasterIdLst>
  <p:notesMasterIdLst>
    <p:notesMasterId r:id="rId37"/>
  </p:notesMasterIdLst>
  <p:sldIdLst>
    <p:sldId id="287" r:id="rId6"/>
    <p:sldId id="274" r:id="rId7"/>
    <p:sldId id="309"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282"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pson, Kevin - ETA" initials="TK-E" lastIdx="30" clrIdx="0">
    <p:extLst>
      <p:ext uri="{19B8F6BF-5375-455C-9EA6-DF929625EA0E}">
        <p15:presenceInfo xmlns:p15="http://schemas.microsoft.com/office/powerpoint/2012/main" userId="S-1-5-21-2522062978-2635407418-847139880-51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13" autoAdjust="0"/>
    <p:restoredTop sz="94660"/>
  </p:normalViewPr>
  <p:slideViewPr>
    <p:cSldViewPr snapToGrid="0">
      <p:cViewPr varScale="1">
        <p:scale>
          <a:sx n="73" d="100"/>
          <a:sy n="73" d="100"/>
        </p:scale>
        <p:origin x="5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88989-C4F2-419E-8CC5-53E2453B8A9F}" type="datetimeFigureOut">
              <a:rPr lang="en-US" smtClean="0"/>
              <a:t>12/9/2021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0D2C8-4E9D-4ABA-936B-5E500A1B423B}" type="slidenum">
              <a:rPr lang="en-US" smtClean="0"/>
              <a:t>‹#›</a:t>
            </a:fld>
            <a:endParaRPr lang="en-US" dirty="0"/>
          </a:p>
        </p:txBody>
      </p:sp>
    </p:spTree>
    <p:extLst>
      <p:ext uri="{BB962C8B-B14F-4D97-AF65-F5344CB8AC3E}">
        <p14:creationId xmlns:p14="http://schemas.microsoft.com/office/powerpoint/2010/main" val="302674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8023226" y="2924758"/>
            <a:ext cx="1120774"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p:cNvGrpSpPr>
            <a:grpSpLocks noChangeAspect="1"/>
          </p:cNvGrpSpPr>
          <p:nvPr userDrawn="1"/>
        </p:nvGrpSpPr>
        <p:grpSpPr>
          <a:xfrm rot="16200000" flipV="1">
            <a:off x="2158718" y="-2158721"/>
            <a:ext cx="1720507" cy="6037943"/>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 name="Picture 12"/>
          <p:cNvPicPr>
            <a:picLocks noChangeAspect="1"/>
          </p:cNvPicPr>
          <p:nvPr userDrawn="1"/>
        </p:nvPicPr>
        <p:blipFill>
          <a:blip r:embed="rId2"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360324" y="121812"/>
            <a:ext cx="996650" cy="983981"/>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0324" y="4512772"/>
            <a:ext cx="2952750" cy="997405"/>
          </a:xfrm>
          <a:prstGeom prst="rect">
            <a:avLst/>
          </a:prstGeom>
        </p:spPr>
      </p:pic>
      <p:sp>
        <p:nvSpPr>
          <p:cNvPr id="15" name="Rectangle 14"/>
          <p:cNvSpPr/>
          <p:nvPr userDrawn="1"/>
        </p:nvSpPr>
        <p:spPr>
          <a:xfrm>
            <a:off x="3572635" y="4425121"/>
            <a:ext cx="4572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17" name="Text Placeholder 4"/>
          <p:cNvSpPr>
            <a:spLocks noGrp="1"/>
          </p:cNvSpPr>
          <p:nvPr>
            <p:ph type="body" sz="quarter" idx="12" hasCustomPrompt="1"/>
          </p:nvPr>
        </p:nvSpPr>
        <p:spPr>
          <a:xfrm>
            <a:off x="1591081" y="113503"/>
            <a:ext cx="222186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a:t>Month ##, 2017</a:t>
            </a:r>
            <a:endParaRPr lang="en-US" dirty="0"/>
          </a:p>
        </p:txBody>
      </p:sp>
      <p:sp>
        <p:nvSpPr>
          <p:cNvPr id="2" name="Title 1"/>
          <p:cNvSpPr>
            <a:spLocks noGrp="1"/>
          </p:cNvSpPr>
          <p:nvPr>
            <p:ph type="ctrTitle"/>
          </p:nvPr>
        </p:nvSpPr>
        <p:spPr>
          <a:xfrm>
            <a:off x="685800" y="1311836"/>
            <a:ext cx="77724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3659544" y="4425121"/>
            <a:ext cx="4798656"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extLst>
      <p:ext uri="{BB962C8B-B14F-4D97-AF65-F5344CB8AC3E}">
        <p14:creationId xmlns:p14="http://schemas.microsoft.com/office/powerpoint/2010/main" val="141454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3115955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8" y="842964"/>
            <a:ext cx="786384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921021" y="4064000"/>
            <a:ext cx="7269574"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4549140" y="-68775"/>
            <a:ext cx="45720" cy="786384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222991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53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95825" y="1825625"/>
            <a:ext cx="3749040" cy="4351338"/>
          </a:xfrm>
        </p:spPr>
        <p:txBody>
          <a:bodyPr/>
          <a:lstStyle>
            <a:lvl1pPr>
              <a:defRPr sz="24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2" y="-292233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5" name="Slide Number Placeholder 4">
            <a:extLst>
              <a:ext uri="{FF2B5EF4-FFF2-40B4-BE49-F238E27FC236}">
                <a16:creationId xmlns:a16="http://schemas.microsoft.com/office/drawing/2014/main" id="{63857564-4952-4BB3-8D17-85D07E8E4219}"/>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464673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10C90F-ED6C-4D1B-A25F-8C9CF9B83DA2}"/>
              </a:ext>
            </a:extLst>
          </p:cNvPr>
          <p:cNvSpPr/>
          <p:nvPr userDrawn="1"/>
        </p:nvSpPr>
        <p:spPr>
          <a:xfrm rot="5400000">
            <a:off x="4321982" y="-2686037"/>
            <a:ext cx="500034"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9841" y="365126"/>
            <a:ext cx="7886700" cy="1051560"/>
          </a:xfrm>
        </p:spPr>
        <p:txBody>
          <a:bodyPr vert="horz" lIns="91440" tIns="45720" rIns="91440" bIns="45720" rtlCol="0" anchor="b">
            <a:normAutofit/>
          </a:bodyPr>
          <a:lstStyle>
            <a:lvl1pPr>
              <a:defRPr lang="en-US"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defRPr>
            </a:lvl1pPr>
          </a:lstStyle>
          <a:p>
            <a:pPr lvl="0"/>
            <a:r>
              <a:rPr lang="en-US"/>
              <a:t>Click to edit Master title style</a:t>
            </a:r>
            <a:endParaRPr lang="en-US" dirty="0"/>
          </a:p>
        </p:txBody>
      </p:sp>
      <p:sp>
        <p:nvSpPr>
          <p:cNvPr id="3" name="Text Placeholder 2"/>
          <p:cNvSpPr>
            <a:spLocks noGrp="1"/>
          </p:cNvSpPr>
          <p:nvPr>
            <p:ph type="body" idx="1" hasCustomPrompt="1"/>
          </p:nvPr>
        </p:nvSpPr>
        <p:spPr>
          <a:xfrm>
            <a:off x="629842" y="1668895"/>
            <a:ext cx="3868340"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4" name="Content Placeholder 3"/>
          <p:cNvSpPr>
            <a:spLocks noGrp="1"/>
          </p:cNvSpPr>
          <p:nvPr>
            <p:ph sz="half" idx="2"/>
          </p:nvPr>
        </p:nvSpPr>
        <p:spPr>
          <a:xfrm>
            <a:off x="715567" y="2350452"/>
            <a:ext cx="3749040" cy="3839211"/>
          </a:xfrm>
        </p:spPr>
        <p:txBody>
          <a:bodyPr/>
          <a:lstStyle>
            <a:lvl1pPr>
              <a:defRPr sz="2300"/>
            </a:lvl1pPr>
            <a:lvl2pPr>
              <a:defRPr sz="2100"/>
            </a:lvl2pPr>
            <a:lvl3pPr>
              <a:defRPr sz="19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29150" y="1668895"/>
            <a:ext cx="3887391" cy="429348"/>
          </a:xfrm>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ln w="25400">
            <a:solidFill>
              <a:schemeClr val="bg1">
                <a:lumMod val="85000"/>
              </a:schemeClr>
            </a:solidFill>
            <a:miter lim="800000"/>
          </a:ln>
        </p:spPr>
        <p:txBody>
          <a:bodyPr lIns="45720" tIns="54864" rIns="45720" bIns="54864" anchor="ctr">
            <a:spAutoFit/>
          </a:bodyPr>
          <a:lstStyle>
            <a:lvl1pPr marL="0" indent="0" algn="ctr">
              <a:spcBef>
                <a:spcPts val="0"/>
              </a:spcBef>
              <a:buNone/>
              <a:defRPr sz="2300" b="1">
                <a:solidFill>
                  <a:schemeClr val="bg1"/>
                </a:solidFill>
                <a:effectLst>
                  <a:outerShdw blurRad="50800" dist="25400" dir="8100000" algn="tr" rotWithShape="0">
                    <a:prstClr val="black">
                      <a:alpha val="40000"/>
                    </a:prst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Type Section Header Here</a:t>
            </a:r>
          </a:p>
        </p:txBody>
      </p:sp>
      <p:sp>
        <p:nvSpPr>
          <p:cNvPr id="6" name="Content Placeholder 5"/>
          <p:cNvSpPr>
            <a:spLocks noGrp="1"/>
          </p:cNvSpPr>
          <p:nvPr>
            <p:ph sz="quarter" idx="4"/>
          </p:nvPr>
        </p:nvSpPr>
        <p:spPr>
          <a:xfrm>
            <a:off x="4714875" y="2350452"/>
            <a:ext cx="3749040" cy="3839211"/>
          </a:xfrm>
        </p:spPr>
        <p:txBody>
          <a:bodyPr/>
          <a:lstStyle>
            <a:lvl1pPr>
              <a:defRPr sz="2300"/>
            </a:lvl1pPr>
            <a:lvl2pPr>
              <a:defRPr sz="2100"/>
            </a:lvl2pPr>
            <a:lvl3pPr>
              <a:defRPr sz="19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A0B3D28B-CE3D-4466-9666-609B2668EC89}"/>
              </a:ext>
            </a:extLst>
          </p:cNvPr>
          <p:cNvSpPr/>
          <p:nvPr userDrawn="1"/>
        </p:nvSpPr>
        <p:spPr>
          <a:xfrm>
            <a:off x="4540806" y="1658456"/>
            <a:ext cx="45720" cy="52120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Slide Number Placeholder 6">
            <a:extLst>
              <a:ext uri="{FF2B5EF4-FFF2-40B4-BE49-F238E27FC236}">
                <a16:creationId xmlns:a16="http://schemas.microsoft.com/office/drawing/2014/main" id="{BC407D7D-3897-4B51-871B-6518969A743B}"/>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19139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99062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71510A-CF9F-4994-9B30-C2AB139BB631}"/>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3579945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457200"/>
            <a:ext cx="4629150" cy="5403851"/>
          </a:xfrm>
        </p:spPr>
        <p:txBody>
          <a:bodyPr anchor="ctr"/>
          <a:lstStyle>
            <a:lvl1pPr>
              <a:defRPr sz="2400"/>
            </a:lvl1pPr>
            <a:lvl2pPr>
              <a:defRPr sz="2200"/>
            </a:lvl2pPr>
            <a:lvl3pPr>
              <a:defRPr sz="1900"/>
            </a:lvl3pPr>
            <a:lvl4pPr>
              <a:defRPr sz="1800"/>
            </a:lvl4pPr>
            <a:lvl5pPr>
              <a:defRPr sz="1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641390" y="3089276"/>
            <a:ext cx="2926080" cy="2743200"/>
          </a:xfr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dirty="0">
                <a:solidFill>
                  <a:schemeClr val="accent2"/>
                </a:solidFill>
              </a:defRPr>
            </a:lvl1pPr>
          </a:lstStyle>
          <a:p>
            <a:pPr marL="0" lvl="0" indent="0">
              <a:buNone/>
            </a:pPr>
            <a:r>
              <a:rPr lang="en-US" dirty="0"/>
              <a:t>Click to add caption</a:t>
            </a:r>
          </a:p>
        </p:txBody>
      </p:sp>
      <p:sp>
        <p:nvSpPr>
          <p:cNvPr id="5" name="Slide Number Placeholder 4">
            <a:extLst>
              <a:ext uri="{FF2B5EF4-FFF2-40B4-BE49-F238E27FC236}">
                <a16:creationId xmlns:a16="http://schemas.microsoft.com/office/drawing/2014/main" id="{F48D562C-A495-48E7-A662-90C4D7E5E3FB}"/>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3951283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2286000"/>
          </a:xfrm>
        </p:spPr>
        <p:txBody>
          <a:bodyPr lIns="0" rIns="0" anchor="ct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494950"/>
            <a:ext cx="4629150" cy="534932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200000"/>
              </a:lnSpc>
              <a:buNone/>
              <a:defRPr sz="28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hasCustomPrompt="1"/>
          </p:nvPr>
        </p:nvSpPr>
        <p:spPr>
          <a:xfrm>
            <a:off x="641390" y="3089276"/>
            <a:ext cx="2926080" cy="2743200"/>
          </a:xfrm>
          <a:prstGeom prst="rect">
            <a:avLst/>
          </a:prstGeom>
          <a:solidFill>
            <a:schemeClr val="bg1">
              <a:lumMod val="95000"/>
            </a:schemeClr>
          </a:solidFill>
          <a:ln w="88900">
            <a:solidFill>
              <a:schemeClr val="bg1">
                <a:lumMod val="85000"/>
              </a:schemeClr>
            </a:solidFill>
            <a:miter lim="800000"/>
          </a:ln>
        </p:spPr>
        <p:txBody>
          <a:bodyPr vert="horz" lIns="182880" tIns="137160" rIns="182880" bIns="137160" rtlCol="0" anchor="ctr">
            <a:normAutofit/>
          </a:bodyPr>
          <a:lstStyle>
            <a:lvl1pPr>
              <a:lnSpc>
                <a:spcPct val="110000"/>
              </a:lnSpc>
              <a:defRPr lang="en-US" sz="1800" i="0">
                <a:solidFill>
                  <a:schemeClr val="accent2"/>
                </a:solidFill>
              </a:defRPr>
            </a:lvl1pPr>
          </a:lstStyle>
          <a:p>
            <a:pPr marL="0" lvl="0" indent="0">
              <a:buNone/>
            </a:pPr>
            <a:r>
              <a:rPr lang="en-US"/>
              <a:t>Click to add caption</a:t>
            </a:r>
          </a:p>
        </p:txBody>
      </p:sp>
      <p:sp>
        <p:nvSpPr>
          <p:cNvPr id="5" name="Slide Number Placeholder 4">
            <a:extLst>
              <a:ext uri="{FF2B5EF4-FFF2-40B4-BE49-F238E27FC236}">
                <a16:creationId xmlns:a16="http://schemas.microsoft.com/office/drawing/2014/main" id="{EB6008F9-D6D9-4EDB-9511-1995786E12DA}"/>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280762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derato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Moderator:</a:t>
            </a:r>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Moderator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983630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a:t>
            </a:r>
          </a:p>
        </p:txBody>
      </p:sp>
      <p:sp>
        <p:nvSpPr>
          <p:cNvPr id="3" name="Content Placeholder 2"/>
          <p:cNvSpPr>
            <a:spLocks noGrp="1"/>
          </p:cNvSpPr>
          <p:nvPr>
            <p:ph idx="1" hasCustomPrompt="1"/>
          </p:nvPr>
        </p:nvSpPr>
        <p:spPr>
          <a:xfrm>
            <a:off x="4190999" y="2483662"/>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2483663"/>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408453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90999" y="1769287"/>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1827005" y="1769288"/>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4190999" y="4115205"/>
            <a:ext cx="3983355" cy="1818203"/>
          </a:xfrm>
        </p:spPr>
        <p:txBody>
          <a:bodyPr anchor="ctr"/>
          <a:lstStyle>
            <a:lvl1pPr marL="0" indent="0">
              <a:buNone/>
              <a:defRPr lang="en-US" sz="24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500"/>
              </a:spcBef>
              <a:buNone/>
              <a:defRPr sz="2000" i="1"/>
            </a:lvl2pPr>
            <a:lvl3pPr marL="457200" indent="0">
              <a:spcBef>
                <a:spcPts val="800"/>
              </a:spcBef>
              <a:buFontTx/>
              <a:buNone/>
              <a:defRPr sz="1800">
                <a:solidFill>
                  <a:schemeClr val="tx1"/>
                </a:solidFill>
              </a:defRPr>
            </a:lvl3pPr>
            <a:lvl4pPr marL="822960" indent="-365760">
              <a:spcBef>
                <a:spcPts val="300"/>
              </a:spcBef>
              <a:buClr>
                <a:schemeClr val="accent6"/>
              </a:buClr>
              <a:buSzPct val="90000"/>
              <a:buFont typeface="Wingdings" panose="05000000000000000000" pitchFamily="2" charset="2"/>
              <a:buChar char=""/>
              <a:defRPr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827005" y="4115206"/>
            <a:ext cx="1573420" cy="1818203"/>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rmAutofit/>
          </a:bodyPr>
          <a:lstStyle>
            <a:lvl1pPr marL="0" indent="0" algn="ctr">
              <a:lnSpc>
                <a:spcPct val="100000"/>
              </a:lnSpc>
              <a:buNone/>
              <a:defRPr sz="20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2786560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Your Presenters:</a:t>
            </a:r>
          </a:p>
        </p:txBody>
      </p:sp>
      <p:sp>
        <p:nvSpPr>
          <p:cNvPr id="3" name="Content Placeholder 2"/>
          <p:cNvSpPr>
            <a:spLocks noGrp="1"/>
          </p:cNvSpPr>
          <p:nvPr>
            <p:ph idx="1" hasCustomPrompt="1"/>
          </p:nvPr>
        </p:nvSpPr>
        <p:spPr>
          <a:xfrm>
            <a:off x="4104211" y="1550213"/>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Picture Placeholder 2">
            <a:extLst>
              <a:ext uri="{FF2B5EF4-FFF2-40B4-BE49-F238E27FC236}">
                <a16:creationId xmlns:a16="http://schemas.microsoft.com/office/drawing/2014/main" id="{C0C6114B-D2AA-4229-BCFB-04B0363D87F6}"/>
              </a:ext>
            </a:extLst>
          </p:cNvPr>
          <p:cNvSpPr>
            <a:spLocks noGrp="1" noChangeAspect="1"/>
          </p:cNvSpPr>
          <p:nvPr>
            <p:ph type="pic" idx="11"/>
          </p:nvPr>
        </p:nvSpPr>
        <p:spPr>
          <a:xfrm>
            <a:off x="2289149" y="1550214"/>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Content Placeholder 2">
            <a:extLst>
              <a:ext uri="{FF2B5EF4-FFF2-40B4-BE49-F238E27FC236}">
                <a16:creationId xmlns:a16="http://schemas.microsoft.com/office/drawing/2014/main" id="{6D0BB0CF-FF39-4644-864F-D1DE162FCA0A}"/>
              </a:ext>
            </a:extLst>
          </p:cNvPr>
          <p:cNvSpPr>
            <a:spLocks noGrp="1"/>
          </p:cNvSpPr>
          <p:nvPr>
            <p:ph idx="12" hasCustomPrompt="1"/>
          </p:nvPr>
        </p:nvSpPr>
        <p:spPr>
          <a:xfrm>
            <a:off x="3603599" y="3169259"/>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8" name="Picture Placeholder 2">
            <a:extLst>
              <a:ext uri="{FF2B5EF4-FFF2-40B4-BE49-F238E27FC236}">
                <a16:creationId xmlns:a16="http://schemas.microsoft.com/office/drawing/2014/main" id="{F2CEA25B-149F-4B0D-99E1-EB15B6122285}"/>
              </a:ext>
            </a:extLst>
          </p:cNvPr>
          <p:cNvSpPr>
            <a:spLocks noGrp="1" noChangeAspect="1"/>
          </p:cNvSpPr>
          <p:nvPr>
            <p:ph type="pic" idx="13"/>
          </p:nvPr>
        </p:nvSpPr>
        <p:spPr>
          <a:xfrm>
            <a:off x="1788537" y="3169260"/>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Content Placeholder 2">
            <a:extLst>
              <a:ext uri="{FF2B5EF4-FFF2-40B4-BE49-F238E27FC236}">
                <a16:creationId xmlns:a16="http://schemas.microsoft.com/office/drawing/2014/main" id="{5F412FA4-B02E-44E6-8B54-8C543AF12548}"/>
              </a:ext>
            </a:extLst>
          </p:cNvPr>
          <p:cNvSpPr>
            <a:spLocks noGrp="1"/>
          </p:cNvSpPr>
          <p:nvPr>
            <p:ph idx="14" hasCustomPrompt="1"/>
          </p:nvPr>
        </p:nvSpPr>
        <p:spPr>
          <a:xfrm>
            <a:off x="3041624" y="4788305"/>
            <a:ext cx="3983355" cy="1183871"/>
          </a:xfrm>
        </p:spPr>
        <p:txBody>
          <a:bodyPr anchor="ctr"/>
          <a:lstStyle>
            <a:lvl1pPr marL="0" indent="0">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274320" indent="0">
              <a:spcBef>
                <a:spcPts val="300"/>
              </a:spcBef>
              <a:buNone/>
              <a:defRPr sz="1800" i="1"/>
            </a:lvl2pPr>
            <a:lvl3pPr marL="274320" indent="0">
              <a:spcBef>
                <a:spcPts val="600"/>
              </a:spcBef>
              <a:buFontTx/>
              <a:buNone/>
              <a:defRPr sz="1600">
                <a:solidFill>
                  <a:schemeClr val="tx1"/>
                </a:solidFill>
              </a:defRPr>
            </a:lvl3pPr>
            <a:lvl4pPr marL="640080" indent="-365760">
              <a:spcBef>
                <a:spcPts val="300"/>
              </a:spcBef>
              <a:buClr>
                <a:schemeClr val="accent6"/>
              </a:buClr>
              <a:buSzPct val="90000"/>
              <a:buFont typeface="Wingdings" panose="05000000000000000000" pitchFamily="2" charset="2"/>
              <a:buChar char=""/>
              <a:defRPr sz="1600" i="1">
                <a:solidFill>
                  <a:schemeClr val="accent1"/>
                </a:solidFill>
              </a:defRPr>
            </a:lvl4pPr>
          </a:lstStyle>
          <a:p>
            <a:pPr lvl="0"/>
            <a:r>
              <a:rPr lang="en-US" dirty="0"/>
              <a:t>Presenter Name</a:t>
            </a:r>
          </a:p>
          <a:p>
            <a:pPr lvl="1"/>
            <a:r>
              <a:rPr lang="en-US" dirty="0"/>
              <a:t>Position</a:t>
            </a:r>
          </a:p>
          <a:p>
            <a:pPr lvl="2"/>
            <a:r>
              <a:rPr lang="en-US" dirty="0"/>
              <a:t>Organization</a:t>
            </a:r>
          </a:p>
          <a:p>
            <a:pPr lvl="3"/>
            <a:r>
              <a:rPr lang="en-US" dirty="0"/>
              <a:t>email</a:t>
            </a:r>
          </a:p>
        </p:txBody>
      </p:sp>
      <p:sp>
        <p:nvSpPr>
          <p:cNvPr id="10" name="Picture Placeholder 2">
            <a:extLst>
              <a:ext uri="{FF2B5EF4-FFF2-40B4-BE49-F238E27FC236}">
                <a16:creationId xmlns:a16="http://schemas.microsoft.com/office/drawing/2014/main" id="{681D4FF5-6288-4D27-802B-1F68F7152C8A}"/>
              </a:ext>
            </a:extLst>
          </p:cNvPr>
          <p:cNvSpPr>
            <a:spLocks noGrp="1" noChangeAspect="1"/>
          </p:cNvSpPr>
          <p:nvPr>
            <p:ph type="pic" idx="15"/>
          </p:nvPr>
        </p:nvSpPr>
        <p:spPr>
          <a:xfrm>
            <a:off x="1226562" y="4788306"/>
            <a:ext cx="1024487" cy="1183870"/>
          </a:xfrm>
          <a:solidFill>
            <a:srgbClr val="FFFFFF"/>
          </a:solidFill>
          <a:ln w="76200" cap="sq">
            <a:solidFill>
              <a:schemeClr val="accent1">
                <a:lumMod val="50000"/>
              </a:schemeClr>
            </a:solidFill>
            <a:miter lim="800000"/>
          </a:ln>
          <a:effectLst/>
          <a:scene3d>
            <a:camera prst="orthographicFront"/>
            <a:lightRig rig="threePt" dir="t">
              <a:rot lat="0" lon="0" rev="2700000"/>
            </a:lightRig>
          </a:scene3d>
          <a:sp3d contourW="50800">
            <a:bevelT h="38100"/>
            <a:contourClr>
              <a:srgbClr val="C0C0C0"/>
            </a:contourClr>
          </a:sp3d>
        </p:spPr>
        <p:txBody>
          <a:bodyPr anchor="t">
            <a:noAutofit/>
          </a:bodyPr>
          <a:lstStyle>
            <a:lvl1pPr marL="0" indent="0" algn="ctr">
              <a:lnSpc>
                <a:spcPct val="100000"/>
              </a:lnSpc>
              <a:buNone/>
              <a:defRPr sz="1600" i="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Tree>
    <p:extLst>
      <p:ext uri="{BB962C8B-B14F-4D97-AF65-F5344CB8AC3E}">
        <p14:creationId xmlns:p14="http://schemas.microsoft.com/office/powerpoint/2010/main" val="3851879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62100"/>
            <a:ext cx="7955280" cy="4614863"/>
          </a:xfrm>
        </p:spPr>
        <p:txBody>
          <a:bodyPr anchor="ctr"/>
          <a:lstStyle>
            <a:lvl1pPr marL="274320" indent="-274320">
              <a:buSzPct val="130000"/>
              <a:buFont typeface="Wingdings 2" panose="05020102010507070707" pitchFamily="18" charset="2"/>
              <a:buChar char=""/>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5" name="TextBox 4">
            <a:extLst>
              <a:ext uri="{FF2B5EF4-FFF2-40B4-BE49-F238E27FC236}">
                <a16:creationId xmlns:a16="http://schemas.microsoft.com/office/drawing/2014/main" id="{4EFF1AEB-41C4-4F09-A84E-76A8A2E5FB0C}"/>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Today’s Objectives:</a:t>
            </a:r>
          </a:p>
        </p:txBody>
      </p:sp>
      <p:pic>
        <p:nvPicPr>
          <p:cNvPr id="7" name="Picture 6">
            <a:extLst>
              <a:ext uri="{FF2B5EF4-FFF2-40B4-BE49-F238E27FC236}">
                <a16:creationId xmlns:a16="http://schemas.microsoft.com/office/drawing/2014/main" id="{3A1BC28C-8AF2-4940-BDB9-E673A86117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82823" y="365126"/>
            <a:ext cx="2206570" cy="1095374"/>
          </a:xfrm>
          <a:prstGeom prst="rect">
            <a:avLst/>
          </a:prstGeom>
        </p:spPr>
      </p:pic>
      <p:sp>
        <p:nvSpPr>
          <p:cNvPr id="8" name="Rectangle 7">
            <a:extLst>
              <a:ext uri="{FF2B5EF4-FFF2-40B4-BE49-F238E27FC236}">
                <a16:creationId xmlns:a16="http://schemas.microsoft.com/office/drawing/2014/main" id="{B39BDA01-EE61-49D4-8FAA-01389FC14AC8}"/>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986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2" name="Title 1"/>
          <p:cNvSpPr>
            <a:spLocks noGrp="1"/>
          </p:cNvSpPr>
          <p:nvPr>
            <p:ph type="title"/>
          </p:nvPr>
        </p:nvSpPr>
        <p:spPr>
          <a:xfrm>
            <a:off x="1473200" y="365126"/>
            <a:ext cx="7110730" cy="1051560"/>
          </a:xfrm>
        </p:spPr>
        <p:txBody>
          <a:bodyPr anchor="ct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grpSp>
        <p:nvGrpSpPr>
          <p:cNvPr id="9" name="Group 8">
            <a:extLst>
              <a:ext uri="{FF2B5EF4-FFF2-40B4-BE49-F238E27FC236}">
                <a16:creationId xmlns:a16="http://schemas.microsoft.com/office/drawing/2014/main" id="{C748CE21-7AFE-4E43-95C7-CE54C7F8E328}"/>
              </a:ext>
            </a:extLst>
          </p:cNvPr>
          <p:cNvGrpSpPr/>
          <p:nvPr userDrawn="1"/>
        </p:nvGrpSpPr>
        <p:grpSpPr>
          <a:xfrm>
            <a:off x="408972" y="0"/>
            <a:ext cx="796952" cy="1591228"/>
            <a:chOff x="628648" y="-1"/>
            <a:chExt cx="1019624" cy="1591228"/>
          </a:xfrm>
          <a:effectLst>
            <a:outerShdw blurRad="50800" dist="25400" dir="8100000" algn="tr" rotWithShape="0">
              <a:prstClr val="black">
                <a:alpha val="30000"/>
              </a:prstClr>
            </a:outerShdw>
          </a:effectLst>
        </p:grpSpPr>
        <p:sp>
          <p:nvSpPr>
            <p:cNvPr id="8" name="Pentagon 3">
              <a:extLst>
                <a:ext uri="{FF2B5EF4-FFF2-40B4-BE49-F238E27FC236}">
                  <a16:creationId xmlns:a16="http://schemas.microsoft.com/office/drawing/2014/main" id="{66EF78EF-7007-4AD8-B0B0-9D842402A112}"/>
                </a:ext>
              </a:extLst>
            </p:cNvPr>
            <p:cNvSpPr/>
            <p:nvPr userDrawn="1"/>
          </p:nvSpPr>
          <p:spPr>
            <a:xfrm rot="5400000">
              <a:off x="342847" y="285802"/>
              <a:ext cx="1591227" cy="1019623"/>
            </a:xfrm>
            <a:prstGeom prst="homePlate">
              <a:avLst>
                <a:gd name="adj" fmla="val 44467"/>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path path="circle">
                <a:fillToRect l="100000" t="100000"/>
              </a:path>
              <a:tileRect r="-100000" b="-100000"/>
            </a:gradFill>
            <a:ln w="25400">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Pentagon 3">
              <a:extLst>
                <a:ext uri="{FF2B5EF4-FFF2-40B4-BE49-F238E27FC236}">
                  <a16:creationId xmlns:a16="http://schemas.microsoft.com/office/drawing/2014/main" id="{D523D052-BBAD-4207-B109-48CB7A77CC9E}"/>
                </a:ext>
              </a:extLst>
            </p:cNvPr>
            <p:cNvSpPr/>
            <p:nvPr userDrawn="1"/>
          </p:nvSpPr>
          <p:spPr>
            <a:xfrm rot="5400000">
              <a:off x="430116" y="198531"/>
              <a:ext cx="1416687" cy="1019623"/>
            </a:xfrm>
            <a:prstGeom prst="homePlate">
              <a:avLst>
                <a:gd name="adj" fmla="val 41756"/>
              </a:avLst>
            </a:prstGeom>
            <a:gradFill flip="none" rotWithShape="1">
              <a:gsLst>
                <a:gs pos="0">
                  <a:schemeClr val="bg1">
                    <a:lumMod val="75000"/>
                  </a:schemeClr>
                </a:gs>
                <a:gs pos="53000">
                  <a:srgbClr val="F1F1F1"/>
                </a:gs>
                <a:gs pos="25000">
                  <a:schemeClr val="bg1">
                    <a:lumMod val="95000"/>
                  </a:schemeClr>
                </a:gs>
                <a:gs pos="6000">
                  <a:schemeClr val="bg1">
                    <a:lumMod val="85000"/>
                  </a:schemeClr>
                </a:gs>
                <a:gs pos="77000">
                  <a:srgbClr val="E3E3E3"/>
                </a:gs>
                <a:gs pos="97345">
                  <a:schemeClr val="bg1">
                    <a:lumMod val="75000"/>
                  </a:schemeClr>
                </a:gs>
              </a:gsLst>
              <a:lin ang="0" scaled="1"/>
              <a:tileRect/>
            </a:gradFill>
            <a:ln w="25400">
              <a:gradFill flip="none" rotWithShape="1">
                <a:gsLst>
                  <a:gs pos="100000">
                    <a:schemeClr val="bg1">
                      <a:lumMod val="75000"/>
                    </a:schemeClr>
                  </a:gs>
                  <a:gs pos="0">
                    <a:schemeClr val="accent4">
                      <a:lumMod val="67000"/>
                    </a:schemeClr>
                  </a:gs>
                  <a:gs pos="48000">
                    <a:schemeClr val="accent4">
                      <a:lumMod val="97000"/>
                      <a:lumOff val="3000"/>
                    </a:schemeClr>
                  </a:gs>
                  <a:gs pos="85000">
                    <a:schemeClr val="accent4">
                      <a:lumMod val="60000"/>
                      <a:lumOff val="40000"/>
                    </a:schemeClr>
                  </a:gs>
                </a:gsLst>
                <a:lin ang="10800000" scaled="1"/>
                <a:tileRect/>
              </a:gra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sp>
        <p:nvSpPr>
          <p:cNvPr id="10" name="Text Placeholder 3">
            <a:extLst>
              <a:ext uri="{FF2B5EF4-FFF2-40B4-BE49-F238E27FC236}">
                <a16:creationId xmlns:a16="http://schemas.microsoft.com/office/drawing/2014/main" id="{121EAC3E-DB16-448B-9877-1345E9FF81BC}"/>
              </a:ext>
            </a:extLst>
          </p:cNvPr>
          <p:cNvSpPr>
            <a:spLocks noGrp="1"/>
          </p:cNvSpPr>
          <p:nvPr>
            <p:ph type="body" sz="half" idx="2" hasCustomPrompt="1"/>
          </p:nvPr>
        </p:nvSpPr>
        <p:spPr>
          <a:xfrm>
            <a:off x="339424" y="528805"/>
            <a:ext cx="921646" cy="804862"/>
          </a:xfrm>
        </p:spPr>
        <p:txBody>
          <a:bodyPr tIns="73152">
            <a:normAutofit/>
          </a:bodyPr>
          <a:lstStyle>
            <a:lvl1pPr marL="0" indent="0" algn="ctr">
              <a:buNone/>
              <a:defRPr lang="en-US" sz="4000" b="1" i="0" kern="1200" cap="small" spc="40" baseline="0" dirty="0" smtClean="0">
                <a:ln w="15875">
                  <a:gradFill flip="none" rotWithShape="1">
                    <a:gsLst>
                      <a:gs pos="0">
                        <a:schemeClr val="accent2"/>
                      </a:gs>
                      <a:gs pos="100000">
                        <a:schemeClr val="accent5"/>
                      </a:gs>
                    </a:gsLst>
                    <a:lin ang="16200000" scaled="1"/>
                    <a:tileRect/>
                  </a:gradFill>
                </a:ln>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a:innerShdw blurRad="101600" dist="76200" dir="18900000">
                    <a:prstClr val="black">
                      <a:alpha val="30000"/>
                    </a:prstClr>
                  </a:innerShdw>
                </a:effectLst>
                <a:latin typeface="+mj-lt"/>
                <a:ea typeface="+mj-ea"/>
                <a:cs typeface="Impact" panose="020B080603090205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t>
            </a:r>
            <a:endParaRPr lang="en-US" dirty="0"/>
          </a:p>
        </p:txBody>
      </p:sp>
    </p:spTree>
    <p:extLst>
      <p:ext uri="{BB962C8B-B14F-4D97-AF65-F5344CB8AC3E}">
        <p14:creationId xmlns:p14="http://schemas.microsoft.com/office/powerpoint/2010/main" val="3972518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2025" y="4800600"/>
            <a:ext cx="6724083" cy="566738"/>
          </a:xfrm>
        </p:spPr>
        <p:txBody>
          <a:bodyPr anchor="b">
            <a:normAutofit/>
          </a:bodyPr>
          <a:lstStyle>
            <a:lvl1pPr marL="457200" indent="-457200" algn="r">
              <a:buClr>
                <a:srgbClr val="7A232E"/>
              </a:buClr>
              <a:buFont typeface="Wingdings" panose="05000000000000000000" pitchFamily="2" charset="2"/>
              <a:buChar char="Ø"/>
              <a:defRPr sz="3200" b="0" spc="40" baseline="0">
                <a:gradFill>
                  <a:gsLst>
                    <a:gs pos="0">
                      <a:schemeClr val="accent6">
                        <a:lumMod val="50000"/>
                      </a:schemeClr>
                    </a:gs>
                    <a:gs pos="100000">
                      <a:schemeClr val="accent1">
                        <a:lumMod val="50000"/>
                      </a:schemeClr>
                    </a:gs>
                  </a:gsLst>
                  <a:lin ang="5400000" scaled="1"/>
                </a:gradFill>
              </a:defRPr>
            </a:lvl1pPr>
          </a:lstStyle>
          <a:p>
            <a:r>
              <a:rPr lang="en-US" dirty="0" err="1"/>
              <a:t>FirstName</a:t>
            </a:r>
            <a:r>
              <a:rPr lang="en-US" dirty="0"/>
              <a:t> </a:t>
            </a:r>
            <a:r>
              <a:rPr lang="en-US" dirty="0" err="1"/>
              <a:t>LastName</a:t>
            </a:r>
            <a:endParaRPr lang="en-US" dirty="0"/>
          </a:p>
        </p:txBody>
      </p:sp>
      <p:sp>
        <p:nvSpPr>
          <p:cNvPr id="4" name="Text Placeholder 3"/>
          <p:cNvSpPr>
            <a:spLocks noGrp="1"/>
          </p:cNvSpPr>
          <p:nvPr>
            <p:ph type="body" sz="half" idx="2" hasCustomPrompt="1"/>
          </p:nvPr>
        </p:nvSpPr>
        <p:spPr>
          <a:xfrm>
            <a:off x="962026" y="1076325"/>
            <a:ext cx="6724650" cy="2962275"/>
          </a:xfrm>
        </p:spPr>
        <p:txBody>
          <a:bodyPr anchor="ctr" anchorCtr="0">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Type quote here</a:t>
            </a:r>
          </a:p>
        </p:txBody>
      </p:sp>
      <p:sp>
        <p:nvSpPr>
          <p:cNvPr id="6" name="Text Placeholder 3"/>
          <p:cNvSpPr>
            <a:spLocks noGrp="1"/>
          </p:cNvSpPr>
          <p:nvPr>
            <p:ph type="body" sz="half" idx="10" hasCustomPrompt="1"/>
          </p:nvPr>
        </p:nvSpPr>
        <p:spPr>
          <a:xfrm>
            <a:off x="962025" y="5398235"/>
            <a:ext cx="6724083" cy="354865"/>
          </a:xfrm>
        </p:spPr>
        <p:txBody>
          <a:bodyPr anchor="ctr" anchorCtr="0">
            <a:noAutofit/>
          </a:bodyPr>
          <a:lstStyle>
            <a:lvl1pPr marL="0" indent="0" algn="r">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7" name="Title 1"/>
          <p:cNvSpPr txBox="1">
            <a:spLocks/>
          </p:cNvSpPr>
          <p:nvPr userDrawn="1"/>
        </p:nvSpPr>
        <p:spPr>
          <a:xfrm>
            <a:off x="0" y="729116"/>
            <a:ext cx="962025"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9" name="Title 1"/>
          <p:cNvSpPr txBox="1">
            <a:spLocks/>
          </p:cNvSpPr>
          <p:nvPr userDrawn="1"/>
        </p:nvSpPr>
        <p:spPr>
          <a:xfrm rot="10800000">
            <a:off x="7686675" y="2155824"/>
            <a:ext cx="971550" cy="1897061"/>
          </a:xfrm>
          <a:prstGeom prst="rect">
            <a:avLst/>
          </a:prstGeom>
        </p:spPr>
        <p:txBody>
          <a:bodyPr vert="horz" lIns="0" tIns="0" rIns="0" bIns="0" rtlCol="0" anchor="ctr">
            <a:noAutofit/>
          </a:bodyPr>
          <a:lstStyle>
            <a:lvl1pPr algn="l" defTabSz="457200" rtl="0" eaLnBrk="1" latinLnBrk="0" hangingPunct="1">
              <a:lnSpc>
                <a:spcPct val="85000"/>
              </a:lnSpc>
              <a:spcBef>
                <a:spcPct val="0"/>
              </a:spcBef>
              <a:buNone/>
              <a:defRPr sz="4400" b="1" i="0" kern="1200" cap="small" baseline="0">
                <a:gradFill>
                  <a:gsLst>
                    <a:gs pos="0">
                      <a:srgbClr val="004874"/>
                    </a:gs>
                    <a:gs pos="100000">
                      <a:srgbClr val="041F36"/>
                    </a:gs>
                  </a:gsLst>
                  <a:lin ang="5400000" scaled="1"/>
                </a:gradFill>
                <a:latin typeface="Myriad Pro Cond"/>
                <a:ea typeface="+mj-ea"/>
                <a:cs typeface="Myriad Pro Cond"/>
              </a:defRPr>
            </a:lvl1pPr>
          </a:lstStyle>
          <a:p>
            <a:pPr algn="r"/>
            <a:r>
              <a:rPr lang="en-US" sz="11500" dirty="0">
                <a:gradFill flip="none" rotWithShape="1">
                  <a:gsLst>
                    <a:gs pos="24000">
                      <a:schemeClr val="accent6">
                        <a:lumMod val="75000"/>
                      </a:schemeClr>
                    </a:gs>
                    <a:gs pos="83000">
                      <a:schemeClr val="accent1">
                        <a:lumMod val="50000"/>
                      </a:schemeClr>
                    </a:gs>
                  </a:gsLst>
                  <a:lin ang="2700000" scaled="1"/>
                  <a:tileRect/>
                </a:gradFill>
                <a:latin typeface="Times New Roman" panose="02020603050405020304" pitchFamily="18" charset="0"/>
                <a:cs typeface="Times New Roman" panose="02020603050405020304" pitchFamily="18" charset="0"/>
              </a:rPr>
              <a:t>“</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dirty="0"/>
          </a:p>
        </p:txBody>
      </p:sp>
      <p:sp>
        <p:nvSpPr>
          <p:cNvPr id="8" name="Rectangle 7">
            <a:extLst>
              <a:ext uri="{FF2B5EF4-FFF2-40B4-BE49-F238E27FC236}">
                <a16:creationId xmlns:a16="http://schemas.microsoft.com/office/drawing/2014/main" id="{43D77594-847C-4D9F-8E9C-BA000729C35F}"/>
              </a:ext>
            </a:extLst>
          </p:cNvPr>
          <p:cNvSpPr/>
          <p:nvPr userDrawn="1"/>
        </p:nvSpPr>
        <p:spPr>
          <a:xfrm rot="5400000">
            <a:off x="4311972" y="1309431"/>
            <a:ext cx="27432" cy="6720840"/>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7301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1B4496C-42F2-4A52-9C95-651EE67206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5725" y="693411"/>
            <a:ext cx="2343150" cy="761532"/>
          </a:xfrm>
          <a:prstGeom prst="rect">
            <a:avLst/>
          </a:prstGeom>
        </p:spPr>
      </p:pic>
      <p:sp>
        <p:nvSpPr>
          <p:cNvPr id="4" name="Text Placeholder 3"/>
          <p:cNvSpPr>
            <a:spLocks noGrp="1"/>
          </p:cNvSpPr>
          <p:nvPr>
            <p:ph type="body" sz="half" idx="2" hasCustomPrompt="1"/>
          </p:nvPr>
        </p:nvSpPr>
        <p:spPr>
          <a:xfrm>
            <a:off x="390525" y="1756800"/>
            <a:ext cx="8307704" cy="3251942"/>
          </a:xfrm>
        </p:spPr>
        <p:txBody>
          <a:bodyPr anchor="ctr" anchorCtr="0">
            <a:normAutofit/>
          </a:bodyPr>
          <a:lstStyle>
            <a:lvl1pPr marL="0" indent="0">
              <a:lnSpc>
                <a:spcPct val="95000"/>
              </a:lnSpc>
              <a:spcBef>
                <a:spcPts val="1000"/>
              </a:spcBef>
              <a:buNone/>
              <a:defRPr sz="2200" b="0">
                <a:latin typeface="Times New Roman" panose="02020603050405020304" pitchFamily="18" charset="0"/>
                <a:cs typeface="Times New Roman" panose="02020603050405020304"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This slide format is to draw attention to precise legal language.  Place legal language here.</a:t>
            </a:r>
            <a:endParaRPr lang="en-US" dirty="0"/>
          </a:p>
        </p:txBody>
      </p:sp>
      <p:sp>
        <p:nvSpPr>
          <p:cNvPr id="6" name="Text Placeholder 3"/>
          <p:cNvSpPr>
            <a:spLocks noGrp="1"/>
          </p:cNvSpPr>
          <p:nvPr>
            <p:ph type="body" sz="half" idx="10" hasCustomPrompt="1"/>
          </p:nvPr>
        </p:nvSpPr>
        <p:spPr>
          <a:xfrm>
            <a:off x="2543174" y="1064168"/>
            <a:ext cx="6155055" cy="354865"/>
          </a:xfrm>
        </p:spPr>
        <p:txBody>
          <a:bodyPr anchor="ctr" anchorCtr="0">
            <a:noAutofit/>
          </a:bodyPr>
          <a:lstStyle>
            <a:lvl1pPr marL="0" indent="0" algn="l">
              <a:buNone/>
              <a:defRPr sz="1800" i="1" baseline="0">
                <a:solidFill>
                  <a:schemeClr val="accent3">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Additional info if applicable</a:t>
            </a:r>
          </a:p>
        </p:txBody>
      </p:sp>
      <p:sp>
        <p:nvSpPr>
          <p:cNvPr id="3" name="Slide Number Placeholder 2">
            <a:extLst>
              <a:ext uri="{FF2B5EF4-FFF2-40B4-BE49-F238E27FC236}">
                <a16:creationId xmlns:a16="http://schemas.microsoft.com/office/drawing/2014/main" id="{3B5A52FF-C423-4C33-BA52-0EE5F11EA94C}"/>
              </a:ext>
            </a:extLst>
          </p:cNvPr>
          <p:cNvSpPr>
            <a:spLocks noGrp="1"/>
          </p:cNvSpPr>
          <p:nvPr>
            <p:ph type="sldNum" sz="quarter" idx="11"/>
          </p:nvPr>
        </p:nvSpPr>
        <p:spPr/>
        <p:txBody>
          <a:bodyPr/>
          <a:lstStyle/>
          <a:p>
            <a:fld id="{706D636C-90A3-4979-BA37-BAB384B22101}" type="slidenum">
              <a:rPr lang="en-US" smtClean="0"/>
              <a:pPr/>
              <a:t>‹#›</a:t>
            </a:fld>
            <a:endParaRPr lang="en-US" dirty="0"/>
          </a:p>
        </p:txBody>
      </p:sp>
      <p:sp>
        <p:nvSpPr>
          <p:cNvPr id="8" name="Rectangle 7">
            <a:extLst>
              <a:ext uri="{FF2B5EF4-FFF2-40B4-BE49-F238E27FC236}">
                <a16:creationId xmlns:a16="http://schemas.microsoft.com/office/drawing/2014/main" id="{4768B8A7-EB81-4FD2-82D4-E645AB5DA130}"/>
              </a:ext>
            </a:extLst>
          </p:cNvPr>
          <p:cNvSpPr/>
          <p:nvPr userDrawn="1"/>
        </p:nvSpPr>
        <p:spPr>
          <a:xfrm rot="5400000">
            <a:off x="4558282" y="-3103312"/>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0A81F1B3-A836-409F-B9E6-2E2CAEB1F57F}"/>
              </a:ext>
            </a:extLst>
          </p:cNvPr>
          <p:cNvSpPr>
            <a:spLocks noGrp="1"/>
          </p:cNvSpPr>
          <p:nvPr>
            <p:ph type="title" hasCustomPrompt="1"/>
          </p:nvPr>
        </p:nvSpPr>
        <p:spPr>
          <a:xfrm>
            <a:off x="2324100" y="119319"/>
            <a:ext cx="6374129" cy="862470"/>
          </a:xfrm>
        </p:spPr>
        <p:txBody>
          <a:bodyPr>
            <a:normAutofit/>
          </a:bodyPr>
          <a:lstStyle>
            <a:lvl1pPr>
              <a:defRPr sz="2600"/>
            </a:lvl1pPr>
          </a:lstStyle>
          <a:p>
            <a:r>
              <a:rPr lang="en-US"/>
              <a:t>Section name / Title / Reference Info</a:t>
            </a:r>
          </a:p>
        </p:txBody>
      </p:sp>
      <p:sp>
        <p:nvSpPr>
          <p:cNvPr id="13" name="Text Placeholder 3">
            <a:extLst>
              <a:ext uri="{FF2B5EF4-FFF2-40B4-BE49-F238E27FC236}">
                <a16:creationId xmlns:a16="http://schemas.microsoft.com/office/drawing/2014/main" id="{73153095-E629-4333-A9E6-44B7EAB756CC}"/>
              </a:ext>
            </a:extLst>
          </p:cNvPr>
          <p:cNvSpPr>
            <a:spLocks noGrp="1"/>
          </p:cNvSpPr>
          <p:nvPr>
            <p:ph type="body" sz="half" idx="12" hasCustomPrompt="1"/>
          </p:nvPr>
        </p:nvSpPr>
        <p:spPr>
          <a:xfrm>
            <a:off x="390526" y="5095875"/>
            <a:ext cx="7905749" cy="1197102"/>
          </a:xfrm>
        </p:spPr>
        <p:txBody>
          <a:bodyPr anchor="ctr" anchorCtr="0">
            <a:noAutofit/>
          </a:bodyPr>
          <a:lstStyle>
            <a:lvl1pPr marL="0" indent="0" algn="ctr">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If needed, include a callout note about the legal language here.</a:t>
            </a:r>
            <a:endParaRPr lang="en-US" dirty="0"/>
          </a:p>
        </p:txBody>
      </p:sp>
    </p:spTree>
    <p:extLst>
      <p:ext uri="{BB962C8B-B14F-4D97-AF65-F5344CB8AC3E}">
        <p14:creationId xmlns:p14="http://schemas.microsoft.com/office/powerpoint/2010/main" val="25050596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11892" y="1120346"/>
            <a:ext cx="4032473" cy="5056617"/>
          </a:xfrm>
        </p:spPr>
        <p:txBody>
          <a:bodyPr>
            <a:noAutofit/>
          </a:bodyPr>
          <a:lstStyle>
            <a:lvl1pPr>
              <a:spcBef>
                <a:spcPts val="3000"/>
              </a:spcBef>
              <a:defRPr sz="2000"/>
            </a:lvl1pPr>
            <a:lvl2pPr marL="292608" indent="0">
              <a:spcBef>
                <a:spcPts val="600"/>
              </a:spcBef>
              <a:spcAft>
                <a:spcPts val="200"/>
              </a:spcAft>
              <a:buNone/>
              <a:defRPr sz="1400" i="1">
                <a:solidFill>
                  <a:schemeClr val="accent3">
                    <a:lumMod val="75000"/>
                    <a:lumOff val="25000"/>
                  </a:schemeClr>
                </a:solidFill>
              </a:defRPr>
            </a:lvl2pPr>
            <a:lvl3pPr marL="576072" indent="-274320">
              <a:spcBef>
                <a:spcPts val="400"/>
              </a:spcBef>
              <a:buClr>
                <a:schemeClr val="accent3">
                  <a:lumMod val="75000"/>
                  <a:lumOff val="25000"/>
                </a:schemeClr>
              </a:buClr>
              <a:buFont typeface="Wingdings" panose="05000000000000000000" pitchFamily="2" charset="2"/>
              <a:buChar char=""/>
              <a:defRPr sz="1300" u="sng">
                <a:solidFill>
                  <a:schemeClr val="accent6"/>
                </a:solidFill>
              </a:defRPr>
            </a:lvl3pPr>
          </a:lstStyle>
          <a:p>
            <a:pPr lvl="0"/>
            <a:r>
              <a:rPr lang="en-US" dirty="0"/>
              <a:t>Name of Resource</a:t>
            </a:r>
          </a:p>
          <a:p>
            <a:pPr lvl="1"/>
            <a:r>
              <a:rPr lang="en-US" dirty="0"/>
              <a:t>Details about resource listed here.</a:t>
            </a:r>
          </a:p>
          <a:p>
            <a:pPr lvl="2"/>
            <a:r>
              <a:rPr lang="en-US" dirty="0"/>
              <a:t>web address</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95824" y="1120346"/>
            <a:ext cx="4032504" cy="5056617"/>
          </a:xfrm>
        </p:spPr>
        <p:txBody>
          <a:bodyPr>
            <a:noAutofit/>
          </a:bodyPr>
          <a:lstStyle>
            <a:lvl1pPr>
              <a:spcBef>
                <a:spcPts val="3000"/>
              </a:spcBef>
              <a:defRPr sz="2000"/>
            </a:lvl1pPr>
            <a:lvl2pPr marL="274320" indent="0" algn="l" defTabSz="914400" rtl="0" eaLnBrk="1" latinLnBrk="0" hangingPunct="1">
              <a:lnSpc>
                <a:spcPct val="90000"/>
              </a:lnSpc>
              <a:spcBef>
                <a:spcPts val="800"/>
              </a:spcBef>
              <a:spcAft>
                <a:spcPts val="200"/>
              </a:spcAft>
              <a:buClr>
                <a:schemeClr val="bg1">
                  <a:lumMod val="65000"/>
                </a:schemeClr>
              </a:buClr>
              <a:buFont typeface="Arial" panose="020B0604020202020204" pitchFamily="34" charset="0"/>
              <a:buNone/>
              <a:defRPr lang="en-US" sz="1400" i="1" kern="1200" dirty="0">
                <a:solidFill>
                  <a:schemeClr val="accent3">
                    <a:lumMod val="75000"/>
                    <a:lumOff val="25000"/>
                  </a:schemeClr>
                </a:solidFill>
                <a:latin typeface="+mn-lt"/>
                <a:ea typeface="+mn-ea"/>
                <a:cs typeface="+mn-cs"/>
              </a:defRPr>
            </a:lvl2pPr>
            <a:lvl3pPr marL="587502" indent="-285750">
              <a:spcBef>
                <a:spcPts val="400"/>
              </a:spcBef>
              <a:buClr>
                <a:schemeClr val="accent3">
                  <a:lumMod val="75000"/>
                  <a:lumOff val="25000"/>
                </a:schemeClr>
              </a:buClr>
              <a:buFont typeface="Wingdings" panose="05000000000000000000" pitchFamily="2" charset="2"/>
              <a:buChar char=""/>
              <a:defRPr lang="en-US" sz="1300" u="sng" kern="1200" baseline="0" dirty="0">
                <a:solidFill>
                  <a:schemeClr val="accent6"/>
                </a:solidFill>
                <a:latin typeface="+mn-lt"/>
                <a:ea typeface="+mn-ea"/>
                <a:cs typeface="+mn-cs"/>
              </a:defRPr>
            </a:lvl3pPr>
          </a:lstStyle>
          <a:p>
            <a:pPr lvl="0"/>
            <a:r>
              <a:rPr lang="en-US" dirty="0"/>
              <a:t>Name of Resource</a:t>
            </a:r>
          </a:p>
          <a:p>
            <a:pPr marL="560070" lvl="1" indent="-285750" algn="l" defTabSz="914400" rtl="0" eaLnBrk="1" latinLnBrk="0" hangingPunct="1">
              <a:lnSpc>
                <a:spcPct val="90000"/>
              </a:lnSpc>
              <a:spcBef>
                <a:spcPts val="800"/>
              </a:spcBef>
              <a:buClr>
                <a:schemeClr val="bg1">
                  <a:lumMod val="65000"/>
                </a:schemeClr>
              </a:buClr>
            </a:pPr>
            <a:r>
              <a:rPr lang="en-US" dirty="0"/>
              <a:t>Details about resource listed here.</a:t>
            </a:r>
          </a:p>
          <a:p>
            <a:pPr marL="587502" lvl="2" indent="-285750" algn="l" defTabSz="914400" rtl="0" eaLnBrk="1" latinLnBrk="0" hangingPunct="1">
              <a:lnSpc>
                <a:spcPct val="90000"/>
              </a:lnSpc>
              <a:spcBef>
                <a:spcPts val="800"/>
              </a:spcBef>
              <a:buClr>
                <a:schemeClr val="bg1">
                  <a:lumMod val="65000"/>
                </a:schemeClr>
              </a:buClr>
            </a:pPr>
            <a:r>
              <a:rPr lang="en-US" dirty="0"/>
              <a:t>Web address</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F7FD6786-8F98-43F6-B24B-3F32CA90C529}"/>
              </a:ext>
            </a:extLst>
          </p:cNvPr>
          <p:cNvSpPr/>
          <p:nvPr userDrawn="1"/>
        </p:nvSpPr>
        <p:spPr>
          <a:xfrm>
            <a:off x="4540808" y="1003986"/>
            <a:ext cx="45720" cy="585216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D3A54BF1-953C-4479-BA14-05D786F8768E}"/>
              </a:ext>
            </a:extLst>
          </p:cNvPr>
          <p:cNvSpPr/>
          <p:nvPr userDrawn="1"/>
        </p:nvSpPr>
        <p:spPr>
          <a:xfrm rot="5400000">
            <a:off x="4558284" y="-3576807"/>
            <a:ext cx="27432" cy="9144003"/>
          </a:xfrm>
          <a:prstGeom prst="rect">
            <a:avLst/>
          </a:prstGeom>
          <a:solidFill>
            <a:schemeClr val="bg1">
              <a:lumMod val="95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89D9F95-E05B-461F-9AB6-FCC469E64AE0}"/>
              </a:ext>
            </a:extLst>
          </p:cNvPr>
          <p:cNvSpPr txBox="1"/>
          <p:nvPr userDrawn="1"/>
        </p:nvSpPr>
        <p:spPr>
          <a:xfrm>
            <a:off x="1309816" y="365126"/>
            <a:ext cx="6880779" cy="616352"/>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dirty="0"/>
              <a:t>Resources:</a:t>
            </a:r>
          </a:p>
        </p:txBody>
      </p:sp>
      <p:sp>
        <p:nvSpPr>
          <p:cNvPr id="11" name="TextBox 10">
            <a:extLst>
              <a:ext uri="{FF2B5EF4-FFF2-40B4-BE49-F238E27FC236}">
                <a16:creationId xmlns:a16="http://schemas.microsoft.com/office/drawing/2014/main" id="{3C7C2AD0-E385-4C6D-9FC1-7C6479504B69}"/>
              </a:ext>
            </a:extLst>
          </p:cNvPr>
          <p:cNvSpPr txBox="1"/>
          <p:nvPr userDrawn="1"/>
        </p:nvSpPr>
        <p:spPr>
          <a:xfrm>
            <a:off x="2509079" y="205945"/>
            <a:ext cx="1318054" cy="947351"/>
          </a:xfrm>
          <a:prstGeom prst="rect">
            <a:avLst/>
          </a:prstGeom>
          <a:noFill/>
        </p:spPr>
        <p:txBody>
          <a:bodyPr wrap="none" rtlCol="0">
            <a:noAutofit/>
          </a:bodyPr>
          <a:lstStyle/>
          <a:p>
            <a:pPr algn="l">
              <a:lnSpc>
                <a:spcPct val="85000"/>
              </a:lnSpc>
            </a:pPr>
            <a:r>
              <a:rPr lang="en-US" sz="6600" dirty="0">
                <a:solidFill>
                  <a:schemeClr val="bg1">
                    <a:lumMod val="75000"/>
                  </a:schemeClr>
                </a:solidFill>
                <a:sym typeface="Webdings" panose="05030102010509060703" pitchFamily="18" charset="2"/>
              </a:rPr>
              <a:t></a:t>
            </a:r>
            <a:endParaRPr lang="en-US" sz="6600" dirty="0">
              <a:solidFill>
                <a:schemeClr val="bg1">
                  <a:lumMod val="75000"/>
                </a:schemeClr>
              </a:solidFill>
            </a:endParaRPr>
          </a:p>
        </p:txBody>
      </p:sp>
      <p:sp>
        <p:nvSpPr>
          <p:cNvPr id="2" name="Slide Number Placeholder 1">
            <a:extLst>
              <a:ext uri="{FF2B5EF4-FFF2-40B4-BE49-F238E27FC236}">
                <a16:creationId xmlns:a16="http://schemas.microsoft.com/office/drawing/2014/main" id="{5A246DD3-D6C3-4914-8E87-5DA06C7256DC}"/>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3075813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95825" y="1190625"/>
            <a:ext cx="3697604" cy="5165726"/>
          </a:xfrm>
        </p:spPr>
        <p:txBody>
          <a:bodyPr anchor="ctr"/>
          <a:lstStyle>
            <a:lvl1pPr marL="0" indent="0">
              <a:spcBef>
                <a:spcPts val="3000"/>
              </a:spcBef>
              <a:buNone/>
              <a:defRPr lang="en-US" sz="2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vl2pPr marL="365760" indent="0">
              <a:spcBef>
                <a:spcPts val="300"/>
              </a:spcBef>
              <a:buNone/>
              <a:defRPr sz="1600" i="1"/>
            </a:lvl2pPr>
            <a:lvl3pPr marL="365760" indent="0">
              <a:spcBef>
                <a:spcPts val="400"/>
              </a:spcBef>
              <a:buFontTx/>
              <a:buNone/>
              <a:defRPr sz="1400" b="1">
                <a:solidFill>
                  <a:schemeClr val="tx1"/>
                </a:solidFill>
              </a:defRPr>
            </a:lvl3pPr>
            <a:lvl4pPr marL="914400" indent="-274320">
              <a:spcBef>
                <a:spcPts val="1200"/>
              </a:spcBef>
              <a:buClr>
                <a:schemeClr val="accent6"/>
              </a:buClr>
              <a:buSzPct val="90000"/>
              <a:buFont typeface="Wingdings" panose="05000000000000000000" pitchFamily="2" charset="2"/>
              <a:buChar char=""/>
              <a:defRPr sz="1300" i="1">
                <a:solidFill>
                  <a:schemeClr val="accent1"/>
                </a:solidFill>
              </a:defRPr>
            </a:lvl4pPr>
            <a:lvl5pPr marL="914400" indent="-274320">
              <a:spcBef>
                <a:spcPts val="200"/>
              </a:spcBef>
              <a:buClr>
                <a:schemeClr val="accent2"/>
              </a:buClr>
              <a:buSzPct val="120000"/>
              <a:buFont typeface="Wingdings" panose="05000000000000000000" pitchFamily="2" charset="2"/>
              <a:buChar char=""/>
              <a:defRPr sz="1300" b="0" i="0" spc="50" baseline="0">
                <a:solidFill>
                  <a:schemeClr val="accent3">
                    <a:lumMod val="75000"/>
                    <a:lumOff val="25000"/>
                  </a:schemeClr>
                </a:solidFill>
              </a:defRPr>
            </a:lvl5pPr>
          </a:lstStyle>
          <a:p>
            <a:pPr lvl="0"/>
            <a:r>
              <a:rPr lang="en-US" dirty="0"/>
              <a:t>Presenter Name</a:t>
            </a:r>
          </a:p>
          <a:p>
            <a:pPr lvl="1"/>
            <a:r>
              <a:rPr lang="en-US" dirty="0"/>
              <a:t>Position</a:t>
            </a:r>
          </a:p>
          <a:p>
            <a:pPr lvl="2"/>
            <a:r>
              <a:rPr lang="en-US" dirty="0"/>
              <a:t>Organization</a:t>
            </a:r>
          </a:p>
          <a:p>
            <a:pPr lvl="3"/>
            <a:r>
              <a:rPr lang="en-US" dirty="0"/>
              <a:t>Email</a:t>
            </a:r>
          </a:p>
          <a:p>
            <a:pPr lvl="4"/>
            <a:r>
              <a:rPr lang="en-US" dirty="0"/>
              <a:t>Phone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8" name="TextBox 7">
            <a:extLst>
              <a:ext uri="{FF2B5EF4-FFF2-40B4-BE49-F238E27FC236}">
                <a16:creationId xmlns:a16="http://schemas.microsoft.com/office/drawing/2014/main" id="{5E098955-8651-419E-86A8-56788A65E260}"/>
              </a:ext>
            </a:extLst>
          </p:cNvPr>
          <p:cNvSpPr txBox="1"/>
          <p:nvPr userDrawn="1"/>
        </p:nvSpPr>
        <p:spPr>
          <a:xfrm>
            <a:off x="628650" y="365126"/>
            <a:ext cx="7955280"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Contact Information:</a:t>
            </a:r>
          </a:p>
        </p:txBody>
      </p:sp>
      <p:pic>
        <p:nvPicPr>
          <p:cNvPr id="6" name="Picture 5">
            <a:extLst>
              <a:ext uri="{FF2B5EF4-FFF2-40B4-BE49-F238E27FC236}">
                <a16:creationId xmlns:a16="http://schemas.microsoft.com/office/drawing/2014/main" id="{184F4F1A-CF95-4957-953C-C908BBDF28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46285" y="2543613"/>
            <a:ext cx="2974602" cy="1389773"/>
          </a:xfrm>
          <a:prstGeom prst="rect">
            <a:avLst/>
          </a:prstGeom>
        </p:spPr>
      </p:pic>
    </p:spTree>
    <p:extLst>
      <p:ext uri="{BB962C8B-B14F-4D97-AF65-F5344CB8AC3E}">
        <p14:creationId xmlns:p14="http://schemas.microsoft.com/office/powerpoint/2010/main" val="3956525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hank You">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E19837-98EC-4FB4-8EB6-9858802534A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1469" y="2270681"/>
            <a:ext cx="7180494" cy="1590924"/>
          </a:xfrm>
          <a:prstGeom prst="rect">
            <a:avLst/>
          </a:prstGeom>
        </p:spPr>
      </p:pic>
      <p:sp>
        <p:nvSpPr>
          <p:cNvPr id="2" name="Slide Number Placeholder 1">
            <a:extLst>
              <a:ext uri="{FF2B5EF4-FFF2-40B4-BE49-F238E27FC236}">
                <a16:creationId xmlns:a16="http://schemas.microsoft.com/office/drawing/2014/main" id="{A3F84F2E-6236-45E4-BF4A-77147E579450}"/>
              </a:ext>
            </a:extLst>
          </p:cNvPr>
          <p:cNvSpPr>
            <a:spLocks noGrp="1"/>
          </p:cNvSpPr>
          <p:nvPr>
            <p:ph type="sldNum" sz="quarter" idx="10"/>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3351136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mplate Information">
    <p:bg>
      <p:bgPr>
        <a:solidFill>
          <a:schemeClr val="bg1"/>
        </a:solidFill>
        <a:effectLst/>
      </p:bgPr>
    </p:bg>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8D146980-D8A2-4012-978A-9289360E76CE}"/>
              </a:ext>
            </a:extLst>
          </p:cNvPr>
          <p:cNvCxnSpPr>
            <a:cxnSpLocks/>
          </p:cNvCxnSpPr>
          <p:nvPr userDrawn="1"/>
        </p:nvCxnSpPr>
        <p:spPr>
          <a:xfrm>
            <a:off x="4568467" y="5377715"/>
            <a:ext cx="4572000" cy="0"/>
          </a:xfrm>
          <a:prstGeom prst="line">
            <a:avLst/>
          </a:prstGeom>
          <a:ln w="762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3" name="Rectangle 32"/>
          <p:cNvSpPr/>
          <p:nvPr userDrawn="1"/>
        </p:nvSpPr>
        <p:spPr>
          <a:xfrm>
            <a:off x="0" y="3981452"/>
            <a:ext cx="4429402" cy="295275"/>
          </a:xfrm>
          <a:prstGeom prst="rect">
            <a:avLst/>
          </a:prstGeom>
          <a:gradFill flip="none" rotWithShape="1">
            <a:gsLst>
              <a:gs pos="0">
                <a:schemeClr val="accent2">
                  <a:lumMod val="67000"/>
                </a:schemeClr>
              </a:gs>
              <a:gs pos="100000">
                <a:schemeClr val="accent2">
                  <a:lumMod val="97000"/>
                  <a:lumOff val="3000"/>
                </a:schemeClr>
              </a:gs>
            </a:gsLst>
            <a:lin ang="16200000" scaled="1"/>
            <a:tileRect/>
          </a:gra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34" name="Rectangle 33"/>
          <p:cNvSpPr/>
          <p:nvPr userDrawn="1"/>
        </p:nvSpPr>
        <p:spPr>
          <a:xfrm>
            <a:off x="0" y="5513221"/>
            <a:ext cx="4429402" cy="295275"/>
          </a:xfrm>
          <a:prstGeom prst="rect">
            <a:avLst/>
          </a:prstGeom>
          <a:gradFill flip="none" rotWithShape="1">
            <a:gsLst>
              <a:gs pos="0">
                <a:schemeClr val="accent1">
                  <a:lumMod val="67000"/>
                </a:schemeClr>
              </a:gs>
              <a:gs pos="100000">
                <a:schemeClr val="accent1">
                  <a:lumMod val="97000"/>
                  <a:lumOff val="3000"/>
                </a:schemeClr>
              </a:gs>
            </a:gsLst>
            <a:lin ang="16200000" scaled="1"/>
            <a:tileRect/>
          </a:gra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4" name="TextBox 13"/>
          <p:cNvSpPr txBox="1"/>
          <p:nvPr userDrawn="1"/>
        </p:nvSpPr>
        <p:spPr>
          <a:xfrm>
            <a:off x="4695825" y="1480004"/>
            <a:ext cx="4297680" cy="5191126"/>
          </a:xfrm>
          <a:prstGeom prst="rect">
            <a:avLst/>
          </a:prstGeom>
          <a:noFill/>
        </p:spPr>
        <p:txBody>
          <a:bodyPr wrap="square" rtlCol="0">
            <a:noAutofit/>
          </a:bodyPr>
          <a:lstStyle/>
          <a:p>
            <a:pPr marL="0" indent="0">
              <a:spcAft>
                <a:spcPts val="0"/>
              </a:spcAft>
              <a:buFont typeface="Arial" panose="020B0604020202020204" pitchFamily="34" charset="0"/>
              <a:buNone/>
            </a:pPr>
            <a:r>
              <a:rPr lang="en-US" sz="2000" b="1" dirty="0">
                <a:solidFill>
                  <a:schemeClr val="accent1"/>
                </a:solidFill>
                <a:latin typeface="Arial" panose="020B0604020202020204" pitchFamily="34" charset="0"/>
                <a:cs typeface="Arial" panose="020B0604020202020204" pitchFamily="34" charset="0"/>
              </a:rPr>
              <a:t>Beyond</a:t>
            </a:r>
            <a:r>
              <a:rPr lang="en-US" sz="2000" b="1" baseline="0" dirty="0">
                <a:solidFill>
                  <a:schemeClr val="accent1"/>
                </a:solidFill>
                <a:latin typeface="Arial" panose="020B0604020202020204" pitchFamily="34" charset="0"/>
                <a:cs typeface="Arial" panose="020B0604020202020204" pitchFamily="34" charset="0"/>
              </a:rPr>
              <a:t> the standard offerings,</a:t>
            </a:r>
          </a:p>
          <a:p>
            <a:pPr marL="0" indent="0">
              <a:spcAft>
                <a:spcPts val="1000"/>
              </a:spcAft>
              <a:buFont typeface="Arial" panose="020B0604020202020204" pitchFamily="34" charset="0"/>
              <a:buNone/>
            </a:pPr>
            <a:r>
              <a:rPr lang="en-US" sz="1150" b="0" baseline="0" dirty="0">
                <a:latin typeface="Arial" panose="020B0604020202020204" pitchFamily="34" charset="0"/>
                <a:cs typeface="Arial" panose="020B0604020202020204" pitchFamily="34" charset="0"/>
              </a:rPr>
              <a:t>t</a:t>
            </a:r>
            <a:r>
              <a:rPr lang="en-US" sz="1150" b="0" dirty="0">
                <a:latin typeface="Arial" panose="020B0604020202020204" pitchFamily="34" charset="0"/>
                <a:cs typeface="Arial" panose="020B0604020202020204" pitchFamily="34" charset="0"/>
              </a:rPr>
              <a:t>his</a:t>
            </a:r>
            <a:r>
              <a:rPr lang="en-US" sz="1150" b="0" baseline="0" dirty="0">
                <a:latin typeface="Arial" panose="020B0604020202020204" pitchFamily="34" charset="0"/>
                <a:cs typeface="Arial" panose="020B0604020202020204" pitchFamily="34" charset="0"/>
              </a:rPr>
              <a:t> template contains a set of custom slides built to help you prepare your presentation.  Included are:</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Your Moderator</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3 Speaker Slide choices</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Where Are You?  </a:t>
            </a:r>
            <a:r>
              <a:rPr lang="en-US" sz="1050" b="0" baseline="0" dirty="0">
                <a:latin typeface="Arial" panose="020B0604020202020204" pitchFamily="34" charset="0"/>
                <a:cs typeface="Arial" panose="020B0604020202020204" pitchFamily="34" charset="0"/>
              </a:rPr>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  </a:t>
            </a:r>
            <a:r>
              <a:rPr lang="en-US" sz="1000" b="0" i="1" baseline="0" dirty="0">
                <a:solidFill>
                  <a:schemeClr val="tx1">
                    <a:lumMod val="75000"/>
                    <a:lumOff val="25000"/>
                  </a:schemeClr>
                </a:solidFill>
                <a:latin typeface="Arial" panose="020B0604020202020204" pitchFamily="34" charset="0"/>
                <a:cs typeface="Arial" panose="020B0604020202020204" pitchFamily="34" charset="0"/>
              </a:rPr>
              <a:t>(location slide)</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Today’s Objectives</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Series Set</a:t>
            </a:r>
          </a:p>
          <a:p>
            <a:pPr marL="628650" lvl="1" indent="-171450">
              <a:lnSpc>
                <a:spcPct val="90000"/>
              </a:lnSpc>
              <a:spcAft>
                <a:spcPts val="400"/>
              </a:spcAft>
              <a:buFont typeface="Arial" panose="020B0604020202020204" pitchFamily="34" charset="0"/>
              <a:buChar char="•"/>
            </a:pPr>
            <a:r>
              <a:rPr lang="en-US" sz="1100" b="0" baseline="0" dirty="0">
                <a:latin typeface="Arial" panose="020B0604020202020204" pitchFamily="34" charset="0"/>
                <a:cs typeface="Arial" panose="020B0604020202020204" pitchFamily="34" charset="0"/>
              </a:rPr>
              <a:t>Quote</a:t>
            </a:r>
          </a:p>
          <a:p>
            <a:pPr marL="0" indent="0">
              <a:spcBef>
                <a:spcPts val="3000"/>
              </a:spcBef>
              <a:spcAft>
                <a:spcPts val="0"/>
              </a:spcAft>
              <a:buFont typeface="Arial" panose="020B0604020202020204" pitchFamily="34" charset="0"/>
              <a:buNone/>
            </a:pPr>
            <a:r>
              <a:rPr lang="en-US" sz="1500" b="1" baseline="0" dirty="0">
                <a:solidFill>
                  <a:schemeClr val="accent1"/>
                </a:solidFill>
                <a:latin typeface="Arial" panose="020B0604020202020204" pitchFamily="34" charset="0"/>
                <a:cs typeface="Arial" panose="020B0604020202020204" pitchFamily="34" charset="0"/>
              </a:rPr>
              <a:t>Resources &amp; Name / Occupation / Org boxes:</a:t>
            </a:r>
          </a:p>
          <a:p>
            <a:pPr marL="0" indent="0">
              <a:spcBef>
                <a:spcPts val="400"/>
              </a:spcBef>
              <a:spcAft>
                <a:spcPts val="800"/>
              </a:spcAft>
              <a:buFont typeface="Arial" panose="020B0604020202020204" pitchFamily="34" charset="0"/>
              <a:buNone/>
            </a:pPr>
            <a:r>
              <a:rPr lang="en-US" sz="1050" baseline="0" dirty="0">
                <a:latin typeface="Arial" panose="020B0604020202020204" pitchFamily="34" charset="0"/>
                <a:cs typeface="Arial" panose="020B0604020202020204" pitchFamily="34" charset="0"/>
              </a:rPr>
              <a:t>This works like a multi-level bulleted list.  Use the list level buttons on your “Home” tab to</a:t>
            </a:r>
            <a:br>
              <a:rPr lang="en-US" sz="1050" baseline="0" dirty="0">
                <a:latin typeface="Arial" panose="020B0604020202020204" pitchFamily="34" charset="0"/>
                <a:cs typeface="Arial" panose="020B0604020202020204" pitchFamily="34" charset="0"/>
              </a:rPr>
            </a:br>
            <a:r>
              <a:rPr lang="en-US" sz="1050" baseline="0" dirty="0">
                <a:latin typeface="Arial" panose="020B0604020202020204" pitchFamily="34" charset="0"/>
                <a:cs typeface="Arial" panose="020B0604020202020204" pitchFamily="34" charset="0"/>
              </a:rPr>
              <a:t>change formatting levels.</a:t>
            </a:r>
          </a:p>
          <a:p>
            <a:pPr marL="0" indent="0">
              <a:spcAft>
                <a:spcPts val="600"/>
              </a:spcAft>
              <a:buFont typeface="Arial" panose="020B0604020202020204" pitchFamily="34" charset="0"/>
              <a:buNone/>
            </a:pPr>
            <a:endParaRPr lang="en-US" sz="1050" dirty="0">
              <a:latin typeface="Arial" panose="020B0604020202020204" pitchFamily="34" charset="0"/>
              <a:cs typeface="Arial" panose="020B0604020202020204" pitchFamily="34" charset="0"/>
            </a:endParaRPr>
          </a:p>
        </p:txBody>
      </p:sp>
      <p:grpSp>
        <p:nvGrpSpPr>
          <p:cNvPr id="18" name="Group 17"/>
          <p:cNvGrpSpPr/>
          <p:nvPr userDrawn="1"/>
        </p:nvGrpSpPr>
        <p:grpSpPr>
          <a:xfrm>
            <a:off x="7084799" y="4562930"/>
            <a:ext cx="1734243" cy="644333"/>
            <a:chOff x="6721200" y="5603662"/>
            <a:chExt cx="1296075" cy="481538"/>
          </a:xfrm>
        </p:grpSpPr>
        <p:grpSp>
          <p:nvGrpSpPr>
            <p:cNvPr id="8" name="Group 7"/>
            <p:cNvGrpSpPr/>
            <p:nvPr userDrawn="1"/>
          </p:nvGrpSpPr>
          <p:grpSpPr>
            <a:xfrm>
              <a:off x="6721200" y="5603662"/>
              <a:ext cx="881689" cy="481538"/>
              <a:chOff x="6721200" y="5603662"/>
              <a:chExt cx="881689" cy="481538"/>
            </a:xfrm>
          </p:grpSpPr>
          <p:pic>
            <p:nvPicPr>
              <p:cNvPr id="4" name="Picture 3"/>
              <p:cNvPicPr>
                <a:picLocks noChangeAspect="1"/>
              </p:cNvPicPr>
              <p:nvPr userDrawn="1"/>
            </p:nvPicPr>
            <p:blipFill>
              <a:blip r:embed="rId2"/>
              <a:stretch>
                <a:fillRect/>
              </a:stretch>
            </p:blipFill>
            <p:spPr>
              <a:xfrm>
                <a:off x="6721200" y="5603662"/>
                <a:ext cx="881689" cy="481538"/>
              </a:xfrm>
              <a:prstGeom prst="rect">
                <a:avLst/>
              </a:prstGeom>
            </p:spPr>
          </p:pic>
          <p:sp>
            <p:nvSpPr>
              <p:cNvPr id="5" name="Rectangle 4"/>
              <p:cNvSpPr/>
              <p:nvPr userDrawn="1"/>
            </p:nvSpPr>
            <p:spPr>
              <a:xfrm>
                <a:off x="7236000" y="5644800"/>
                <a:ext cx="366889" cy="178031"/>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grpSp>
        <p:sp>
          <p:nvSpPr>
            <p:cNvPr id="17" name="Left Arrow 16"/>
            <p:cNvSpPr/>
            <p:nvPr userDrawn="1"/>
          </p:nvSpPr>
          <p:spPr>
            <a:xfrm>
              <a:off x="7642875" y="5644800"/>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grpSp>
      <p:sp>
        <p:nvSpPr>
          <p:cNvPr id="28" name="Rectangle 27"/>
          <p:cNvSpPr/>
          <p:nvPr userDrawn="1"/>
        </p:nvSpPr>
        <p:spPr>
          <a:xfrm>
            <a:off x="5040000" y="1"/>
            <a:ext cx="278130" cy="137638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7" name="Rectangle 26"/>
          <p:cNvSpPr/>
          <p:nvPr userDrawn="1"/>
        </p:nvSpPr>
        <p:spPr>
          <a:xfrm>
            <a:off x="4429402" y="1376381"/>
            <a:ext cx="278130" cy="5481620"/>
          </a:xfrm>
          <a:prstGeom prst="rect">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TextBox 6"/>
          <p:cNvSpPr txBox="1"/>
          <p:nvPr userDrawn="1"/>
        </p:nvSpPr>
        <p:spPr>
          <a:xfrm>
            <a:off x="91736" y="1480004"/>
            <a:ext cx="4337666" cy="5352299"/>
          </a:xfrm>
          <a:prstGeom prst="rect">
            <a:avLst/>
          </a:prstGeom>
          <a:noFill/>
        </p:spPr>
        <p:txBody>
          <a:bodyPr wrap="square" rtlCol="0">
            <a:noAutofit/>
          </a:bodyPr>
          <a:lstStyle/>
          <a:p>
            <a:pPr>
              <a:spcAft>
                <a:spcPts val="300"/>
              </a:spcAft>
            </a:pPr>
            <a:r>
              <a:rPr lang="en-US" sz="2000" b="1" dirty="0">
                <a:solidFill>
                  <a:schemeClr val="accent1"/>
                </a:solidFill>
                <a:latin typeface="Arial" panose="020B0604020202020204" pitchFamily="34" charset="0"/>
                <a:cs typeface="Arial" panose="020B0604020202020204" pitchFamily="34" charset="0"/>
              </a:rPr>
              <a:t>How to use</a:t>
            </a:r>
            <a:r>
              <a:rPr lang="en-US" sz="2000" b="1" baseline="0" dirty="0">
                <a:solidFill>
                  <a:schemeClr val="accent1"/>
                </a:solidFill>
                <a:latin typeface="Arial" panose="020B0604020202020204" pitchFamily="34" charset="0"/>
                <a:cs typeface="Arial" panose="020B0604020202020204" pitchFamily="34" charset="0"/>
              </a:rPr>
              <a:t> this template:</a:t>
            </a:r>
          </a:p>
          <a:p>
            <a:pPr marL="171450" indent="-171450">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When creating a new slide, click the arrow under the “New Slide” button.  This will display the template master slides available.</a:t>
            </a:r>
          </a:p>
          <a:p>
            <a:pPr marL="171450" indent="-171450">
              <a:spcBef>
                <a:spcPts val="600"/>
              </a:spcBef>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Select the layout you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need from the list.</a:t>
            </a:r>
          </a:p>
          <a:p>
            <a:pPr marL="171450" indent="-171450">
              <a:spcBef>
                <a:spcPts val="600"/>
              </a:spcBef>
              <a:buFont typeface="Arial" panose="020B0604020202020204" pitchFamily="34" charset="0"/>
              <a:buChar char="•"/>
            </a:pPr>
            <a:r>
              <a:rPr lang="en-US" sz="1050" b="0" baseline="0" dirty="0">
                <a:latin typeface="Arial" panose="020B0604020202020204" pitchFamily="34" charset="0"/>
                <a:cs typeface="Arial" panose="020B0604020202020204" pitchFamily="34" charset="0"/>
              </a:rPr>
              <a:t>Likewise, to </a:t>
            </a:r>
            <a:r>
              <a:rPr lang="en-US" sz="1050" b="0" i="1" baseline="0" dirty="0">
                <a:latin typeface="Arial" panose="020B0604020202020204" pitchFamily="34" charset="0"/>
                <a:cs typeface="Arial" panose="020B0604020202020204" pitchFamily="34" charset="0"/>
              </a:rPr>
              <a:t>change</a:t>
            </a:r>
            <a:r>
              <a:rPr lang="en-US" sz="1050" b="0" baseline="0" dirty="0">
                <a:latin typeface="Arial" panose="020B0604020202020204" pitchFamily="34" charset="0"/>
                <a:cs typeface="Arial" panose="020B0604020202020204" pitchFamily="34" charset="0"/>
              </a:rPr>
              <a:t> the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template master of an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existing slide, click the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“Layout” button right </a:t>
            </a:r>
            <a:br>
              <a:rPr lang="en-US" sz="1050" b="0" baseline="0" dirty="0">
                <a:latin typeface="Arial" panose="020B0604020202020204" pitchFamily="34" charset="0"/>
                <a:cs typeface="Arial" panose="020B0604020202020204" pitchFamily="34" charset="0"/>
              </a:rPr>
            </a:br>
            <a:r>
              <a:rPr lang="en-US" sz="1050" b="0" baseline="0" dirty="0">
                <a:latin typeface="Arial" panose="020B0604020202020204" pitchFamily="34" charset="0"/>
                <a:cs typeface="Arial" panose="020B0604020202020204" pitchFamily="34" charset="0"/>
              </a:rPr>
              <a:t>next to the “New Slide” button.</a:t>
            </a:r>
          </a:p>
          <a:p>
            <a:pPr marL="0" marR="0" lvl="0" indent="0" algn="l" defTabSz="457200" rtl="0" eaLnBrk="1" fontAlgn="auto" latinLnBrk="0" hangingPunct="1">
              <a:lnSpc>
                <a:spcPct val="100000"/>
              </a:lnSpc>
              <a:spcBef>
                <a:spcPts val="1200"/>
              </a:spcBef>
              <a:spcAft>
                <a:spcPts val="30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General Template Notes:</a:t>
            </a:r>
          </a:p>
          <a:p>
            <a:pPr marL="91440" lvl="0" indent="0">
              <a:spcAft>
                <a:spcPts val="600"/>
              </a:spcAft>
              <a:buFont typeface="Arial" panose="020B0604020202020204" pitchFamily="34" charset="0"/>
              <a:buNone/>
            </a:pPr>
            <a:r>
              <a:rPr lang="en-US" sz="1800" b="0" u="none" spc="60" baseline="0" dirty="0">
                <a:solidFill>
                  <a:schemeClr val="accent5">
                    <a:lumMod val="20000"/>
                    <a:lumOff val="80000"/>
                  </a:schemeClr>
                </a:solidFill>
                <a:effectLst>
                  <a:outerShdw blurRad="76200" dist="38100" dir="8100000" algn="tr" rotWithShape="0">
                    <a:prstClr val="black">
                      <a:alpha val="60000"/>
                    </a:prstClr>
                  </a:outerShdw>
                </a:effectLst>
                <a:latin typeface="+mj-lt"/>
                <a:cs typeface="Arial" panose="020B0604020202020204" pitchFamily="34" charset="0"/>
                <a:sym typeface="Wingdings" panose="05000000000000000000" pitchFamily="2" charset="2"/>
              </a:rPr>
              <a:t></a:t>
            </a:r>
            <a:r>
              <a:rPr lang="en-US" sz="1800" b="1" u="none"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 </a:t>
            </a:r>
            <a:r>
              <a:rPr lang="en-US" sz="1800" b="1" u="sng"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DO NOT</a:t>
            </a:r>
            <a:r>
              <a:rPr lang="en-US" sz="1800" b="1" u="none" spc="60" baseline="0" dirty="0">
                <a:solidFill>
                  <a:schemeClr val="bg1"/>
                </a:solidFill>
                <a:effectLst>
                  <a:outerShdw blurRad="76200" dist="38100" dir="8100000" algn="tr" rotWithShape="0">
                    <a:prstClr val="black">
                      <a:alpha val="60000"/>
                    </a:prstClr>
                  </a:outerShdw>
                </a:effectLst>
                <a:latin typeface="+mj-lt"/>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chemeClr val="accent2"/>
              </a:buClr>
              <a:buSzTx/>
              <a:buFont typeface="Wingdings" panose="05000000000000000000" pitchFamily="2" charset="2"/>
              <a:buChar char="ý"/>
              <a:tabLst/>
              <a:defRPr/>
            </a:pPr>
            <a:r>
              <a:rPr lang="en-US" sz="1050" b="1" baseline="0" dirty="0">
                <a:latin typeface="Arial" panose="020B0604020202020204" pitchFamily="34" charset="0"/>
                <a:cs typeface="Arial" panose="020B0604020202020204" pitchFamily="34" charset="0"/>
              </a:rPr>
              <a:t>Space out your bullets using the “enter” key</a:t>
            </a:r>
            <a:r>
              <a:rPr lang="en-US" sz="1050" b="0" baseline="0" dirty="0">
                <a:latin typeface="Arial" panose="020B0604020202020204" pitchFamily="34" charset="0"/>
                <a:cs typeface="Arial" panose="020B0604020202020204" pitchFamily="34" charset="0"/>
              </a:rPr>
              <a:t>.  Please note if a spacing adjustment is required.</a:t>
            </a:r>
            <a:endParaRPr lang="en-US" sz="1050" b="0" dirty="0">
              <a:latin typeface="Arial" panose="020B0604020202020204" pitchFamily="34" charset="0"/>
              <a:cs typeface="Arial" panose="020B0604020202020204" pitchFamily="34" charset="0"/>
            </a:endParaRP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Type any titles in all uppercase or with caps lock on</a:t>
            </a:r>
            <a:r>
              <a:rPr lang="en-US" sz="1050" b="0" baseline="0" dirty="0">
                <a:latin typeface="Arial" panose="020B0604020202020204" pitchFamily="34" charset="0"/>
                <a:cs typeface="Arial" panose="020B0604020202020204" pitchFamily="34" charset="0"/>
              </a:rPr>
              <a:t>, as formatting is automatic. Type using standard title caps.</a:t>
            </a:r>
          </a:p>
          <a:p>
            <a:pPr marL="457200" lvl="1" indent="-171450">
              <a:spcAft>
                <a:spcPts val="600"/>
              </a:spcAft>
              <a:buClr>
                <a:schemeClr val="accent2"/>
              </a:buClr>
              <a:buFont typeface="Wingdings" panose="05000000000000000000" pitchFamily="2" charset="2"/>
              <a:buChar char="ý"/>
            </a:pPr>
            <a:r>
              <a:rPr lang="en-US" sz="1050" b="1" baseline="0" dirty="0">
                <a:latin typeface="Arial" panose="020B0604020202020204" pitchFamily="34" charset="0"/>
                <a:cs typeface="Arial" panose="020B0604020202020204" pitchFamily="34" charset="0"/>
              </a:rPr>
              <a:t>Change heading alignment or location for standard content slide material</a:t>
            </a:r>
            <a:r>
              <a:rPr lang="en-US" sz="1050" b="0" baseline="0" dirty="0">
                <a:latin typeface="Arial" panose="020B0604020202020204" pitchFamily="34" charset="0"/>
                <a:cs typeface="Arial" panose="020B0604020202020204" pitchFamily="34" charset="0"/>
              </a:rPr>
              <a:t>.</a:t>
            </a:r>
          </a:p>
          <a:p>
            <a:pPr marL="9144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800" b="0" u="none" kern="1200" spc="60" baseline="0" dirty="0">
                <a:solidFill>
                  <a:srgbClr val="92D050"/>
                </a:solidFill>
                <a:effectLst>
                  <a:outerShdw blurRad="76200" dist="38100" dir="8100000" algn="tr" rotWithShape="0">
                    <a:prstClr val="black">
                      <a:alpha val="60000"/>
                    </a:prstClr>
                  </a:outerShdw>
                </a:effectLst>
                <a:latin typeface="+mn-lt"/>
                <a:ea typeface="+mn-ea"/>
                <a:cs typeface="Arial" panose="020B0604020202020204" pitchFamily="34" charset="0"/>
                <a:sym typeface="Wingdings" panose="05000000000000000000" pitchFamily="2" charset="2"/>
              </a:rPr>
              <a:t></a:t>
            </a:r>
            <a:r>
              <a:rPr kumimoji="0" lang="en-US" sz="1800" b="1" i="0" u="none" strike="noStrike" kern="1200" cap="none" spc="60" normalizeH="0" baseline="0" noProof="0" dirty="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 </a:t>
            </a:r>
            <a:r>
              <a:rPr kumimoji="0" lang="en-US" sz="1800" b="1" i="0" u="sng" strike="noStrike" kern="1200" cap="none" spc="60" normalizeH="0" baseline="0" noProof="0" dirty="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DO</a:t>
            </a:r>
            <a:r>
              <a:rPr kumimoji="0" lang="en-US" sz="1800" b="1" i="0" u="none" strike="noStrike" kern="1200" cap="none" spc="60" normalizeH="0" baseline="0" noProof="0" dirty="0">
                <a:ln>
                  <a:noFill/>
                </a:ln>
                <a:solidFill>
                  <a:schemeClr val="bg1"/>
                </a:solidFill>
                <a:effectLst>
                  <a:outerShdw blurRad="76200" dist="38100" dir="8100000" algn="tr" rotWithShape="0">
                    <a:prstClr val="black">
                      <a:alpha val="60000"/>
                    </a:prstClr>
                  </a:outerShdw>
                </a:effectLst>
                <a:uLnTx/>
                <a:uFillTx/>
                <a:latin typeface="+mj-lt"/>
                <a:ea typeface="+mn-ea"/>
                <a:cs typeface="Arial" panose="020B0604020202020204" pitchFamily="34" charset="0"/>
              </a:rPr>
              <a:t>:</a:t>
            </a:r>
          </a:p>
          <a:p>
            <a:pPr marL="457200" marR="0" lvl="1" indent="-171450" algn="l" defTabSz="457200" rtl="0" eaLnBrk="1" fontAlgn="auto" latinLnBrk="0" hangingPunct="1">
              <a:lnSpc>
                <a:spcPct val="100000"/>
              </a:lnSpc>
              <a:spcBef>
                <a:spcPts val="0"/>
              </a:spcBef>
              <a:spcAft>
                <a:spcPts val="600"/>
              </a:spcAft>
              <a:buClr>
                <a:srgbClr val="72AF2F"/>
              </a:buClr>
              <a:buSzTx/>
              <a:buFont typeface="Wingdings" panose="05000000000000000000" pitchFamily="2" charset="2"/>
              <a:buChar char="þ"/>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 your graphics</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Add a note at the top of the “Slide notes” section that indicates where your graphic originated.</a:t>
            </a:r>
          </a:p>
          <a:p>
            <a:pPr marL="457200" marR="0" lvl="1"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Note that any graphics not referenced or in violation of </a:t>
            </a:r>
            <a:r>
              <a:rPr kumimoji="0" lang="en-US" sz="1050" b="1" i="0" u="none" strike="noStrike" kern="1200" cap="none" spc="0" normalizeH="0" baseline="0" noProof="0" dirty="0">
                <a:ln>
                  <a:noFill/>
                </a:ln>
                <a:solidFill>
                  <a:schemeClr val="accent4">
                    <a:lumMod val="25000"/>
                  </a:schemeClr>
                </a:solidFill>
                <a:effectLst/>
                <a:uLnTx/>
                <a:uFillTx/>
                <a:latin typeface="Arial" panose="020B0604020202020204" pitchFamily="34" charset="0"/>
                <a:ea typeface="+mn-ea"/>
                <a:cs typeface="Arial" panose="020B0604020202020204" pitchFamily="34" charset="0"/>
              </a:rPr>
              <a:t>US Copyright Law, Title 17 </a:t>
            </a: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be replaced to ensure your protection.</a:t>
            </a:r>
          </a:p>
          <a:p>
            <a:pPr marL="0" indent="0">
              <a:spcBef>
                <a:spcPts val="600"/>
              </a:spcBef>
              <a:buFont typeface="Arial" panose="020B0604020202020204" pitchFamily="34" charset="0"/>
              <a:buNone/>
            </a:pPr>
            <a:endParaRPr lang="en-US" sz="1100" b="0" baseline="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p:txBody>
      </p:sp>
      <p:sp>
        <p:nvSpPr>
          <p:cNvPr id="10" name="TextBox 9"/>
          <p:cNvSpPr txBox="1"/>
          <p:nvPr userDrawn="1"/>
        </p:nvSpPr>
        <p:spPr>
          <a:xfrm>
            <a:off x="5308798" y="88691"/>
            <a:ext cx="3245631" cy="1102812"/>
          </a:xfrm>
          <a:prstGeom prst="rect">
            <a:avLst/>
          </a:prstGeom>
          <a:noFill/>
        </p:spPr>
        <p:txBody>
          <a:bodyPr wrap="square" rtlCol="0" anchor="ctr">
            <a:noAutofit/>
          </a:bodyPr>
          <a:lstStyle/>
          <a:p>
            <a:pPr algn="l"/>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This slide contains information on how to use this template, and is hidden. </a:t>
            </a:r>
          </a:p>
          <a:p>
            <a:pPr algn="l">
              <a:spcBef>
                <a:spcPts val="300"/>
              </a:spcBef>
            </a:pPr>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It is not a part of </a:t>
            </a:r>
            <a:b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br>
            <a:r>
              <a:rPr lang="en-US" sz="1400" i="1" kern="1200" dirty="0">
                <a:solidFill>
                  <a:schemeClr val="tx1">
                    <a:lumMod val="65000"/>
                    <a:lumOff val="35000"/>
                  </a:schemeClr>
                </a:solidFill>
                <a:latin typeface="Arial" panose="020B0604020202020204" pitchFamily="34" charset="0"/>
                <a:ea typeface="+mn-ea"/>
                <a:cs typeface="Arial" panose="020B0604020202020204" pitchFamily="34" charset="0"/>
              </a:rPr>
              <a:t>the presentation.</a:t>
            </a:r>
          </a:p>
        </p:txBody>
      </p:sp>
      <p:cxnSp>
        <p:nvCxnSpPr>
          <p:cNvPr id="9" name="Straight Connector 8"/>
          <p:cNvCxnSpPr/>
          <p:nvPr userDrawn="1"/>
        </p:nvCxnSpPr>
        <p:spPr>
          <a:xfrm>
            <a:off x="0" y="1376381"/>
            <a:ext cx="9144000" cy="0"/>
          </a:xfrm>
          <a:prstGeom prst="line">
            <a:avLst/>
          </a:prstGeom>
          <a:ln w="1016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TextBox 14"/>
          <p:cNvSpPr txBox="1"/>
          <p:nvPr userDrawn="1"/>
        </p:nvSpPr>
        <p:spPr>
          <a:xfrm>
            <a:off x="7084799" y="2286069"/>
            <a:ext cx="1619719" cy="1620538"/>
          </a:xfrm>
          <a:prstGeom prst="rect">
            <a:avLst/>
          </a:prstGeom>
          <a:noFill/>
        </p:spPr>
        <p:txBody>
          <a:bodyPr wrap="square" rtlCol="0">
            <a:noAutofit/>
          </a:bodyPr>
          <a:lstStyle/>
          <a:p>
            <a:pPr marL="0" marR="0" lvl="1" indent="-171450" algn="l" defTabSz="457200" rtl="0" eaLnBrk="1" fontAlgn="auto" latinLnBrk="0" hangingPunct="1">
              <a:lnSpc>
                <a:spcPct val="90000"/>
              </a:lnSpc>
              <a:spcBef>
                <a:spcPts val="0"/>
              </a:spcBef>
              <a:spcAft>
                <a:spcPts val="400"/>
              </a:spcAft>
              <a:buClrTx/>
              <a:buSzTx/>
              <a:buFont typeface="Arial" panose="020B0604020202020204" pitchFamily="34" charset="0"/>
              <a:buChar char="•"/>
              <a:tabLst/>
              <a:defRPr/>
            </a:pPr>
            <a:r>
              <a:rPr lang="en-US" sz="1100" b="0" baseline="0" dirty="0">
                <a:latin typeface="Arial" panose="020B0604020202020204" pitchFamily="34" charset="0"/>
                <a:cs typeface="Arial" panose="020B0604020202020204" pitchFamily="34" charset="0"/>
              </a:rPr>
              <a:t>Legal Language</a:t>
            </a:r>
            <a:endParaRPr lang="en-US" sz="1100" b="0" baseline="0" dirty="0"/>
          </a:p>
          <a:p>
            <a:pPr marL="0" lvl="1" indent="-171450">
              <a:lnSpc>
                <a:spcPct val="90000"/>
              </a:lnSpc>
              <a:spcAft>
                <a:spcPts val="400"/>
              </a:spcAft>
              <a:buFont typeface="Arial" panose="020B0604020202020204" pitchFamily="34" charset="0"/>
              <a:buChar char="•"/>
            </a:pPr>
            <a:r>
              <a:rPr lang="en-US" sz="1100" b="0" baseline="0" dirty="0"/>
              <a:t>Poll</a:t>
            </a:r>
          </a:p>
          <a:p>
            <a:pPr marL="0" lvl="1" indent="-171450">
              <a:lnSpc>
                <a:spcPct val="90000"/>
              </a:lnSpc>
              <a:spcAft>
                <a:spcPts val="400"/>
              </a:spcAft>
              <a:buFont typeface="Arial" panose="020B0604020202020204" pitchFamily="34" charset="0"/>
              <a:buChar char="•"/>
            </a:pPr>
            <a:r>
              <a:rPr lang="en-US" sz="1100" b="0" baseline="0" dirty="0"/>
              <a:t>Save the Date</a:t>
            </a:r>
          </a:p>
          <a:p>
            <a:pPr marL="0" lvl="1" indent="-171450">
              <a:lnSpc>
                <a:spcPct val="90000"/>
              </a:lnSpc>
              <a:spcAft>
                <a:spcPts val="400"/>
              </a:spcAft>
              <a:buFont typeface="Arial" panose="020B0604020202020204" pitchFamily="34" charset="0"/>
              <a:buChar char="•"/>
            </a:pPr>
            <a:r>
              <a:rPr lang="en-US" sz="1100" b="0" baseline="0" dirty="0"/>
              <a:t>Questions</a:t>
            </a:r>
          </a:p>
          <a:p>
            <a:pPr marL="0" lvl="1" indent="-171450">
              <a:lnSpc>
                <a:spcPct val="90000"/>
              </a:lnSpc>
              <a:spcAft>
                <a:spcPts val="400"/>
              </a:spcAft>
              <a:buFont typeface="Arial" panose="020B0604020202020204" pitchFamily="34" charset="0"/>
              <a:buChar char="•"/>
            </a:pPr>
            <a:r>
              <a:rPr lang="en-US" sz="1100" b="0" baseline="0" dirty="0"/>
              <a:t>Resources</a:t>
            </a:r>
          </a:p>
          <a:p>
            <a:pPr marL="0" lvl="1" indent="-171450">
              <a:lnSpc>
                <a:spcPct val="90000"/>
              </a:lnSpc>
              <a:spcAft>
                <a:spcPts val="400"/>
              </a:spcAft>
              <a:buFont typeface="Arial" panose="020B0604020202020204" pitchFamily="34" charset="0"/>
              <a:buChar char="•"/>
            </a:pPr>
            <a:r>
              <a:rPr lang="en-US" sz="1100" b="0" baseline="0" dirty="0"/>
              <a:t>Contact</a:t>
            </a:r>
          </a:p>
          <a:p>
            <a:pPr marL="0" lvl="1" indent="-171450">
              <a:lnSpc>
                <a:spcPct val="90000"/>
              </a:lnSpc>
              <a:spcAft>
                <a:spcPts val="400"/>
              </a:spcAft>
              <a:buFont typeface="Arial" panose="020B0604020202020204" pitchFamily="34" charset="0"/>
              <a:buChar char="•"/>
            </a:pPr>
            <a:r>
              <a:rPr lang="en-US" sz="1100" b="0" baseline="0" dirty="0"/>
              <a:t>Thank You</a:t>
            </a:r>
            <a:endParaRPr lang="en-US" sz="1100" b="0" dirty="0"/>
          </a:p>
        </p:txBody>
      </p:sp>
      <p:cxnSp>
        <p:nvCxnSpPr>
          <p:cNvPr id="3" name="Straight Connector 2"/>
          <p:cNvCxnSpPr/>
          <p:nvPr userDrawn="1"/>
        </p:nvCxnSpPr>
        <p:spPr>
          <a:xfrm>
            <a:off x="5040000" y="225258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p:cNvCxnSpPr/>
          <p:nvPr userDrawn="1"/>
        </p:nvCxnSpPr>
        <p:spPr>
          <a:xfrm>
            <a:off x="5040000" y="3766530"/>
            <a:ext cx="33624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grpSp>
        <p:nvGrpSpPr>
          <p:cNvPr id="40" name="Group 39">
            <a:extLst>
              <a:ext uri="{FF2B5EF4-FFF2-40B4-BE49-F238E27FC236}">
                <a16:creationId xmlns:a16="http://schemas.microsoft.com/office/drawing/2014/main" id="{54EBE4A4-93BC-4F5F-96D7-3EB1B9477815}"/>
              </a:ext>
            </a:extLst>
          </p:cNvPr>
          <p:cNvGrpSpPr/>
          <p:nvPr userDrawn="1"/>
        </p:nvGrpSpPr>
        <p:grpSpPr>
          <a:xfrm>
            <a:off x="5101094" y="5519741"/>
            <a:ext cx="3776420" cy="1204516"/>
            <a:chOff x="9823451" y="-913608"/>
            <a:chExt cx="3776420" cy="1204516"/>
          </a:xfrm>
        </p:grpSpPr>
        <p:sp>
          <p:nvSpPr>
            <p:cNvPr id="23" name="TextBox 22"/>
            <p:cNvSpPr txBox="1"/>
            <p:nvPr userDrawn="1"/>
          </p:nvSpPr>
          <p:spPr>
            <a:xfrm>
              <a:off x="11200962" y="-833368"/>
              <a:ext cx="2398909" cy="1044036"/>
            </a:xfrm>
            <a:prstGeom prst="rect">
              <a:avLst/>
            </a:prstGeom>
            <a:noFill/>
          </p:spPr>
          <p:txBody>
            <a:bodyPr wrap="square" rtlCol="0" anchor="ctr">
              <a:noAutofit/>
            </a:bodyPr>
            <a:lstStyle/>
            <a:p>
              <a:pPr algn="l">
                <a:lnSpc>
                  <a:spcPct val="90000"/>
                </a:lnSpc>
              </a:pPr>
              <a:r>
                <a:rPr lang="en-US" sz="1200" b="1" i="0" spc="40" dirty="0">
                  <a:solidFill>
                    <a:schemeClr val="tx1">
                      <a:lumMod val="85000"/>
                      <a:lumOff val="15000"/>
                    </a:schemeClr>
                  </a:solidFill>
                  <a:latin typeface="+mj-lt"/>
                </a:rPr>
                <a:t>Don’t delete this slide until the presentation is final.</a:t>
              </a:r>
              <a:endParaRPr lang="en-US" sz="1200" b="1" i="0" spc="40" baseline="0" dirty="0">
                <a:solidFill>
                  <a:schemeClr val="tx1">
                    <a:lumMod val="85000"/>
                    <a:lumOff val="15000"/>
                  </a:schemeClr>
                </a:solidFill>
                <a:latin typeface="+mj-lt"/>
              </a:endParaRPr>
            </a:p>
            <a:p>
              <a:pPr algn="ctr">
                <a:lnSpc>
                  <a:spcPct val="90000"/>
                </a:lnSpc>
                <a:spcBef>
                  <a:spcPts val="600"/>
                </a:spcBef>
              </a:pPr>
              <a:r>
                <a:rPr lang="en-US" sz="1500" b="1" i="0" spc="40" baseline="0" dirty="0">
                  <a:solidFill>
                    <a:srgbClr val="9D1C30"/>
                  </a:solidFill>
                  <a:latin typeface="+mj-lt"/>
                </a:rPr>
                <a:t>Keep it in the template.</a:t>
              </a:r>
              <a:endParaRPr lang="en-US" sz="1500" b="1" i="0" spc="40" dirty="0">
                <a:solidFill>
                  <a:srgbClr val="9D1C30"/>
                </a:solidFill>
                <a:latin typeface="+mj-lt"/>
              </a:endParaRPr>
            </a:p>
          </p:txBody>
        </p:sp>
        <p:grpSp>
          <p:nvGrpSpPr>
            <p:cNvPr id="39" name="Group 38">
              <a:extLst>
                <a:ext uri="{FF2B5EF4-FFF2-40B4-BE49-F238E27FC236}">
                  <a16:creationId xmlns:a16="http://schemas.microsoft.com/office/drawing/2014/main" id="{C27DF8FF-D711-4A8A-8948-673270B8AE9D}"/>
                </a:ext>
              </a:extLst>
            </p:cNvPr>
            <p:cNvGrpSpPr/>
            <p:nvPr userDrawn="1"/>
          </p:nvGrpSpPr>
          <p:grpSpPr>
            <a:xfrm>
              <a:off x="9823451" y="-913608"/>
              <a:ext cx="1204516" cy="1204516"/>
              <a:chOff x="9823451" y="-913608"/>
              <a:chExt cx="1204516" cy="1204516"/>
            </a:xfrm>
          </p:grpSpPr>
          <p:grpSp>
            <p:nvGrpSpPr>
              <p:cNvPr id="24" name="Group 23"/>
              <p:cNvGrpSpPr/>
              <p:nvPr userDrawn="1"/>
            </p:nvGrpSpPr>
            <p:grpSpPr>
              <a:xfrm>
                <a:off x="9823451" y="-913608"/>
                <a:ext cx="1204516" cy="1204516"/>
                <a:chOff x="1714500" y="4547858"/>
                <a:chExt cx="1262157" cy="1262157"/>
              </a:xfrm>
            </p:grpSpPr>
            <p:sp>
              <p:nvSpPr>
                <p:cNvPr id="21" name="8-Point Star 20"/>
                <p:cNvSpPr/>
                <p:nvPr userDrawn="1"/>
              </p:nvSpPr>
              <p:spPr>
                <a:xfrm rot="20240074">
                  <a:off x="1714500" y="4547858"/>
                  <a:ext cx="1262157" cy="1262157"/>
                </a:xfrm>
                <a:prstGeom prst="star8">
                  <a:avLst>
                    <a:gd name="adj" fmla="val 45801"/>
                  </a:avLst>
                </a:prstGeom>
                <a:gradFill>
                  <a:gsLst>
                    <a:gs pos="0">
                      <a:srgbClr val="7A232E"/>
                    </a:gs>
                    <a:gs pos="100000">
                      <a:srgbClr val="B85759"/>
                    </a:gs>
                    <a:gs pos="55000">
                      <a:srgbClr val="9D1C3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2" name="8-Point Star 21"/>
                <p:cNvSpPr/>
                <p:nvPr userDrawn="1"/>
              </p:nvSpPr>
              <p:spPr>
                <a:xfrm rot="20240074">
                  <a:off x="1776599" y="4609957"/>
                  <a:ext cx="1137960" cy="1137960"/>
                </a:xfrm>
                <a:prstGeom prst="star8">
                  <a:avLst>
                    <a:gd name="adj" fmla="val 45801"/>
                  </a:avLst>
                </a:prstGeom>
                <a:noFill/>
                <a:ln w="444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sp>
            <p:nvSpPr>
              <p:cNvPr id="19" name="TextBox 18"/>
              <p:cNvSpPr txBox="1"/>
              <p:nvPr userDrawn="1"/>
            </p:nvSpPr>
            <p:spPr>
              <a:xfrm>
                <a:off x="9929466" y="-730460"/>
                <a:ext cx="992486" cy="838221"/>
              </a:xfrm>
              <a:prstGeom prst="rect">
                <a:avLst/>
              </a:prstGeom>
              <a:noFill/>
              <a:effectLst>
                <a:outerShdw blurRad="50800" dist="25400" dir="8100000" algn="tr" rotWithShape="0">
                  <a:prstClr val="black">
                    <a:alpha val="40000"/>
                  </a:prstClr>
                </a:outerShdw>
              </a:effectLst>
            </p:spPr>
            <p:txBody>
              <a:bodyPr wrap="square" rtlCol="0" anchor="ctr">
                <a:noAutofit/>
              </a:bodyPr>
              <a:lstStyle/>
              <a:p>
                <a:pPr algn="ctr"/>
                <a:r>
                  <a:rPr lang="en-US" sz="2000" b="0" i="0" spc="40" baseline="0" dirty="0">
                    <a:solidFill>
                      <a:schemeClr val="bg1"/>
                    </a:solidFill>
                    <a:latin typeface="Impact" panose="020B0806030902050204" pitchFamily="34" charset="0"/>
                  </a:rPr>
                  <a:t>DON’T</a:t>
                </a:r>
                <a:br>
                  <a:rPr lang="en-US" sz="2000" b="0" i="0" spc="40" baseline="0" dirty="0">
                    <a:solidFill>
                      <a:schemeClr val="bg1"/>
                    </a:solidFill>
                    <a:latin typeface="Impact" panose="020B0806030902050204" pitchFamily="34" charset="0"/>
                  </a:rPr>
                </a:br>
                <a:r>
                  <a:rPr lang="en-US" sz="2000" b="0" i="0" spc="40" baseline="0" dirty="0">
                    <a:solidFill>
                      <a:schemeClr val="bg1"/>
                    </a:solidFill>
                    <a:latin typeface="Impact" panose="020B0806030902050204" pitchFamily="34" charset="0"/>
                  </a:rPr>
                  <a:t>DELETE</a:t>
                </a:r>
              </a:p>
            </p:txBody>
          </p:sp>
        </p:grpSp>
      </p:grpSp>
      <p:grpSp>
        <p:nvGrpSpPr>
          <p:cNvPr id="20" name="Group 19"/>
          <p:cNvGrpSpPr/>
          <p:nvPr userDrawn="1"/>
        </p:nvGrpSpPr>
        <p:grpSpPr>
          <a:xfrm>
            <a:off x="1939046" y="2247590"/>
            <a:ext cx="2645179" cy="1166059"/>
            <a:chOff x="1534687" y="2189208"/>
            <a:chExt cx="3049009" cy="1344077"/>
          </a:xfrm>
        </p:grpSpPr>
        <p:pic>
          <p:nvPicPr>
            <p:cNvPr id="2" name="Picture 1"/>
            <p:cNvPicPr>
              <a:picLocks noChangeAspect="1"/>
            </p:cNvPicPr>
            <p:nvPr userDrawn="1"/>
          </p:nvPicPr>
          <p:blipFill>
            <a:blip r:embed="rId3"/>
            <a:stretch>
              <a:fillRect/>
            </a:stretch>
          </p:blipFill>
          <p:spPr>
            <a:xfrm>
              <a:off x="1534687" y="2189208"/>
              <a:ext cx="2695575" cy="1162050"/>
            </a:xfrm>
            <a:prstGeom prst="rect">
              <a:avLst/>
            </a:prstGeom>
          </p:spPr>
        </p:pic>
        <p:sp>
          <p:nvSpPr>
            <p:cNvPr id="29" name="Rectangle 28"/>
            <p:cNvSpPr/>
            <p:nvPr userDrawn="1"/>
          </p:nvSpPr>
          <p:spPr>
            <a:xfrm>
              <a:off x="3454181" y="2483307"/>
              <a:ext cx="736819" cy="221793"/>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0" name="Left Arrow 29"/>
            <p:cNvSpPr/>
            <p:nvPr userDrawn="1"/>
          </p:nvSpPr>
          <p:spPr>
            <a:xfrm>
              <a:off x="4209296" y="2514699"/>
              <a:ext cx="374400" cy="178031"/>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31" name="Rectangle 30"/>
            <p:cNvSpPr/>
            <p:nvPr userDrawn="1"/>
          </p:nvSpPr>
          <p:spPr>
            <a:xfrm>
              <a:off x="3061701" y="2843369"/>
              <a:ext cx="382955" cy="322936"/>
            </a:xfrm>
            <a:prstGeom prst="rect">
              <a:avLst/>
            </a:prstGeom>
            <a:solidFill>
              <a:srgbClr val="FFC000">
                <a:alpha val="10000"/>
              </a:srgbClr>
            </a:solidFill>
            <a:ln w="190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2" name="Left Arrow 31"/>
            <p:cNvSpPr/>
            <p:nvPr userDrawn="1"/>
          </p:nvSpPr>
          <p:spPr>
            <a:xfrm rot="7656475">
              <a:off x="3026394" y="3257070"/>
              <a:ext cx="374400" cy="178030"/>
            </a:xfrm>
            <a:prstGeom prst="leftArrow">
              <a:avLst>
                <a:gd name="adj1" fmla="val 33673"/>
                <a:gd name="adj2" fmla="val 50000"/>
              </a:avLst>
            </a:prstGeom>
            <a:gradFill>
              <a:gsLst>
                <a:gs pos="0">
                  <a:srgbClr val="7A232E"/>
                </a:gs>
                <a:gs pos="98230">
                  <a:srgbClr val="B85759"/>
                </a:gs>
                <a:gs pos="45000">
                  <a:srgbClr val="9D1C30"/>
                </a:gs>
              </a:gsLst>
            </a:gradFill>
            <a:ln>
              <a:solidFill>
                <a:srgbClr val="7A232E"/>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grpSp>
      <p:sp>
        <p:nvSpPr>
          <p:cNvPr id="37" name="TextBox 36">
            <a:extLst>
              <a:ext uri="{FF2B5EF4-FFF2-40B4-BE49-F238E27FC236}">
                <a16:creationId xmlns:a16="http://schemas.microsoft.com/office/drawing/2014/main" id="{8F6D14EF-EBC7-433A-8C95-1D2C470B7DF1}"/>
              </a:ext>
            </a:extLst>
          </p:cNvPr>
          <p:cNvSpPr txBox="1"/>
          <p:nvPr userDrawn="1"/>
        </p:nvSpPr>
        <p:spPr>
          <a:xfrm>
            <a:off x="7427" y="161985"/>
            <a:ext cx="5040000" cy="1051560"/>
          </a:xfrm>
          <a:prstGeom prst="rect">
            <a:avLst/>
          </a:prstGeom>
        </p:spPr>
        <p:txBody>
          <a:bodyPr vert="horz" lIns="91440" tIns="45720" rIns="91440" bIns="45720" rtlCol="0" anchor="ctr">
            <a:no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lnSpc>
                <a:spcPct val="85000"/>
              </a:lnSpc>
            </a:pPr>
            <a:r>
              <a:rPr lang="en-US" sz="5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2017 Template</a:t>
            </a:r>
          </a:p>
          <a:p>
            <a:pPr lvl="0" algn="ctr">
              <a:lnSpc>
                <a:spcPct val="85000"/>
              </a:lnSpc>
            </a:pPr>
            <a:r>
              <a:rPr lang="en-US" sz="4000" b="0" spc="60" baseline="0" dirty="0"/>
              <a:t>Usage Instructions</a:t>
            </a:r>
          </a:p>
        </p:txBody>
      </p:sp>
      <p:pic>
        <p:nvPicPr>
          <p:cNvPr id="44" name="Picture 43">
            <a:extLst>
              <a:ext uri="{FF2B5EF4-FFF2-40B4-BE49-F238E27FC236}">
                <a16:creationId xmlns:a16="http://schemas.microsoft.com/office/drawing/2014/main" id="{5AAE9CEC-A7E3-43C1-AC4A-1C3889F3666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257143" y="626792"/>
            <a:ext cx="1736362" cy="586522"/>
          </a:xfrm>
          <a:prstGeom prst="rect">
            <a:avLst/>
          </a:prstGeom>
        </p:spPr>
      </p:pic>
    </p:spTree>
    <p:extLst>
      <p:ext uri="{BB962C8B-B14F-4D97-AF65-F5344CB8AC3E}">
        <p14:creationId xmlns:p14="http://schemas.microsoft.com/office/powerpoint/2010/main" val="2258890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A5BAF-C39D-44C3-B998-7CF83B21A06F}"/>
              </a:ext>
            </a:extLst>
          </p:cNvPr>
          <p:cNvPicPr>
            <a:picLocks noChangeAspect="1"/>
          </p:cNvPicPr>
          <p:nvPr userDrawn="1"/>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0" y="1500059"/>
            <a:ext cx="4955638" cy="5357941"/>
          </a:xfrm>
          <a:prstGeom prst="rect">
            <a:avLst/>
          </a:prstGeom>
        </p:spPr>
      </p:pic>
      <p:sp>
        <p:nvSpPr>
          <p:cNvPr id="5" name="TextBox 4">
            <a:extLst>
              <a:ext uri="{FF2B5EF4-FFF2-40B4-BE49-F238E27FC236}">
                <a16:creationId xmlns:a16="http://schemas.microsoft.com/office/drawing/2014/main" id="{98B35F6F-244A-4CAD-AEAB-1171AE328AA0}"/>
              </a:ext>
            </a:extLst>
          </p:cNvPr>
          <p:cNvSpPr txBox="1"/>
          <p:nvPr userDrawn="1"/>
        </p:nvSpPr>
        <p:spPr>
          <a:xfrm>
            <a:off x="628650" y="365126"/>
            <a:ext cx="7955280" cy="1051560"/>
          </a:xfrm>
          <a:prstGeom prst="rect">
            <a:avLst/>
          </a:prstGeom>
        </p:spPr>
        <p:txBody>
          <a:bodyPr vert="horz" lIns="91440" tIns="45720" rIns="91440" bIns="45720" rtlCol="0" anchor="b">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r>
              <a:rPr lang="en-US" dirty="0"/>
              <a:t>Save the Date:</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1112107" y="1699826"/>
            <a:ext cx="7661189" cy="4505325"/>
          </a:xfrm>
        </p:spPr>
        <p:txBody>
          <a:bodyPr/>
          <a:lstStyle>
            <a:lvl1pPr marL="91440" indent="-365760">
              <a:buSzPct val="130000"/>
              <a:buFont typeface="Webdings" panose="05030102010509060703" pitchFamily="18" charset="2"/>
              <a:buChar char=""/>
              <a:defRPr sz="2600"/>
            </a:lvl1pPr>
            <a:lvl2pPr marL="685800" indent="0">
              <a:spcBef>
                <a:spcPts val="0"/>
              </a:spcBef>
              <a:buNone/>
              <a:defRPr sz="1700">
                <a:solidFill>
                  <a:schemeClr val="accent3">
                    <a:lumMod val="75000"/>
                    <a:lumOff val="25000"/>
                  </a:schemeClr>
                </a:solidFill>
              </a:defRPr>
            </a:lvl2pPr>
            <a:lvl3pPr marL="1005840" indent="-365760" algn="l">
              <a:spcAft>
                <a:spcPts val="1200"/>
              </a:spcAft>
              <a:buFont typeface="Webdings" panose="05030102010509060703" pitchFamily="18" charset="2"/>
              <a:buChar char=""/>
              <a:defRPr b="1">
                <a:solidFill>
                  <a:schemeClr val="accent1"/>
                </a:solidFill>
              </a:defRPr>
            </a:lvl3pPr>
          </a:lstStyle>
          <a:p>
            <a:pPr lvl="0"/>
            <a:r>
              <a:rPr lang="en-US"/>
              <a:t>Event Title Here</a:t>
            </a:r>
          </a:p>
          <a:p>
            <a:pPr lvl="1"/>
            <a:r>
              <a:rPr lang="en-US"/>
              <a:t>Event summary goes here</a:t>
            </a:r>
          </a:p>
          <a:p>
            <a:pPr lvl="2"/>
            <a:r>
              <a:rPr lang="en-US"/>
              <a:t>Event date</a:t>
            </a:r>
          </a:p>
          <a:p>
            <a:pPr lvl="3"/>
            <a:r>
              <a:rPr lang="en-US"/>
              <a:t>Fourth level</a:t>
            </a:r>
          </a:p>
          <a:p>
            <a:pPr lvl="4"/>
            <a:r>
              <a:rPr lang="en-US"/>
              <a:t>Fifth level</a:t>
            </a:r>
          </a:p>
        </p:txBody>
      </p:sp>
    </p:spTree>
    <p:extLst>
      <p:ext uri="{BB962C8B-B14F-4D97-AF65-F5344CB8AC3E}">
        <p14:creationId xmlns:p14="http://schemas.microsoft.com/office/powerpoint/2010/main" val="1387802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AA60EFC-21EF-4756-ABD1-14D137A0BAC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84103" y="-1"/>
            <a:ext cx="3379489" cy="3456222"/>
          </a:xfrm>
          <a:prstGeom prst="ellipse">
            <a:avLst/>
          </a:prstGeom>
          <a:ln>
            <a:noFill/>
          </a:ln>
          <a:effectLst>
            <a:softEdge rad="112500"/>
          </a:effectLst>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9" name="Text Placeholder 8">
            <a:extLst>
              <a:ext uri="{FF2B5EF4-FFF2-40B4-BE49-F238E27FC236}">
                <a16:creationId xmlns:a16="http://schemas.microsoft.com/office/drawing/2014/main" id="{8F3C4352-E632-483B-9D34-319AB807FBFB}"/>
              </a:ext>
            </a:extLst>
          </p:cNvPr>
          <p:cNvSpPr>
            <a:spLocks noGrp="1"/>
          </p:cNvSpPr>
          <p:nvPr>
            <p:ph type="body" sz="quarter" idx="11" hasCustomPrompt="1"/>
          </p:nvPr>
        </p:nvSpPr>
        <p:spPr>
          <a:xfrm>
            <a:off x="628655" y="1319429"/>
            <a:ext cx="7528945" cy="1448602"/>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60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i="0"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grpSp>
        <p:nvGrpSpPr>
          <p:cNvPr id="20" name="Group 19">
            <a:extLst>
              <a:ext uri="{FF2B5EF4-FFF2-40B4-BE49-F238E27FC236}">
                <a16:creationId xmlns:a16="http://schemas.microsoft.com/office/drawing/2014/main" id="{57C394F9-EFD5-42F9-891E-4F9A50F08A68}"/>
              </a:ext>
            </a:extLst>
          </p:cNvPr>
          <p:cNvGrpSpPr/>
          <p:nvPr userDrawn="1"/>
        </p:nvGrpSpPr>
        <p:grpSpPr>
          <a:xfrm>
            <a:off x="4848225" y="193023"/>
            <a:ext cx="4019550" cy="1264286"/>
            <a:chOff x="4895850" y="193023"/>
            <a:chExt cx="4019550" cy="1264286"/>
          </a:xfrm>
        </p:grpSpPr>
        <p:sp>
          <p:nvSpPr>
            <p:cNvPr id="18" name="Speech Bubble: Rectangle with Corners Rounded 17">
              <a:extLst>
                <a:ext uri="{FF2B5EF4-FFF2-40B4-BE49-F238E27FC236}">
                  <a16:creationId xmlns:a16="http://schemas.microsoft.com/office/drawing/2014/main" id="{CFC41472-478F-4A01-9B2E-B66290F9B7CB}"/>
                </a:ext>
              </a:extLst>
            </p:cNvPr>
            <p:cNvSpPr/>
            <p:nvPr userDrawn="1"/>
          </p:nvSpPr>
          <p:spPr>
            <a:xfrm>
              <a:off x="4895850" y="193023"/>
              <a:ext cx="4019550" cy="1264286"/>
            </a:xfrm>
            <a:prstGeom prst="wedgeRoundRectCallout">
              <a:avLst>
                <a:gd name="adj1" fmla="val 1245"/>
                <a:gd name="adj2" fmla="val 95649"/>
                <a:gd name="adj3" fmla="val 16667"/>
              </a:avLst>
            </a:prstGeom>
            <a:solidFill>
              <a:schemeClr val="bg1">
                <a:lumMod val="95000"/>
              </a:schemeClr>
            </a:solidFill>
            <a:ln>
              <a:solidFill>
                <a:schemeClr val="tx1">
                  <a:lumMod val="10000"/>
                  <a:lumOff val="90000"/>
                </a:schemeClr>
              </a:solidFill>
            </a:ln>
          </p:spPr>
          <p:style>
            <a:lnRef idx="0">
              <a:scrgbClr r="0" g="0" b="0"/>
            </a:lnRef>
            <a:fillRef idx="0">
              <a:scrgbClr r="0" g="0" b="0"/>
            </a:fillRef>
            <a:effectRef idx="0">
              <a:scrgbClr r="0" g="0" b="0"/>
            </a:effectRef>
            <a:fontRef idx="minor">
              <a:schemeClr val="lt1"/>
            </a:fontRef>
          </p:style>
          <p:txBody>
            <a:bodyPr rtlCol="0" anchor="b"/>
            <a:lstStyle/>
            <a:p>
              <a:pPr marL="0" marR="0" lvl="0" indent="0" algn="ctr" defTabSz="914400" rtl="0" eaLnBrk="1" fontAlgn="auto" latinLnBrk="0" hangingPunct="1">
                <a:lnSpc>
                  <a:spcPct val="110000"/>
                </a:lnSpc>
                <a:spcBef>
                  <a:spcPct val="0"/>
                </a:spcBef>
                <a:spcAft>
                  <a:spcPts val="0"/>
                </a:spcAft>
                <a:buClrTx/>
                <a:buSzTx/>
                <a:buFontTx/>
                <a:buNone/>
                <a:tabLst/>
                <a:defRPr/>
              </a:pPr>
              <a:r>
                <a:rPr lang="en-US" sz="3300" b="1" kern="1200" cap="none" spc="0" baseline="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Breakout Room</a:t>
              </a:r>
              <a:r>
                <a:rPr lang="en-US" sz="3300" b="1" kern="1200" cap="none" spc="0" noProof="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rPr>
                <a:t> </a:t>
              </a:r>
              <a:r>
                <a:rPr lang="en-US" sz="3200" b="0" kern="1200" cap="all" spc="220" baseline="0" noProof="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Discussions</a:t>
              </a:r>
              <a:endParaRPr lang="en-US" sz="3400" b="0" kern="1200" cap="all" spc="220" baseline="0" noProof="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endParaRPr>
            </a:p>
          </p:txBody>
        </p:sp>
        <p:sp>
          <p:nvSpPr>
            <p:cNvPr id="19" name="Rectangle 18">
              <a:extLst>
                <a:ext uri="{FF2B5EF4-FFF2-40B4-BE49-F238E27FC236}">
                  <a16:creationId xmlns:a16="http://schemas.microsoft.com/office/drawing/2014/main" id="{7AD30ECD-A8EE-4AE1-AE33-FD6E6D3A1A06}"/>
                </a:ext>
              </a:extLst>
            </p:cNvPr>
            <p:cNvSpPr/>
            <p:nvPr userDrawn="1"/>
          </p:nvSpPr>
          <p:spPr>
            <a:xfrm rot="5400000">
              <a:off x="6882765" y="-738460"/>
              <a:ext cx="45720" cy="3081528"/>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29" name="Text Placeholder 8">
            <a:extLst>
              <a:ext uri="{FF2B5EF4-FFF2-40B4-BE49-F238E27FC236}">
                <a16:creationId xmlns:a16="http://schemas.microsoft.com/office/drawing/2014/main" id="{D5AA38BA-BC5A-4469-A67D-0B1D8AF2EB5E}"/>
              </a:ext>
            </a:extLst>
          </p:cNvPr>
          <p:cNvSpPr>
            <a:spLocks noGrp="1"/>
          </p:cNvSpPr>
          <p:nvPr>
            <p:ph type="body" sz="quarter" idx="12" hasCustomPrompt="1"/>
          </p:nvPr>
        </p:nvSpPr>
        <p:spPr>
          <a:xfrm>
            <a:off x="628655" y="3037379"/>
            <a:ext cx="7528945" cy="1371658"/>
          </a:xfrm>
          <a:prstGeom prst="rect">
            <a:avLst/>
          </a:prstGeom>
          <a:noFill/>
          <a:ln w="9525">
            <a:gradFill flip="none" rotWithShape="1">
              <a:gsLst>
                <a:gs pos="0">
                  <a:schemeClr val="tx1">
                    <a:alpha val="15000"/>
                  </a:schemeClr>
                </a:gs>
                <a:gs pos="2000">
                  <a:schemeClr val="tx1">
                    <a:alpha val="0"/>
                  </a:schemeClr>
                </a:gs>
                <a:gs pos="100000">
                  <a:schemeClr val="tx1">
                    <a:alpha val="0"/>
                  </a:schemeClr>
                </a:gs>
              </a:gsLst>
              <a:lin ang="16200000" scaled="0"/>
              <a:tileRect/>
            </a:grad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
        <p:nvSpPr>
          <p:cNvPr id="30" name="Text Placeholder 8">
            <a:extLst>
              <a:ext uri="{FF2B5EF4-FFF2-40B4-BE49-F238E27FC236}">
                <a16:creationId xmlns:a16="http://schemas.microsoft.com/office/drawing/2014/main" id="{09447CD6-F586-496A-B33A-672175DDF8C4}"/>
              </a:ext>
            </a:extLst>
          </p:cNvPr>
          <p:cNvSpPr>
            <a:spLocks noGrp="1"/>
          </p:cNvSpPr>
          <p:nvPr>
            <p:ph type="body" sz="quarter" idx="13" hasCustomPrompt="1"/>
          </p:nvPr>
        </p:nvSpPr>
        <p:spPr>
          <a:xfrm>
            <a:off x="628655" y="4678385"/>
            <a:ext cx="7528945" cy="1371658"/>
          </a:xfrm>
          <a:prstGeom prst="rect">
            <a:avLst/>
          </a:prstGeom>
          <a:noFill/>
          <a:ln w="9525">
            <a:noFill/>
          </a:ln>
        </p:spPr>
        <p:style>
          <a:lnRef idx="2">
            <a:schemeClr val="accent4"/>
          </a:lnRef>
          <a:fillRef idx="1">
            <a:schemeClr val="lt1"/>
          </a:fillRef>
          <a:effectRef idx="0">
            <a:schemeClr val="accent4"/>
          </a:effectRef>
          <a:fontRef idx="minor">
            <a:schemeClr val="dk1"/>
          </a:fontRef>
        </p:style>
        <p:txBody>
          <a:bodyPr wrap="square" lIns="91440" tIns="0" rIns="0" bIns="91440" anchor="ctr">
            <a:spAutoFit/>
          </a:bodyPr>
          <a:lstStyle>
            <a:lvl1pPr marL="914400" indent="-914400">
              <a:lnSpc>
                <a:spcPct val="100000"/>
              </a:lnSpc>
              <a:spcBef>
                <a:spcPts val="0"/>
              </a:spcBef>
              <a:spcAft>
                <a:spcPts val="0"/>
              </a:spcAft>
              <a:buSzPct val="140000"/>
              <a:buFont typeface="Wingdings" panose="05000000000000000000" pitchFamily="2" charset="2"/>
              <a:buChar char=""/>
              <a:defRPr sz="4000" b="0" cap="none" spc="0" baseline="26000">
                <a:ln/>
                <a:pattFill prst="dkUpDiag">
                  <a:fgClr>
                    <a:schemeClr val="tx1"/>
                  </a:fgClr>
                  <a:bgClr>
                    <a:schemeClr val="tx1">
                      <a:lumMod val="90000"/>
                      <a:lumOff val="10000"/>
                    </a:schemeClr>
                  </a:bgClr>
                </a:pattFill>
                <a:effectLst>
                  <a:outerShdw blurRad="38100" dist="19050" dir="2700000" algn="tl" rotWithShape="0">
                    <a:schemeClr val="dk1">
                      <a:lumMod val="50000"/>
                      <a:alpha val="40000"/>
                    </a:schemeClr>
                  </a:outerShdw>
                </a:effectLst>
              </a:defRPr>
            </a:lvl1pPr>
            <a:lvl2pPr marL="0" indent="0">
              <a:spcBef>
                <a:spcPts val="0"/>
              </a:spcBef>
              <a:buNone/>
              <a:defRPr sz="1600" i="1" spc="20" baseline="0">
                <a:solidFill>
                  <a:schemeClr val="accent4">
                    <a:lumMod val="50000"/>
                  </a:schemeClr>
                </a:solidFill>
              </a:defRPr>
            </a:lvl2pPr>
            <a:lvl3pPr marL="0" indent="-320040" algn="ctr">
              <a:spcBef>
                <a:spcPts val="1200"/>
              </a:spcBef>
              <a:spcAft>
                <a:spcPts val="0"/>
              </a:spcAft>
              <a:buFont typeface="Wingdings" panose="05000000000000000000" pitchFamily="2" charset="2"/>
              <a:buChar char=""/>
              <a:defRPr sz="1700" b="0">
                <a:solidFill>
                  <a:schemeClr val="accent1"/>
                </a:solidFill>
              </a:defRPr>
            </a:lvl3pPr>
            <a:lvl4pPr marL="91440" indent="0">
              <a:spcAft>
                <a:spcPts val="1500"/>
              </a:spcAft>
              <a:buNone/>
              <a:defRPr sz="1200" b="1" cap="all" baseline="0">
                <a:solidFill>
                  <a:schemeClr val="accent5"/>
                </a:solidFill>
              </a:defRPr>
            </a:lvl4pPr>
          </a:lstStyle>
          <a:p>
            <a:pPr lvl="0"/>
            <a:r>
              <a:rPr lang="en-US" dirty="0"/>
              <a:t>Breakout Room Title</a:t>
            </a:r>
          </a:p>
          <a:p>
            <a:pPr lvl="1"/>
            <a:r>
              <a:rPr lang="en-US" dirty="0"/>
              <a:t>Breakout Room Summary / Description</a:t>
            </a:r>
          </a:p>
          <a:p>
            <a:pPr lvl="2"/>
            <a:r>
              <a:rPr lang="en-US" dirty="0"/>
              <a:t>Phone Keypad Instructions</a:t>
            </a:r>
          </a:p>
          <a:p>
            <a:pPr lvl="3"/>
            <a:r>
              <a:rPr lang="en-US" dirty="0"/>
              <a:t>Room</a:t>
            </a:r>
          </a:p>
        </p:txBody>
      </p:sp>
    </p:spTree>
    <p:extLst>
      <p:ext uri="{BB962C8B-B14F-4D97-AF65-F5344CB8AC3E}">
        <p14:creationId xmlns:p14="http://schemas.microsoft.com/office/powerpoint/2010/main" val="3732768000"/>
      </p:ext>
    </p:extLst>
  </p:cSld>
  <p:clrMapOvr>
    <a:masterClrMapping/>
  </p:clrMapOvr>
  <mc:AlternateContent xmlns:mc="http://schemas.openxmlformats.org/markup-compatibility/2006" xmlns:p14="http://schemas.microsoft.com/office/powerpoint/2010/main">
    <mc:Choice Requires="p14">
      <p:transition p14:dur="0">
        <p:sndAc>
          <p:endSnd/>
        </p:sndAc>
      </p:transition>
    </mc:Choice>
    <mc:Fallback xmlns="">
      <p:transition>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1000"/>
                                  </p:stCondLst>
                                  <p:childTnLst>
                                    <p:set>
                                      <p:cBhvr>
                                        <p:cTn id="6" dur="1" fill="hold">
                                          <p:stCondLst>
                                            <p:cond delay="0"/>
                                          </p:stCondLst>
                                        </p:cTn>
                                        <p:tgtEl>
                                          <p:spTgt spid="28"/>
                                        </p:tgtEl>
                                        <p:attrNameLst>
                                          <p:attrName>style.visibility</p:attrName>
                                        </p:attrNameLst>
                                      </p:cBhvr>
                                      <p:to>
                                        <p:strVal val="visible"/>
                                      </p:to>
                                    </p:set>
                                    <p:animEffect transition="in" filter="circle(out)">
                                      <p:cBhvr>
                                        <p:cTn id="7" dur="1000"/>
                                        <p:tgtEl>
                                          <p:spTgt spid="28"/>
                                        </p:tgtEl>
                                      </p:cBhvr>
                                    </p:animEffect>
                                  </p:childTnLst>
                                </p:cTn>
                              </p:par>
                            </p:childTnLst>
                          </p:cTn>
                        </p:par>
                        <p:par>
                          <p:cTn id="8" fill="hold">
                            <p:stCondLst>
                              <p:cond delay="2000"/>
                            </p:stCondLst>
                            <p:childTnLst>
                              <p:par>
                                <p:cTn id="9" presetID="10" presetClass="exit" presetSubtype="0" fill="hold" nodeType="afterEffect">
                                  <p:stCondLst>
                                    <p:cond delay="1500"/>
                                  </p:stCondLst>
                                  <p:childTnLst>
                                    <p:animEffect transition="out" filter="fade">
                                      <p:cBhvr>
                                        <p:cTn id="10" dur="3000"/>
                                        <p:tgtEl>
                                          <p:spTgt spid="28"/>
                                        </p:tgtEl>
                                      </p:cBhvr>
                                    </p:animEffect>
                                    <p:set>
                                      <p:cBhvr>
                                        <p:cTn id="11" dur="1" fill="hold">
                                          <p:stCondLst>
                                            <p:cond delay="2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628650" y="365126"/>
            <a:ext cx="7955279" cy="1051560"/>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r"/>
            <a:r>
              <a:rPr lang="en-US" sz="3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Where Are You?</a:t>
            </a:r>
          </a:p>
        </p:txBody>
      </p:sp>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E2BB10FC-1879-4D54-9DBF-A84DD16609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7150" y="636507"/>
            <a:ext cx="8295970" cy="5656619"/>
          </a:xfrm>
          <a:prstGeom prst="rect">
            <a:avLst/>
          </a:prstGeom>
          <a:effectLst>
            <a:innerShdw blurRad="63500" dist="25400" dir="18900000">
              <a:schemeClr val="accent1">
                <a:lumMod val="50000"/>
                <a:alpha val="50000"/>
              </a:schemeClr>
            </a:innerShdw>
          </a:effectLst>
        </p:spPr>
      </p:pic>
      <p:sp>
        <p:nvSpPr>
          <p:cNvPr id="9" name="TextBox 8">
            <a:extLst>
              <a:ext uri="{FF2B5EF4-FFF2-40B4-BE49-F238E27FC236}">
                <a16:creationId xmlns:a16="http://schemas.microsoft.com/office/drawing/2014/main" id="{4F6D1450-DC26-4EDD-BBBC-73EB1D776CF7}"/>
              </a:ext>
            </a:extLst>
          </p:cNvPr>
          <p:cNvSpPr txBox="1"/>
          <p:nvPr userDrawn="1"/>
        </p:nvSpPr>
        <p:spPr>
          <a:xfrm>
            <a:off x="5601600" y="1207559"/>
            <a:ext cx="2982329" cy="492443"/>
          </a:xfrm>
          <a:prstGeom prst="rect">
            <a:avLst/>
          </a:prstGeom>
          <a:noFill/>
        </p:spPr>
        <p:txBody>
          <a:bodyPr wrap="square" rtlCol="0">
            <a:spAutoFit/>
          </a:bodyPr>
          <a:lstStyle/>
          <a:p>
            <a:pPr marL="457200" indent="-457200" algn="ctr"/>
            <a:r>
              <a:rPr lang="en-US" sz="1300" i="1" dirty="0">
                <a:solidFill>
                  <a:schemeClr val="accent3">
                    <a:lumMod val="75000"/>
                    <a:lumOff val="25000"/>
                  </a:schemeClr>
                </a:solidFill>
              </a:rPr>
              <a:t>Enter your location in the chat window</a:t>
            </a:r>
            <a:br>
              <a:rPr lang="en-US" sz="1300" i="1" dirty="0">
                <a:solidFill>
                  <a:schemeClr val="accent3">
                    <a:lumMod val="75000"/>
                    <a:lumOff val="25000"/>
                  </a:schemeClr>
                </a:solidFill>
              </a:rPr>
            </a:br>
            <a:r>
              <a:rPr lang="en-US" sz="1200" i="1" dirty="0">
                <a:solidFill>
                  <a:schemeClr val="accent3">
                    <a:lumMod val="50000"/>
                    <a:lumOff val="50000"/>
                  </a:schemeClr>
                </a:solidFill>
              </a:rPr>
              <a:t>(lower left of screen)</a:t>
            </a:r>
          </a:p>
        </p:txBody>
      </p:sp>
    </p:spTree>
    <p:extLst>
      <p:ext uri="{BB962C8B-B14F-4D97-AF65-F5344CB8AC3E}">
        <p14:creationId xmlns:p14="http://schemas.microsoft.com/office/powerpoint/2010/main" val="2203354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9A1E24-4FA0-4F98-8BF9-EB39417922D0}"/>
              </a:ext>
            </a:extLst>
          </p:cNvPr>
          <p:cNvGrpSpPr/>
          <p:nvPr userDrawn="1"/>
        </p:nvGrpSpPr>
        <p:grpSpPr>
          <a:xfrm>
            <a:off x="1037844" y="4477392"/>
            <a:ext cx="7068312" cy="477054"/>
            <a:chOff x="1435608" y="1207559"/>
            <a:chExt cx="7068312" cy="477054"/>
          </a:xfrm>
        </p:grpSpPr>
        <p:sp>
          <p:nvSpPr>
            <p:cNvPr id="8" name="Rectangle 7">
              <a:extLst>
                <a:ext uri="{FF2B5EF4-FFF2-40B4-BE49-F238E27FC236}">
                  <a16:creationId xmlns:a16="http://schemas.microsoft.com/office/drawing/2014/main" id="{8449B1C7-376C-4588-9479-8B7FD89AEA1C}"/>
                </a:ext>
              </a:extLst>
            </p:cNvPr>
            <p:cNvSpPr/>
            <p:nvPr userDrawn="1"/>
          </p:nvSpPr>
          <p:spPr>
            <a:xfrm rot="5400000">
              <a:off x="4946904" y="-2303737"/>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E9049AB-A84D-4A1B-AD47-FEAF1B009A4D}"/>
                </a:ext>
              </a:extLst>
            </p:cNvPr>
            <p:cNvSpPr txBox="1"/>
            <p:nvPr userDrawn="1"/>
          </p:nvSpPr>
          <p:spPr>
            <a:xfrm>
              <a:off x="3396199" y="1207559"/>
              <a:ext cx="3126329" cy="477054"/>
            </a:xfrm>
            <a:prstGeom prst="rect">
              <a:avLst/>
            </a:prstGeom>
            <a:noFill/>
          </p:spPr>
          <p:txBody>
            <a:bodyPr wrap="square" rtlCol="0">
              <a:spAutoFit/>
            </a:bodyPr>
            <a:lstStyle/>
            <a:p>
              <a:pPr marL="594360" indent="-594360" algn="ctr"/>
              <a:r>
                <a:rPr lang="en-US" sz="1300" i="1" dirty="0">
                  <a:solidFill>
                    <a:schemeClr val="accent3">
                      <a:lumMod val="75000"/>
                      <a:lumOff val="25000"/>
                    </a:schemeClr>
                  </a:solidFill>
                </a:rPr>
                <a:t>Enter your questions in the chat window</a:t>
              </a:r>
              <a:br>
                <a:rPr lang="en-US" sz="1300" i="1" dirty="0">
                  <a:solidFill>
                    <a:schemeClr val="accent3">
                      <a:lumMod val="75000"/>
                      <a:lumOff val="25000"/>
                    </a:schemeClr>
                  </a:solidFill>
                </a:rPr>
              </a:br>
              <a:r>
                <a:rPr lang="en-US" sz="1200" i="1" spc="50" baseline="0" dirty="0">
                  <a:solidFill>
                    <a:schemeClr val="accent3">
                      <a:lumMod val="50000"/>
                      <a:lumOff val="50000"/>
                    </a:schemeClr>
                  </a:solidFill>
                </a:rPr>
                <a:t>(lower left of screen)</a:t>
              </a:r>
            </a:p>
          </p:txBody>
        </p:sp>
      </p:grpSp>
      <p:pic>
        <p:nvPicPr>
          <p:cNvPr id="20" name="Picture 19">
            <a:extLst>
              <a:ext uri="{FF2B5EF4-FFF2-40B4-BE49-F238E27FC236}">
                <a16:creationId xmlns:a16="http://schemas.microsoft.com/office/drawing/2014/main" id="{042EA7E5-CDEF-40A6-89F7-A9078661101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32754" y="0"/>
            <a:ext cx="3535388" cy="6150355"/>
          </a:xfrm>
          <a:prstGeom prst="rect">
            <a:avLst/>
          </a:prstGeom>
        </p:spPr>
      </p:pic>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6" name="TextBox 5">
            <a:extLst>
              <a:ext uri="{FF2B5EF4-FFF2-40B4-BE49-F238E27FC236}">
                <a16:creationId xmlns:a16="http://schemas.microsoft.com/office/drawing/2014/main" id="{CAB2B6C5-95AC-4CCF-A316-BB4F7630FA47}"/>
              </a:ext>
            </a:extLst>
          </p:cNvPr>
          <p:cNvSpPr txBox="1"/>
          <p:nvPr userDrawn="1"/>
        </p:nvSpPr>
        <p:spPr>
          <a:xfrm>
            <a:off x="594360" y="2394251"/>
            <a:ext cx="5730240" cy="2120786"/>
          </a:xfrm>
          <a:prstGeom prst="rect">
            <a:avLst/>
          </a:prstGeom>
        </p:spPr>
        <p:txBody>
          <a:bodyPr vert="horz" lIns="91440" tIns="45720" rIns="91440" bIns="45720" rtlCol="0" anchor="ctr">
            <a:normAutofit/>
          </a:bodyPr>
          <a:lstStyle>
            <a:lvl1pPr defTabSz="914400">
              <a:lnSpc>
                <a:spcPct val="90000"/>
              </a:lnSpc>
              <a:spcBef>
                <a:spcPct val="0"/>
              </a:spcBef>
              <a:buNone/>
              <a:defRPr lang="en-US" sz="34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pPr lvl="0" algn="ctr"/>
            <a:r>
              <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Any</a:t>
            </a:r>
          </a:p>
          <a:p>
            <a:pPr lvl="0" algn="ctr"/>
            <a:r>
              <a:rPr lang="en-US" sz="72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rPr>
              <a:t>Questions?</a:t>
            </a:r>
          </a:p>
        </p:txBody>
      </p:sp>
    </p:spTree>
    <p:extLst>
      <p:ext uri="{BB962C8B-B14F-4D97-AF65-F5344CB8AC3E}">
        <p14:creationId xmlns:p14="http://schemas.microsoft.com/office/powerpoint/2010/main" val="9665325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Poll">
    <p:spTree>
      <p:nvGrpSpPr>
        <p:cNvPr id="1" name=""/>
        <p:cNvGrpSpPr/>
        <p:nvPr/>
      </p:nvGrpSpPr>
      <p:grpSpPr>
        <a:xfrm>
          <a:off x="0" y="0"/>
          <a:ext cx="0" cy="0"/>
          <a:chOff x="0" y="0"/>
          <a:chExt cx="0" cy="0"/>
        </a:xfrm>
      </p:grpSpPr>
      <p:sp>
        <p:nvSpPr>
          <p:cNvPr id="8" name="Arrow: Down 7">
            <a:extLst>
              <a:ext uri="{FF2B5EF4-FFF2-40B4-BE49-F238E27FC236}">
                <a16:creationId xmlns:a16="http://schemas.microsoft.com/office/drawing/2014/main" id="{8D1EBE43-28AC-4EDE-922C-0DEE355DCAF4}"/>
              </a:ext>
            </a:extLst>
          </p:cNvPr>
          <p:cNvSpPr/>
          <p:nvPr userDrawn="1"/>
        </p:nvSpPr>
        <p:spPr>
          <a:xfrm>
            <a:off x="795232" y="1197034"/>
            <a:ext cx="640080" cy="5046431"/>
          </a:xfrm>
          <a:prstGeom prst="downArrow">
            <a:avLst>
              <a:gd name="adj1" fmla="val 100000"/>
              <a:gd name="adj2" fmla="val 50000"/>
            </a:avLst>
          </a:prstGeom>
          <a:gradFill flip="none" rotWithShape="1">
            <a:gsLst>
              <a:gs pos="49000">
                <a:schemeClr val="bg1">
                  <a:lumMod val="95000"/>
                  <a:alpha val="65000"/>
                </a:schemeClr>
              </a:gs>
              <a:gs pos="51000">
                <a:schemeClr val="bg1">
                  <a:lumMod val="85000"/>
                  <a:alpha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1787234" y="571074"/>
            <a:ext cx="6796695" cy="1051560"/>
          </a:xfrm>
        </p:spPr>
        <p:txBody>
          <a:bodyPr anchor="ctr"/>
          <a:lstStyle>
            <a:lvl1pPr>
              <a:defRPr/>
            </a:lvl1pPr>
          </a:lstStyle>
          <a:p>
            <a:r>
              <a:rPr lang="en-US" dirty="0"/>
              <a:t>Type your polling question here. </a:t>
            </a:r>
          </a:p>
        </p:txBody>
      </p:sp>
      <p:sp>
        <p:nvSpPr>
          <p:cNvPr id="3" name="Content Placeholder 2"/>
          <p:cNvSpPr>
            <a:spLocks noGrp="1"/>
          </p:cNvSpPr>
          <p:nvPr>
            <p:ph idx="1" hasCustomPrompt="1"/>
          </p:nvPr>
        </p:nvSpPr>
        <p:spPr>
          <a:xfrm>
            <a:off x="939114" y="2188127"/>
            <a:ext cx="7364627" cy="3693690"/>
          </a:xfrm>
        </p:spPr>
        <p:txBody>
          <a:bodyPr anchor="ctr"/>
          <a:lstStyle>
            <a:lvl1pPr marL="514350" indent="-514350">
              <a:spcBef>
                <a:spcPts val="1800"/>
              </a:spcBef>
              <a:buFont typeface="+mj-lt"/>
              <a:buAutoNum type="arabicPeriod"/>
              <a:defRPr sz="2400"/>
            </a:lvl1pPr>
            <a:lvl2pPr marL="777240" indent="-228600">
              <a:lnSpc>
                <a:spcPct val="95000"/>
              </a:lnSpc>
              <a:spcBef>
                <a:spcPts val="200"/>
              </a:spcBef>
              <a:buSzPct val="70000"/>
              <a:buFont typeface="+mj-lt"/>
              <a:buAutoNum type="alphaLcParenR"/>
              <a:defRPr sz="2100"/>
            </a:lvl2pPr>
            <a:lvl3pPr marL="1143000" indent="-228600">
              <a:spcBef>
                <a:spcPts val="200"/>
              </a:spcBef>
              <a:buClr>
                <a:schemeClr val="accent1">
                  <a:lumMod val="60000"/>
                  <a:lumOff val="40000"/>
                </a:schemeClr>
              </a:buClr>
              <a:buSzPct val="70000"/>
              <a:buFont typeface="+mj-lt"/>
              <a:buAutoNum type="romanLcPeriod"/>
              <a:defRPr sz="1900"/>
            </a:lvl3pPr>
            <a:lvl4pPr marL="1417320" indent="-228600">
              <a:spcBef>
                <a:spcPts val="200"/>
              </a:spcBef>
              <a:buSzPct val="70000"/>
              <a:buFont typeface="+mj-lt"/>
              <a:buAutoNum type="arabicPeriod"/>
              <a:defRPr/>
            </a:lvl4pPr>
            <a:lvl5pPr marL="1645920" indent="-201168">
              <a:spcBef>
                <a:spcPts val="200"/>
              </a:spcBef>
              <a:buSzPct val="70000"/>
              <a:buFont typeface="+mj-lt"/>
              <a:buAutoNum type="arabicPeriod"/>
              <a:defRPr/>
            </a:lvl5pPr>
          </a:lstStyle>
          <a:p>
            <a:pPr lvl="0"/>
            <a:r>
              <a:rPr lang="en-US" dirty="0"/>
              <a:t>Type your possible choices/answers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dirty="0"/>
          </a:p>
        </p:txBody>
      </p:sp>
      <p:sp>
        <p:nvSpPr>
          <p:cNvPr id="5" name="Rectangle 4">
            <a:extLst>
              <a:ext uri="{FF2B5EF4-FFF2-40B4-BE49-F238E27FC236}">
                <a16:creationId xmlns:a16="http://schemas.microsoft.com/office/drawing/2014/main" id="{EA14D85F-6F7F-45C7-83F3-FD9113F0E7CB}"/>
              </a:ext>
            </a:extLst>
          </p:cNvPr>
          <p:cNvSpPr/>
          <p:nvPr userDrawn="1"/>
        </p:nvSpPr>
        <p:spPr>
          <a:xfrm rot="5400000">
            <a:off x="4946904" y="-1628776"/>
            <a:ext cx="45720" cy="7068312"/>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6728CEE-638E-4D8A-8127-346A257906FE}"/>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66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443310" y="449939"/>
            <a:ext cx="1343925" cy="1343925"/>
          </a:xfrm>
          <a:prstGeom prst="rect">
            <a:avLst/>
          </a:prstGeom>
        </p:spPr>
      </p:pic>
      <p:sp>
        <p:nvSpPr>
          <p:cNvPr id="7" name="TextBox 6">
            <a:extLst>
              <a:ext uri="{FF2B5EF4-FFF2-40B4-BE49-F238E27FC236}">
                <a16:creationId xmlns:a16="http://schemas.microsoft.com/office/drawing/2014/main" id="{53571A4E-C4B0-4CA2-936E-E627457E6BED}"/>
              </a:ext>
            </a:extLst>
          </p:cNvPr>
          <p:cNvSpPr txBox="1"/>
          <p:nvPr userDrawn="1"/>
        </p:nvSpPr>
        <p:spPr>
          <a:xfrm>
            <a:off x="2630804" y="1882520"/>
            <a:ext cx="5953125" cy="292388"/>
          </a:xfrm>
          <a:prstGeom prst="rect">
            <a:avLst/>
          </a:prstGeom>
          <a:noFill/>
        </p:spPr>
        <p:txBody>
          <a:bodyPr wrap="square" rtlCol="0">
            <a:spAutoFit/>
          </a:bodyPr>
          <a:lstStyle/>
          <a:p>
            <a:pPr algn="r"/>
            <a:r>
              <a:rPr lang="en-US" sz="1300" i="1" dirty="0">
                <a:solidFill>
                  <a:schemeClr val="accent3">
                    <a:lumMod val="75000"/>
                    <a:lumOff val="25000"/>
                  </a:schemeClr>
                </a:solidFill>
              </a:rPr>
              <a:t>Choose the answer that best reflects you (or your organization)</a:t>
            </a:r>
          </a:p>
        </p:txBody>
      </p:sp>
    </p:spTree>
    <p:extLst>
      <p:ext uri="{BB962C8B-B14F-4D97-AF65-F5344CB8AC3E}">
        <p14:creationId xmlns:p14="http://schemas.microsoft.com/office/powerpoint/2010/main" val="128910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2.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8" name="Picture 1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93" r:id="rId10"/>
    <p:sldLayoutId id="2147483684" r:id="rId11"/>
    <p:sldLayoutId id="2147483685" r:id="rId12"/>
    <p:sldLayoutId id="2147483686" r:id="rId13"/>
    <p:sldLayoutId id="2147483702" r:id="rId14"/>
    <p:sldLayoutId id="2147483696" r:id="rId15"/>
    <p:sldLayoutId id="2147483689" r:id="rId16"/>
    <p:sldLayoutId id="2147483701" r:id="rId17"/>
    <p:sldLayoutId id="2147483700" r:id="rId18"/>
    <p:sldLayoutId id="2147483690" r:id="rId19"/>
    <p:sldLayoutId id="2147483695" r:id="rId20"/>
    <p:sldLayoutId id="2147483704" r:id="rId21"/>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9144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18" name="Picture 1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783296" y="6332817"/>
            <a:ext cx="1190641" cy="402184"/>
          </a:xfrm>
          <a:prstGeom prst="rect">
            <a:avLst/>
          </a:prstGeom>
        </p:spPr>
      </p:pic>
      <p:sp>
        <p:nvSpPr>
          <p:cNvPr id="2" name="Title Placeholder 1"/>
          <p:cNvSpPr>
            <a:spLocks noGrp="1"/>
          </p:cNvSpPr>
          <p:nvPr>
            <p:ph type="title"/>
          </p:nvPr>
        </p:nvSpPr>
        <p:spPr>
          <a:xfrm>
            <a:off x="628650" y="365126"/>
            <a:ext cx="795528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628650" y="1770615"/>
            <a:ext cx="795528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60324" y="6424484"/>
            <a:ext cx="1890650" cy="228857"/>
          </a:xfrm>
          <a:prstGeom prst="rect">
            <a:avLst/>
          </a:prstGeom>
        </p:spPr>
      </p:pic>
      <p:sp>
        <p:nvSpPr>
          <p:cNvPr id="4" name="Slide Number Placeholder 3"/>
          <p:cNvSpPr>
            <a:spLocks noGrp="1"/>
          </p:cNvSpPr>
          <p:nvPr>
            <p:ph type="sldNum" sz="quarter" idx="4"/>
          </p:nvPr>
        </p:nvSpPr>
        <p:spPr>
          <a:xfrm>
            <a:off x="7686108" y="6356350"/>
            <a:ext cx="1277484"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87" r:id="rId3"/>
    <p:sldLayoutId id="2147483692" r:id="rId4"/>
    <p:sldLayoutId id="2147483683" r:id="rId5"/>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rc.workforcegps.org/resources/2019/07/30/17/32/RESEA_Evaluation_Evidence_Resources"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B7FF2BB-E1BF-49EA-A117-CAD4FED05404}"/>
              </a:ext>
            </a:extLst>
          </p:cNvPr>
          <p:cNvSpPr>
            <a:spLocks noGrp="1"/>
          </p:cNvSpPr>
          <p:nvPr>
            <p:ph type="body" sz="quarter" idx="12"/>
          </p:nvPr>
        </p:nvSpPr>
        <p:spPr/>
        <p:txBody>
          <a:bodyPr/>
          <a:lstStyle/>
          <a:p>
            <a:fld id="{F9B4886A-ACCF-4465-9905-FF6BD48FB85A}" type="datetime4">
              <a:rPr lang="en-US" smtClean="0"/>
              <a:t>December 9, 2021</a:t>
            </a:fld>
            <a:endParaRPr lang="en-US" dirty="0"/>
          </a:p>
        </p:txBody>
      </p:sp>
      <p:sp>
        <p:nvSpPr>
          <p:cNvPr id="3" name="Title 2">
            <a:extLst>
              <a:ext uri="{FF2B5EF4-FFF2-40B4-BE49-F238E27FC236}">
                <a16:creationId xmlns:a16="http://schemas.microsoft.com/office/drawing/2014/main" id="{EBF54E9F-EE23-4326-AFBD-5DC41FCD0D5C}"/>
              </a:ext>
            </a:extLst>
          </p:cNvPr>
          <p:cNvSpPr>
            <a:spLocks noGrp="1"/>
          </p:cNvSpPr>
          <p:nvPr>
            <p:ph type="ctrTitle"/>
          </p:nvPr>
        </p:nvSpPr>
        <p:spPr>
          <a:xfrm>
            <a:off x="685800" y="1733258"/>
            <a:ext cx="7772400" cy="1597681"/>
          </a:xfrm>
        </p:spPr>
        <p:txBody>
          <a:bodyPr>
            <a:normAutofit/>
          </a:bodyPr>
          <a:lstStyle/>
          <a:p>
            <a:r>
              <a:rPr lang="en-US" sz="3200" dirty="0"/>
              <a:t>Reemployment Services and Eligibility Assessment (RESEA) 2022 State Plan Webcast Series </a:t>
            </a:r>
          </a:p>
        </p:txBody>
      </p:sp>
      <p:sp>
        <p:nvSpPr>
          <p:cNvPr id="4" name="Subtitle 3">
            <a:extLst>
              <a:ext uri="{FF2B5EF4-FFF2-40B4-BE49-F238E27FC236}">
                <a16:creationId xmlns:a16="http://schemas.microsoft.com/office/drawing/2014/main" id="{93B88AC5-1443-4329-92A3-834FF78723F4}"/>
              </a:ext>
            </a:extLst>
          </p:cNvPr>
          <p:cNvSpPr>
            <a:spLocks noGrp="1"/>
          </p:cNvSpPr>
          <p:nvPr>
            <p:ph type="subTitle" idx="1"/>
          </p:nvPr>
        </p:nvSpPr>
        <p:spPr/>
        <p:txBody>
          <a:bodyPr/>
          <a:lstStyle/>
          <a:p>
            <a:r>
              <a:rPr lang="en-US" dirty="0" smtClean="0"/>
              <a:t>Reemployment Services and Eligibility Assessment (RESEA)</a:t>
            </a:r>
            <a:endParaRPr lang="en-US" dirty="0"/>
          </a:p>
        </p:txBody>
      </p:sp>
    </p:spTree>
    <p:extLst>
      <p:ext uri="{BB962C8B-B14F-4D97-AF65-F5344CB8AC3E}">
        <p14:creationId xmlns:p14="http://schemas.microsoft.com/office/powerpoint/2010/main" val="357903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873C97B-95A2-4116-9274-303EDB06FE9F}"/>
              </a:ext>
            </a:extLst>
          </p:cNvPr>
          <p:cNvSpPr>
            <a:spLocks noGrp="1"/>
          </p:cNvSpPr>
          <p:nvPr>
            <p:ph idx="1"/>
          </p:nvPr>
        </p:nvSpPr>
        <p:spPr>
          <a:xfrm>
            <a:off x="755462" y="1769287"/>
            <a:ext cx="3983355" cy="1818203"/>
          </a:xfrm>
        </p:spPr>
        <p:txBody>
          <a:bodyPr/>
          <a:lstStyle/>
          <a:p>
            <a:r>
              <a:rPr lang="en-US" dirty="0" smtClean="0"/>
              <a:t>Ellen Wright </a:t>
            </a:r>
          </a:p>
          <a:p>
            <a:pPr lvl="1"/>
            <a:r>
              <a:rPr lang="en-US" dirty="0" smtClean="0"/>
              <a:t>Workforce Development Specialist</a:t>
            </a:r>
          </a:p>
          <a:p>
            <a:pPr lvl="2"/>
            <a:r>
              <a:rPr lang="en-US" dirty="0" smtClean="0"/>
              <a:t>USDOL - ETA</a:t>
            </a:r>
            <a:endParaRPr lang="en-US" dirty="0"/>
          </a:p>
        </p:txBody>
      </p:sp>
      <p:sp>
        <p:nvSpPr>
          <p:cNvPr id="3" name="Slide Number Placeholder 2">
            <a:extLst>
              <a:ext uri="{FF2B5EF4-FFF2-40B4-BE49-F238E27FC236}">
                <a16:creationId xmlns:a16="http://schemas.microsoft.com/office/drawing/2014/main" id="{EEA8C811-46CE-4CAB-B614-34EEC585E162}"/>
              </a:ext>
            </a:extLst>
          </p:cNvPr>
          <p:cNvSpPr>
            <a:spLocks noGrp="1"/>
          </p:cNvSpPr>
          <p:nvPr>
            <p:ph type="sldNum" sz="quarter" idx="10"/>
          </p:nvPr>
        </p:nvSpPr>
        <p:spPr/>
        <p:txBody>
          <a:bodyPr/>
          <a:lstStyle/>
          <a:p>
            <a:fld id="{706D636C-90A3-4979-BA37-BAB384B22101}" type="slidenum">
              <a:rPr lang="en-US" smtClean="0"/>
              <a:pPr/>
              <a:t>2</a:t>
            </a:fld>
            <a:endParaRPr lang="en-US" dirty="0"/>
          </a:p>
        </p:txBody>
      </p:sp>
      <p:sp>
        <p:nvSpPr>
          <p:cNvPr id="10" name="Content Placeholder 9">
            <a:extLst>
              <a:ext uri="{FF2B5EF4-FFF2-40B4-BE49-F238E27FC236}">
                <a16:creationId xmlns:a16="http://schemas.microsoft.com/office/drawing/2014/main" id="{271256A7-54C8-4105-A6C4-47BF54044923}"/>
              </a:ext>
            </a:extLst>
          </p:cNvPr>
          <p:cNvSpPr>
            <a:spLocks noGrp="1"/>
          </p:cNvSpPr>
          <p:nvPr>
            <p:ph idx="12"/>
          </p:nvPr>
        </p:nvSpPr>
        <p:spPr>
          <a:xfrm>
            <a:off x="716272" y="4115205"/>
            <a:ext cx="3983355" cy="1818203"/>
          </a:xfrm>
        </p:spPr>
        <p:txBody>
          <a:bodyPr/>
          <a:lstStyle/>
          <a:p>
            <a:r>
              <a:rPr lang="en-US" dirty="0" smtClean="0"/>
              <a:t>Gloria Salas-Kos</a:t>
            </a:r>
            <a:endParaRPr lang="en-US" dirty="0"/>
          </a:p>
          <a:p>
            <a:pPr lvl="1"/>
            <a:r>
              <a:rPr lang="en-US" dirty="0" smtClean="0"/>
              <a:t>Program Analyst</a:t>
            </a:r>
            <a:endParaRPr lang="en-US" dirty="0"/>
          </a:p>
          <a:p>
            <a:pPr lvl="2"/>
            <a:r>
              <a:rPr lang="en-US" dirty="0" smtClean="0"/>
              <a:t>USDOL - ETA</a:t>
            </a:r>
            <a:endParaRPr lang="en-US" dirty="0"/>
          </a:p>
        </p:txBody>
      </p:sp>
    </p:spTree>
    <p:extLst>
      <p:ext uri="{BB962C8B-B14F-4D97-AF65-F5344CB8AC3E}">
        <p14:creationId xmlns:p14="http://schemas.microsoft.com/office/powerpoint/2010/main" val="36727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306569"/>
            <a:ext cx="7863840" cy="1147200"/>
          </a:xfrm>
        </p:spPr>
        <p:txBody>
          <a:bodyPr>
            <a:normAutofit/>
          </a:bodyPr>
          <a:lstStyle/>
          <a:p>
            <a:r>
              <a:rPr lang="en-US" sz="3900" dirty="0" smtClean="0">
                <a:solidFill>
                  <a:srgbClr val="002060"/>
                </a:solidFill>
              </a:rPr>
              <a:t>State Plan Elements 1 and 2</a:t>
            </a:r>
            <a:endParaRPr lang="en-US" sz="3900" dirty="0">
              <a:solidFill>
                <a:srgbClr val="002060"/>
              </a:solidFill>
            </a:endParaRPr>
          </a:p>
        </p:txBody>
      </p:sp>
      <p:sp>
        <p:nvSpPr>
          <p:cNvPr id="7" name="Text Placeholder 6"/>
          <p:cNvSpPr>
            <a:spLocks noGrp="1"/>
          </p:cNvSpPr>
          <p:nvPr>
            <p:ph type="body" idx="1"/>
          </p:nvPr>
        </p:nvSpPr>
        <p:spPr>
          <a:xfrm>
            <a:off x="413429" y="3998839"/>
            <a:ext cx="8319708" cy="1912936"/>
          </a:xfrm>
        </p:spPr>
        <p:txBody>
          <a:bodyPr>
            <a:normAutofit fontScale="85000" lnSpcReduction="20000"/>
          </a:bodyPr>
          <a:lstStyle/>
          <a:p>
            <a:pPr marL="457200" indent="-457200">
              <a:buFont typeface="Arial" panose="020B0604020202020204" pitchFamily="34" charset="0"/>
              <a:buChar char="•"/>
            </a:pPr>
            <a:r>
              <a:rPr lang="en-US" i="0" dirty="0" smtClean="0"/>
              <a:t>Verify that information matches SF-424</a:t>
            </a:r>
          </a:p>
          <a:p>
            <a:pPr marL="914400" lvl="1" indent="-457200">
              <a:buClr>
                <a:schemeClr val="accent2"/>
              </a:buClr>
              <a:buFont typeface="Arial" panose="020B0604020202020204" pitchFamily="34" charset="0"/>
              <a:buChar char="•"/>
            </a:pPr>
            <a:r>
              <a:rPr lang="en-US" dirty="0" smtClean="0">
                <a:solidFill>
                  <a:schemeClr val="tx1"/>
                </a:solidFill>
              </a:rPr>
              <a:t>State Name – SF-424 Section 8. Applicant Information, part a. Legal Name</a:t>
            </a:r>
          </a:p>
          <a:p>
            <a:pPr marL="914400" lvl="1" indent="-457200">
              <a:buClr>
                <a:schemeClr val="accent2"/>
              </a:buClr>
              <a:buFont typeface="Arial" panose="020B0604020202020204" pitchFamily="34" charset="0"/>
              <a:buChar char="•"/>
            </a:pPr>
            <a:r>
              <a:rPr lang="en-US" dirty="0" smtClean="0">
                <a:solidFill>
                  <a:schemeClr val="tx1"/>
                </a:solidFill>
              </a:rPr>
              <a:t>Name – SF-424 Section 21.</a:t>
            </a:r>
          </a:p>
          <a:p>
            <a:pPr marL="914400" lvl="1" indent="-457200">
              <a:buClr>
                <a:schemeClr val="accent2"/>
              </a:buClr>
              <a:buFont typeface="Arial" panose="020B0604020202020204" pitchFamily="34" charset="0"/>
              <a:buChar char="•"/>
            </a:pPr>
            <a:r>
              <a:rPr lang="en-US" dirty="0" smtClean="0">
                <a:solidFill>
                  <a:schemeClr val="tx1"/>
                </a:solidFill>
              </a:rPr>
              <a:t>Address – SF-424 Section 8. Applicant Information, part d. Address</a:t>
            </a:r>
            <a:r>
              <a:rPr lang="en-US" dirty="0" smtClean="0"/>
              <a:t/>
            </a:r>
            <a:br>
              <a:rPr lang="en-US" dirty="0" smtClean="0"/>
            </a:br>
            <a:endParaRPr lang="en-US" dirty="0" smtClean="0"/>
          </a:p>
          <a:p>
            <a:pPr marL="457200" indent="-457200">
              <a:buFont typeface="Arial" panose="020B0604020202020204" pitchFamily="34" charset="0"/>
              <a:buChar char="•"/>
            </a:pPr>
            <a:r>
              <a:rPr lang="en-US" i="0" dirty="0" smtClean="0"/>
              <a:t>Keep contact information up to date</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3</a:t>
            </a:fld>
            <a:endParaRPr lang="en-US" dirty="0"/>
          </a:p>
        </p:txBody>
      </p:sp>
      <p:pic>
        <p:nvPicPr>
          <p:cNvPr id="2" name="Picture 1"/>
          <p:cNvPicPr>
            <a:picLocks noChangeAspect="1"/>
          </p:cNvPicPr>
          <p:nvPr/>
        </p:nvPicPr>
        <p:blipFill rotWithShape="1">
          <a:blip r:embed="rId2"/>
          <a:srcRect r="3196"/>
          <a:stretch/>
        </p:blipFill>
        <p:spPr>
          <a:xfrm>
            <a:off x="80282" y="1250196"/>
            <a:ext cx="8972277" cy="2099348"/>
          </a:xfrm>
          <a:prstGeom prst="rect">
            <a:avLst/>
          </a:prstGeom>
        </p:spPr>
      </p:pic>
    </p:spTree>
    <p:extLst>
      <p:ext uri="{BB962C8B-B14F-4D97-AF65-F5344CB8AC3E}">
        <p14:creationId xmlns:p14="http://schemas.microsoft.com/office/powerpoint/2010/main" val="3393127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306568"/>
            <a:ext cx="7863840" cy="1147200"/>
          </a:xfrm>
        </p:spPr>
        <p:txBody>
          <a:bodyPr>
            <a:normAutofit/>
          </a:bodyPr>
          <a:lstStyle/>
          <a:p>
            <a:r>
              <a:rPr lang="en-US" sz="3900" dirty="0" smtClean="0">
                <a:solidFill>
                  <a:srgbClr val="002060"/>
                </a:solidFill>
              </a:rPr>
              <a:t>State Plan Elements 3 and 4</a:t>
            </a:r>
            <a:endParaRPr lang="en-US" sz="3900" dirty="0">
              <a:solidFill>
                <a:srgbClr val="002060"/>
              </a:solidFill>
            </a:endParaRPr>
          </a:p>
        </p:txBody>
      </p:sp>
      <p:sp>
        <p:nvSpPr>
          <p:cNvPr id="7" name="Text Placeholder 6"/>
          <p:cNvSpPr>
            <a:spLocks noGrp="1"/>
          </p:cNvSpPr>
          <p:nvPr>
            <p:ph type="body" idx="1"/>
          </p:nvPr>
        </p:nvSpPr>
        <p:spPr>
          <a:xfrm>
            <a:off x="623888" y="4141079"/>
            <a:ext cx="8319708" cy="1912936"/>
          </a:xfrm>
        </p:spPr>
        <p:txBody>
          <a:bodyPr>
            <a:normAutofit/>
          </a:bodyPr>
          <a:lstStyle/>
          <a:p>
            <a:pPr marL="457200" indent="-457200">
              <a:buFont typeface="Arial" panose="020B0604020202020204" pitchFamily="34" charset="0"/>
              <a:buChar char="•"/>
            </a:pPr>
            <a:r>
              <a:rPr lang="en-US" i="0" dirty="0" smtClean="0"/>
              <a:t>Possible that RESEA Program Lead/Contact is same person as UI Program Lead/Contact</a:t>
            </a:r>
            <a:br>
              <a:rPr lang="en-US" i="0" dirty="0" smtClean="0"/>
            </a:br>
            <a:endParaRPr lang="en-US" i="0" dirty="0" smtClean="0"/>
          </a:p>
          <a:p>
            <a:pPr marL="457200" indent="-457200">
              <a:buFont typeface="Arial" panose="020B0604020202020204" pitchFamily="34" charset="0"/>
              <a:buChar char="•"/>
            </a:pPr>
            <a:r>
              <a:rPr lang="en-US" i="0" dirty="0" smtClean="0"/>
              <a:t>Keep contact information up to date</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4</a:t>
            </a:fld>
            <a:endParaRPr lang="en-US" dirty="0"/>
          </a:p>
        </p:txBody>
      </p:sp>
      <p:pic>
        <p:nvPicPr>
          <p:cNvPr id="3" name="Picture 2"/>
          <p:cNvPicPr>
            <a:picLocks noChangeAspect="1"/>
          </p:cNvPicPr>
          <p:nvPr/>
        </p:nvPicPr>
        <p:blipFill>
          <a:blip r:embed="rId2"/>
          <a:stretch>
            <a:fillRect/>
          </a:stretch>
        </p:blipFill>
        <p:spPr>
          <a:xfrm>
            <a:off x="495705" y="840632"/>
            <a:ext cx="8229787" cy="2947594"/>
          </a:xfrm>
          <a:prstGeom prst="rect">
            <a:avLst/>
          </a:prstGeom>
        </p:spPr>
      </p:pic>
    </p:spTree>
    <p:extLst>
      <p:ext uri="{BB962C8B-B14F-4D97-AF65-F5344CB8AC3E}">
        <p14:creationId xmlns:p14="http://schemas.microsoft.com/office/powerpoint/2010/main" val="959497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5 </a:t>
            </a:r>
            <a:endParaRPr lang="en-US" sz="3900" dirty="0">
              <a:solidFill>
                <a:srgbClr val="002060"/>
              </a:solidFill>
            </a:endParaRPr>
          </a:p>
        </p:txBody>
      </p:sp>
      <p:sp>
        <p:nvSpPr>
          <p:cNvPr id="7" name="Text Placeholder 6"/>
          <p:cNvSpPr>
            <a:spLocks noGrp="1"/>
          </p:cNvSpPr>
          <p:nvPr>
            <p:ph type="body" idx="1"/>
          </p:nvPr>
        </p:nvSpPr>
        <p:spPr>
          <a:xfrm>
            <a:off x="623888" y="4141079"/>
            <a:ext cx="8319708" cy="1912936"/>
          </a:xfrm>
        </p:spPr>
        <p:txBody>
          <a:bodyPr>
            <a:normAutofit lnSpcReduction="10000"/>
          </a:bodyPr>
          <a:lstStyle/>
          <a:p>
            <a:pPr marL="457200" indent="-457200">
              <a:buFont typeface="Arial" panose="020B0604020202020204" pitchFamily="34" charset="0"/>
              <a:buChar char="•"/>
            </a:pPr>
            <a:r>
              <a:rPr lang="en-US" i="0" dirty="0" smtClean="0"/>
              <a:t>Verify carry-over limit for specific Fiscal Year</a:t>
            </a:r>
          </a:p>
          <a:p>
            <a:endParaRPr lang="en-US" i="0" dirty="0" smtClean="0"/>
          </a:p>
          <a:p>
            <a:pPr marL="457200" indent="-457200">
              <a:buFont typeface="Arial" panose="020B0604020202020204" pitchFamily="34" charset="0"/>
              <a:buChar char="•"/>
            </a:pPr>
            <a:r>
              <a:rPr lang="en-US" i="0" dirty="0" smtClean="0"/>
              <a:t>Use the blank text box to explain timeline for expenditure of carry-over funds</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5</a:t>
            </a:fld>
            <a:endParaRPr lang="en-US" dirty="0"/>
          </a:p>
        </p:txBody>
      </p:sp>
      <p:pic>
        <p:nvPicPr>
          <p:cNvPr id="2" name="Picture 1"/>
          <p:cNvPicPr>
            <a:picLocks noChangeAspect="1"/>
          </p:cNvPicPr>
          <p:nvPr/>
        </p:nvPicPr>
        <p:blipFill>
          <a:blip r:embed="rId2"/>
          <a:stretch>
            <a:fillRect/>
          </a:stretch>
        </p:blipFill>
        <p:spPr>
          <a:xfrm>
            <a:off x="988601" y="678072"/>
            <a:ext cx="7134413" cy="3160671"/>
          </a:xfrm>
          <a:prstGeom prst="rect">
            <a:avLst/>
          </a:prstGeom>
        </p:spPr>
      </p:pic>
    </p:spTree>
    <p:extLst>
      <p:ext uri="{BB962C8B-B14F-4D97-AF65-F5344CB8AC3E}">
        <p14:creationId xmlns:p14="http://schemas.microsoft.com/office/powerpoint/2010/main" val="211196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6 </a:t>
            </a:r>
            <a:endParaRPr lang="en-US" sz="3900" dirty="0">
              <a:solidFill>
                <a:srgbClr val="002060"/>
              </a:solidFill>
            </a:endParaRPr>
          </a:p>
        </p:txBody>
      </p:sp>
      <p:sp>
        <p:nvSpPr>
          <p:cNvPr id="7" name="Text Placeholder 6"/>
          <p:cNvSpPr>
            <a:spLocks noGrp="1"/>
          </p:cNvSpPr>
          <p:nvPr>
            <p:ph type="body" idx="1"/>
          </p:nvPr>
        </p:nvSpPr>
        <p:spPr>
          <a:xfrm>
            <a:off x="545510" y="3942080"/>
            <a:ext cx="8319708" cy="2111935"/>
          </a:xfrm>
        </p:spPr>
        <p:txBody>
          <a:bodyPr>
            <a:normAutofit fontScale="77500" lnSpcReduction="20000"/>
          </a:bodyPr>
          <a:lstStyle/>
          <a:p>
            <a:pPr marL="457200" indent="-457200">
              <a:buFont typeface="Arial" panose="020B0604020202020204" pitchFamily="34" charset="0"/>
              <a:buChar char="•"/>
            </a:pPr>
            <a:r>
              <a:rPr lang="en-US" i="0" dirty="0"/>
              <a:t>Verify that information matches </a:t>
            </a:r>
            <a:r>
              <a:rPr lang="en-US" i="0" dirty="0" smtClean="0"/>
              <a:t>SF-424 and SF-424A</a:t>
            </a:r>
          </a:p>
          <a:p>
            <a:pPr marL="914400" lvl="1" indent="-457200">
              <a:buClr>
                <a:schemeClr val="accent2"/>
              </a:buClr>
              <a:buFont typeface="Arial" panose="020B0604020202020204" pitchFamily="34" charset="0"/>
              <a:buChar char="•"/>
            </a:pPr>
            <a:r>
              <a:rPr lang="en-US" dirty="0" smtClean="0">
                <a:solidFill>
                  <a:schemeClr val="tx1"/>
                </a:solidFill>
              </a:rPr>
              <a:t>Total Funding – SF-424 Section 18, Estimated Funding ($) part (a) Federal and (g) TOTAL.</a:t>
            </a:r>
            <a:endParaRPr lang="en-US" dirty="0">
              <a:solidFill>
                <a:schemeClr val="tx1"/>
              </a:solidFill>
            </a:endParaRPr>
          </a:p>
          <a:p>
            <a:pPr marL="914400" lvl="1" indent="-457200">
              <a:buClr>
                <a:schemeClr val="accent2"/>
              </a:buClr>
              <a:buFont typeface="Arial" panose="020B0604020202020204" pitchFamily="34" charset="0"/>
              <a:buChar char="•"/>
            </a:pPr>
            <a:r>
              <a:rPr lang="en-US" dirty="0" smtClean="0">
                <a:solidFill>
                  <a:schemeClr val="tx1"/>
                </a:solidFill>
              </a:rPr>
              <a:t>Total Funding – SF-424A Section 1 and 5’s part (e) and (g); Section 6 part (k)</a:t>
            </a:r>
            <a:br>
              <a:rPr lang="en-US" dirty="0" smtClean="0">
                <a:solidFill>
                  <a:schemeClr val="tx1"/>
                </a:solidFill>
              </a:rPr>
            </a:br>
            <a:endParaRPr lang="en-US" i="0" dirty="0" smtClean="0"/>
          </a:p>
          <a:p>
            <a:pPr marL="457200" indent="-457200">
              <a:buFont typeface="Arial" panose="020B0604020202020204" pitchFamily="34" charset="0"/>
              <a:buChar char="•"/>
            </a:pPr>
            <a:r>
              <a:rPr lang="en-US" i="0" dirty="0" smtClean="0"/>
              <a:t>Use the blank text box to explain how amount calculated</a:t>
            </a:r>
          </a:p>
          <a:p>
            <a:pPr marL="457200" indent="-457200">
              <a:buFont typeface="Arial" panose="020B0604020202020204" pitchFamily="34" charset="0"/>
              <a:buChar char="•"/>
            </a:pPr>
            <a:r>
              <a:rPr lang="en-US" i="0" dirty="0" smtClean="0"/>
              <a:t>Indicate if requesting maximum amount </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6</a:t>
            </a:fld>
            <a:endParaRPr lang="en-US" dirty="0"/>
          </a:p>
        </p:txBody>
      </p:sp>
      <p:pic>
        <p:nvPicPr>
          <p:cNvPr id="3" name="Picture 2"/>
          <p:cNvPicPr>
            <a:picLocks noChangeAspect="1"/>
          </p:cNvPicPr>
          <p:nvPr/>
        </p:nvPicPr>
        <p:blipFill>
          <a:blip r:embed="rId2"/>
          <a:stretch>
            <a:fillRect/>
          </a:stretch>
        </p:blipFill>
        <p:spPr>
          <a:xfrm>
            <a:off x="320675" y="698392"/>
            <a:ext cx="8518553" cy="2735688"/>
          </a:xfrm>
          <a:prstGeom prst="rect">
            <a:avLst/>
          </a:prstGeom>
        </p:spPr>
      </p:pic>
    </p:spTree>
    <p:extLst>
      <p:ext uri="{BB962C8B-B14F-4D97-AF65-F5344CB8AC3E}">
        <p14:creationId xmlns:p14="http://schemas.microsoft.com/office/powerpoint/2010/main" val="254456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7 </a:t>
            </a:r>
            <a:endParaRPr lang="en-US" sz="3900" dirty="0">
              <a:solidFill>
                <a:srgbClr val="002060"/>
              </a:solidFill>
            </a:endParaRPr>
          </a:p>
        </p:txBody>
      </p:sp>
      <p:sp>
        <p:nvSpPr>
          <p:cNvPr id="7" name="Text Placeholder 6"/>
          <p:cNvSpPr>
            <a:spLocks noGrp="1"/>
          </p:cNvSpPr>
          <p:nvPr>
            <p:ph type="body" idx="1"/>
          </p:nvPr>
        </p:nvSpPr>
        <p:spPr>
          <a:xfrm>
            <a:off x="623888" y="3942080"/>
            <a:ext cx="8319708" cy="2111935"/>
          </a:xfrm>
        </p:spPr>
        <p:txBody>
          <a:bodyPr>
            <a:normAutofit fontScale="92500" lnSpcReduction="10000"/>
          </a:bodyPr>
          <a:lstStyle/>
          <a:p>
            <a:pPr marL="457200" indent="-457200">
              <a:buFont typeface="Arial" panose="020B0604020202020204" pitchFamily="34" charset="0"/>
              <a:buChar char="•"/>
            </a:pPr>
            <a:r>
              <a:rPr lang="en-US" i="0" dirty="0"/>
              <a:t>Use the blank text box </a:t>
            </a:r>
            <a:r>
              <a:rPr lang="en-US" i="0" dirty="0" smtClean="0"/>
              <a:t>to provide a break out narrative listing program costs</a:t>
            </a:r>
            <a:endParaRPr lang="en-US" i="0" dirty="0"/>
          </a:p>
          <a:p>
            <a:pPr marL="457200" indent="-457200">
              <a:buFont typeface="Arial" panose="020B0604020202020204" pitchFamily="34" charset="0"/>
              <a:buChar char="•"/>
            </a:pPr>
            <a:r>
              <a:rPr lang="en-US" i="0" dirty="0" smtClean="0"/>
              <a:t>For example, Salary and Fringe; Contractor costs; Program costs; Other costs</a:t>
            </a:r>
          </a:p>
          <a:p>
            <a:pPr marL="457200" indent="-457200">
              <a:buFont typeface="Arial" panose="020B0604020202020204" pitchFamily="34" charset="0"/>
              <a:buChar char="•"/>
            </a:pPr>
            <a:r>
              <a:rPr lang="en-US" i="0" dirty="0" smtClean="0"/>
              <a:t>Verify amount by Element 6 (Minus) Element 8</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7</a:t>
            </a:fld>
            <a:endParaRPr lang="en-US" dirty="0"/>
          </a:p>
        </p:txBody>
      </p:sp>
      <p:pic>
        <p:nvPicPr>
          <p:cNvPr id="2" name="Picture 1"/>
          <p:cNvPicPr>
            <a:picLocks noChangeAspect="1"/>
          </p:cNvPicPr>
          <p:nvPr/>
        </p:nvPicPr>
        <p:blipFill>
          <a:blip r:embed="rId2"/>
          <a:stretch>
            <a:fillRect/>
          </a:stretch>
        </p:blipFill>
        <p:spPr>
          <a:xfrm>
            <a:off x="162560" y="917883"/>
            <a:ext cx="8856972" cy="2597477"/>
          </a:xfrm>
          <a:prstGeom prst="rect">
            <a:avLst/>
          </a:prstGeom>
        </p:spPr>
      </p:pic>
    </p:spTree>
    <p:extLst>
      <p:ext uri="{BB962C8B-B14F-4D97-AF65-F5344CB8AC3E}">
        <p14:creationId xmlns:p14="http://schemas.microsoft.com/office/powerpoint/2010/main" val="3205736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8 </a:t>
            </a:r>
            <a:endParaRPr lang="en-US" sz="3900" dirty="0">
              <a:solidFill>
                <a:srgbClr val="002060"/>
              </a:solidFill>
            </a:endParaRPr>
          </a:p>
        </p:txBody>
      </p:sp>
      <p:sp>
        <p:nvSpPr>
          <p:cNvPr id="7" name="Text Placeholder 6"/>
          <p:cNvSpPr>
            <a:spLocks noGrp="1"/>
          </p:cNvSpPr>
          <p:nvPr>
            <p:ph type="body" idx="1"/>
          </p:nvPr>
        </p:nvSpPr>
        <p:spPr>
          <a:xfrm>
            <a:off x="493258" y="3942080"/>
            <a:ext cx="8319708" cy="2111935"/>
          </a:xfrm>
        </p:spPr>
        <p:txBody>
          <a:bodyPr>
            <a:normAutofit/>
          </a:bodyPr>
          <a:lstStyle/>
          <a:p>
            <a:pPr marL="457200" indent="-457200">
              <a:buFont typeface="Arial" panose="020B0604020202020204" pitchFamily="34" charset="0"/>
              <a:buChar char="•"/>
            </a:pPr>
            <a:r>
              <a:rPr lang="en-US" i="0" dirty="0" smtClean="0"/>
              <a:t>Provide all costs (direct and indirect)</a:t>
            </a:r>
            <a:endParaRPr lang="en-US" i="0" dirty="0"/>
          </a:p>
          <a:p>
            <a:pPr marL="457200" indent="-457200">
              <a:buFont typeface="Arial" panose="020B0604020202020204" pitchFamily="34" charset="0"/>
              <a:buChar char="•"/>
            </a:pPr>
            <a:r>
              <a:rPr lang="en-US" i="0" dirty="0" smtClean="0"/>
              <a:t>Refer to 20 CFR Section 683.215 WIOA Title I</a:t>
            </a:r>
          </a:p>
          <a:p>
            <a:pPr marL="457200" indent="-457200">
              <a:buFont typeface="Arial" panose="020B0604020202020204" pitchFamily="34" charset="0"/>
              <a:buChar char="•"/>
            </a:pPr>
            <a:r>
              <a:rPr lang="en-US" i="0" dirty="0" smtClean="0"/>
              <a:t>Verify amount by Element 7 (plus) Element 8 equals Element 6</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8</a:t>
            </a:fld>
            <a:endParaRPr lang="en-US" dirty="0"/>
          </a:p>
        </p:txBody>
      </p:sp>
      <p:pic>
        <p:nvPicPr>
          <p:cNvPr id="3" name="Picture 2"/>
          <p:cNvPicPr>
            <a:picLocks noChangeAspect="1"/>
          </p:cNvPicPr>
          <p:nvPr/>
        </p:nvPicPr>
        <p:blipFill>
          <a:blip r:embed="rId2"/>
          <a:stretch>
            <a:fillRect/>
          </a:stretch>
        </p:blipFill>
        <p:spPr>
          <a:xfrm>
            <a:off x="224346" y="873760"/>
            <a:ext cx="8716771" cy="2672397"/>
          </a:xfrm>
          <a:prstGeom prst="rect">
            <a:avLst/>
          </a:prstGeom>
        </p:spPr>
      </p:pic>
    </p:spTree>
    <p:extLst>
      <p:ext uri="{BB962C8B-B14F-4D97-AF65-F5344CB8AC3E}">
        <p14:creationId xmlns:p14="http://schemas.microsoft.com/office/powerpoint/2010/main" val="4022619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9</a:t>
            </a:r>
            <a:endParaRPr lang="en-US" sz="3900" dirty="0">
              <a:solidFill>
                <a:srgbClr val="002060"/>
              </a:solidFill>
            </a:endParaRPr>
          </a:p>
        </p:txBody>
      </p:sp>
      <p:sp>
        <p:nvSpPr>
          <p:cNvPr id="7" name="Text Placeholder 6"/>
          <p:cNvSpPr>
            <a:spLocks noGrp="1"/>
          </p:cNvSpPr>
          <p:nvPr>
            <p:ph type="body" idx="1"/>
          </p:nvPr>
        </p:nvSpPr>
        <p:spPr>
          <a:xfrm>
            <a:off x="427943" y="3942080"/>
            <a:ext cx="8319708" cy="2111935"/>
          </a:xfrm>
        </p:spPr>
        <p:txBody>
          <a:bodyPr>
            <a:normAutofit fontScale="77500" lnSpcReduction="20000"/>
          </a:bodyPr>
          <a:lstStyle/>
          <a:p>
            <a:pPr marL="457200" indent="-457200">
              <a:buFont typeface="Arial" panose="020B0604020202020204" pitchFamily="34" charset="0"/>
              <a:buChar char="•"/>
            </a:pPr>
            <a:r>
              <a:rPr lang="en-US" i="0" dirty="0" smtClean="0"/>
              <a:t>Verify amount by sum of the total staff costs and admin costs divided by the number of initial RESEAs the state projects shown in Element 18</a:t>
            </a:r>
          </a:p>
          <a:p>
            <a:pPr marL="457200" indent="-457200">
              <a:buFont typeface="Arial" panose="020B0604020202020204" pitchFamily="34" charset="0"/>
              <a:buChar char="•"/>
            </a:pPr>
            <a:r>
              <a:rPr lang="en-US" i="0" dirty="0" smtClean="0"/>
              <a:t>Use blank text box to explain how staff and administrative costs calculated</a:t>
            </a:r>
          </a:p>
          <a:p>
            <a:pPr marL="457200" indent="-457200">
              <a:buFont typeface="Arial" panose="020B0604020202020204" pitchFamily="34" charset="0"/>
              <a:buChar char="•"/>
            </a:pPr>
            <a:r>
              <a:rPr lang="en-US" i="0" dirty="0" smtClean="0"/>
              <a:t>If there is a significant cost difference between current and previous year, provide an explanation </a:t>
            </a:r>
            <a:endParaRPr lang="en-US" i="0"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9</a:t>
            </a:fld>
            <a:endParaRPr lang="en-US" dirty="0"/>
          </a:p>
        </p:txBody>
      </p:sp>
      <p:pic>
        <p:nvPicPr>
          <p:cNvPr id="2" name="Picture 1"/>
          <p:cNvPicPr>
            <a:picLocks noChangeAspect="1"/>
          </p:cNvPicPr>
          <p:nvPr/>
        </p:nvPicPr>
        <p:blipFill>
          <a:blip r:embed="rId2"/>
          <a:stretch>
            <a:fillRect/>
          </a:stretch>
        </p:blipFill>
        <p:spPr>
          <a:xfrm>
            <a:off x="226590" y="718782"/>
            <a:ext cx="8740841" cy="2349538"/>
          </a:xfrm>
          <a:prstGeom prst="rect">
            <a:avLst/>
          </a:prstGeom>
        </p:spPr>
      </p:pic>
    </p:spTree>
    <p:extLst>
      <p:ext uri="{BB962C8B-B14F-4D97-AF65-F5344CB8AC3E}">
        <p14:creationId xmlns:p14="http://schemas.microsoft.com/office/powerpoint/2010/main" val="104835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10</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fontScale="77500" lnSpcReduction="20000"/>
          </a:bodyPr>
          <a:lstStyle/>
          <a:p>
            <a:pPr marL="457200" indent="-457200">
              <a:buFont typeface="Arial" panose="020B0604020202020204" pitchFamily="34" charset="0"/>
              <a:buChar char="•"/>
            </a:pPr>
            <a:r>
              <a:rPr lang="en-US" i="0" dirty="0" smtClean="0"/>
              <a:t>Chart reflects 5 activities required as part of RESEA session</a:t>
            </a:r>
          </a:p>
          <a:p>
            <a:pPr marL="457200" indent="-457200">
              <a:buFont typeface="Arial" panose="020B0604020202020204" pitchFamily="34" charset="0"/>
              <a:buChar char="•"/>
            </a:pPr>
            <a:r>
              <a:rPr lang="en-US" i="0" dirty="0" smtClean="0"/>
              <a:t>Provide Time in minutes and Cost in dollars per hour</a:t>
            </a:r>
          </a:p>
          <a:p>
            <a:pPr marL="457200" indent="-457200">
              <a:buFont typeface="Arial" panose="020B0604020202020204" pitchFamily="34" charset="0"/>
              <a:buChar char="•"/>
            </a:pPr>
            <a:r>
              <a:rPr lang="en-US" i="0" dirty="0" smtClean="0"/>
              <a:t>Items with “Zero” or decrease/increase compared to previous year are to be explained in Element 11 text box. Label “Notes on Initial RESEA Staffing and Time:”</a:t>
            </a:r>
          </a:p>
          <a:p>
            <a:pPr marL="457200" indent="-457200">
              <a:buFont typeface="Arial" panose="020B0604020202020204" pitchFamily="34" charset="0"/>
              <a:buChar char="•"/>
            </a:pPr>
            <a:r>
              <a:rPr lang="en-US" i="0" dirty="0" smtClean="0"/>
              <a:t>Error check is Element 9 will be greater than Element 10</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10</a:t>
            </a:fld>
            <a:endParaRPr lang="en-US" dirty="0"/>
          </a:p>
        </p:txBody>
      </p:sp>
      <p:pic>
        <p:nvPicPr>
          <p:cNvPr id="3" name="Picture 2"/>
          <p:cNvPicPr>
            <a:picLocks noChangeAspect="1"/>
          </p:cNvPicPr>
          <p:nvPr/>
        </p:nvPicPr>
        <p:blipFill rotWithShape="1">
          <a:blip r:embed="rId2"/>
          <a:srcRect b="18750"/>
          <a:stretch/>
        </p:blipFill>
        <p:spPr>
          <a:xfrm>
            <a:off x="198120" y="678071"/>
            <a:ext cx="8745476" cy="2004169"/>
          </a:xfrm>
          <a:prstGeom prst="rect">
            <a:avLst/>
          </a:prstGeom>
        </p:spPr>
      </p:pic>
      <p:pic>
        <p:nvPicPr>
          <p:cNvPr id="5" name="Picture 4"/>
          <p:cNvPicPr>
            <a:picLocks noChangeAspect="1"/>
          </p:cNvPicPr>
          <p:nvPr/>
        </p:nvPicPr>
        <p:blipFill rotWithShape="1">
          <a:blip r:embed="rId3"/>
          <a:srcRect l="1348"/>
          <a:stretch/>
        </p:blipFill>
        <p:spPr>
          <a:xfrm>
            <a:off x="325120" y="2699813"/>
            <a:ext cx="8595360" cy="1055663"/>
          </a:xfrm>
          <a:prstGeom prst="rect">
            <a:avLst/>
          </a:prstGeom>
        </p:spPr>
      </p:pic>
    </p:spTree>
    <p:extLst>
      <p:ext uri="{BB962C8B-B14F-4D97-AF65-F5344CB8AC3E}">
        <p14:creationId xmlns:p14="http://schemas.microsoft.com/office/powerpoint/2010/main" val="2318169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11</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fontScale="77500" lnSpcReduction="20000"/>
          </a:bodyPr>
          <a:lstStyle/>
          <a:p>
            <a:pPr marL="457200" indent="-457200">
              <a:buFont typeface="Arial" panose="020B0604020202020204" pitchFamily="34" charset="0"/>
              <a:buChar char="•"/>
            </a:pPr>
            <a:r>
              <a:rPr lang="en-US" i="0" dirty="0" smtClean="0"/>
              <a:t>Use text box to provide cost breakout and explain how subsequent costs were determined</a:t>
            </a:r>
          </a:p>
          <a:p>
            <a:pPr marL="457200" indent="-457200">
              <a:buFont typeface="Arial" panose="020B0604020202020204" pitchFamily="34" charset="0"/>
              <a:buChar char="•"/>
            </a:pPr>
            <a:r>
              <a:rPr lang="en-US" i="0" dirty="0" smtClean="0"/>
              <a:t>Indicate subsequent activities performed</a:t>
            </a:r>
          </a:p>
          <a:p>
            <a:pPr marL="457200" indent="-457200">
              <a:buFont typeface="Arial" panose="020B0604020202020204" pitchFamily="34" charset="0"/>
              <a:buChar char="•"/>
            </a:pPr>
            <a:r>
              <a:rPr lang="en-US" i="0" dirty="0" smtClean="0"/>
              <a:t>If there are no subsequent, enter $0 and state “No Subsequent”</a:t>
            </a:r>
          </a:p>
          <a:p>
            <a:pPr marL="457200" indent="-457200">
              <a:buFont typeface="Arial" panose="020B0604020202020204" pitchFamily="34" charset="0"/>
              <a:buChar char="•"/>
            </a:pPr>
            <a:r>
              <a:rPr lang="en-US" i="0" dirty="0" smtClean="0"/>
              <a:t>Error check is Element 11 will be less than Element 9</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11</a:t>
            </a:fld>
            <a:endParaRPr lang="en-US" dirty="0"/>
          </a:p>
        </p:txBody>
      </p:sp>
      <p:pic>
        <p:nvPicPr>
          <p:cNvPr id="2" name="Picture 1"/>
          <p:cNvPicPr>
            <a:picLocks noChangeAspect="1"/>
          </p:cNvPicPr>
          <p:nvPr/>
        </p:nvPicPr>
        <p:blipFill rotWithShape="1">
          <a:blip r:embed="rId2"/>
          <a:srcRect b="15832"/>
          <a:stretch/>
        </p:blipFill>
        <p:spPr>
          <a:xfrm>
            <a:off x="394571" y="666047"/>
            <a:ext cx="8383669" cy="3030643"/>
          </a:xfrm>
          <a:prstGeom prst="rect">
            <a:avLst/>
          </a:prstGeom>
        </p:spPr>
      </p:pic>
    </p:spTree>
    <p:extLst>
      <p:ext uri="{BB962C8B-B14F-4D97-AF65-F5344CB8AC3E}">
        <p14:creationId xmlns:p14="http://schemas.microsoft.com/office/powerpoint/2010/main" val="203855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12</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fontScale="85000" lnSpcReduction="10000"/>
          </a:bodyPr>
          <a:lstStyle/>
          <a:p>
            <a:pPr marL="457200" indent="-457200">
              <a:buFont typeface="Arial" panose="020B0604020202020204" pitchFamily="34" charset="0"/>
              <a:buChar char="•"/>
            </a:pPr>
            <a:r>
              <a:rPr lang="en-US" i="0" dirty="0" smtClean="0"/>
              <a:t>Similar to chart in Element 10, provide </a:t>
            </a:r>
            <a:r>
              <a:rPr lang="en-US" i="0" dirty="0"/>
              <a:t>Time in minutes and Cost in dollars per hour</a:t>
            </a:r>
          </a:p>
          <a:p>
            <a:pPr marL="457200" indent="-457200">
              <a:buFont typeface="Arial" panose="020B0604020202020204" pitchFamily="34" charset="0"/>
              <a:buChar char="•"/>
            </a:pPr>
            <a:r>
              <a:rPr lang="en-US" i="0" dirty="0" smtClean="0"/>
              <a:t>Fields requiring explanation, use the Element </a:t>
            </a:r>
            <a:r>
              <a:rPr lang="en-US" i="0" dirty="0"/>
              <a:t>11 text box. Label “Notes on </a:t>
            </a:r>
            <a:r>
              <a:rPr lang="en-US" i="0" dirty="0" smtClean="0"/>
              <a:t>Subsequent </a:t>
            </a:r>
            <a:r>
              <a:rPr lang="en-US" i="0" dirty="0"/>
              <a:t>RESEA Staffing and Time:”</a:t>
            </a:r>
          </a:p>
          <a:p>
            <a:pPr marL="457200" indent="-457200">
              <a:buFont typeface="Arial" panose="020B0604020202020204" pitchFamily="34" charset="0"/>
              <a:buChar char="•"/>
            </a:pPr>
            <a:r>
              <a:rPr lang="en-US" i="0" dirty="0"/>
              <a:t>Error check is Element </a:t>
            </a:r>
            <a:r>
              <a:rPr lang="en-US" i="0" dirty="0" smtClean="0"/>
              <a:t>12 </a:t>
            </a:r>
            <a:r>
              <a:rPr lang="en-US" i="0" dirty="0"/>
              <a:t>will be </a:t>
            </a:r>
            <a:r>
              <a:rPr lang="en-US" i="0" dirty="0" smtClean="0"/>
              <a:t>less </a:t>
            </a:r>
            <a:r>
              <a:rPr lang="en-US" i="0" dirty="0"/>
              <a:t>than Element 10</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12</a:t>
            </a:fld>
            <a:endParaRPr lang="en-US" dirty="0"/>
          </a:p>
        </p:txBody>
      </p:sp>
      <p:pic>
        <p:nvPicPr>
          <p:cNvPr id="3" name="Picture 2"/>
          <p:cNvPicPr>
            <a:picLocks noChangeAspect="1"/>
          </p:cNvPicPr>
          <p:nvPr/>
        </p:nvPicPr>
        <p:blipFill>
          <a:blip r:embed="rId2"/>
          <a:stretch>
            <a:fillRect/>
          </a:stretch>
        </p:blipFill>
        <p:spPr>
          <a:xfrm>
            <a:off x="400830" y="678072"/>
            <a:ext cx="8508660" cy="2999848"/>
          </a:xfrm>
          <a:prstGeom prst="rect">
            <a:avLst/>
          </a:prstGeom>
        </p:spPr>
      </p:pic>
    </p:spTree>
    <p:extLst>
      <p:ext uri="{BB962C8B-B14F-4D97-AF65-F5344CB8AC3E}">
        <p14:creationId xmlns:p14="http://schemas.microsoft.com/office/powerpoint/2010/main" val="3765733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13</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lnSpcReduction="10000"/>
          </a:bodyPr>
          <a:lstStyle/>
          <a:p>
            <a:pPr marL="457200" indent="-457200">
              <a:buFont typeface="Arial" panose="020B0604020202020204" pitchFamily="34" charset="0"/>
              <a:buChar char="•"/>
            </a:pPr>
            <a:r>
              <a:rPr lang="en-US" i="0" dirty="0" smtClean="0"/>
              <a:t>If there are automated services that would account for speed and efficiency, use Element 15 text box and explain</a:t>
            </a:r>
            <a:endParaRPr lang="en-US" i="0" dirty="0"/>
          </a:p>
          <a:p>
            <a:pPr marL="457200" indent="-457200">
              <a:buFont typeface="Arial" panose="020B0604020202020204" pitchFamily="34" charset="0"/>
              <a:buChar char="•"/>
            </a:pPr>
            <a:r>
              <a:rPr lang="en-US" i="0" dirty="0"/>
              <a:t>Error check is Element </a:t>
            </a:r>
            <a:r>
              <a:rPr lang="en-US" i="0" dirty="0" smtClean="0"/>
              <a:t>13 </a:t>
            </a:r>
            <a:r>
              <a:rPr lang="en-US" i="0" dirty="0"/>
              <a:t>will be </a:t>
            </a:r>
            <a:r>
              <a:rPr lang="en-US" i="0" dirty="0" smtClean="0"/>
              <a:t>greater </a:t>
            </a:r>
            <a:r>
              <a:rPr lang="en-US" i="0" dirty="0"/>
              <a:t>than Element 10</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13</a:t>
            </a:fld>
            <a:endParaRPr lang="en-US" dirty="0"/>
          </a:p>
        </p:txBody>
      </p:sp>
      <p:pic>
        <p:nvPicPr>
          <p:cNvPr id="2" name="Picture 1"/>
          <p:cNvPicPr>
            <a:picLocks noChangeAspect="1"/>
          </p:cNvPicPr>
          <p:nvPr/>
        </p:nvPicPr>
        <p:blipFill>
          <a:blip r:embed="rId2"/>
          <a:stretch>
            <a:fillRect/>
          </a:stretch>
        </p:blipFill>
        <p:spPr>
          <a:xfrm>
            <a:off x="1" y="1151717"/>
            <a:ext cx="9144000" cy="1216269"/>
          </a:xfrm>
          <a:prstGeom prst="rect">
            <a:avLst/>
          </a:prstGeom>
        </p:spPr>
      </p:pic>
    </p:spTree>
    <p:extLst>
      <p:ext uri="{BB962C8B-B14F-4D97-AF65-F5344CB8AC3E}">
        <p14:creationId xmlns:p14="http://schemas.microsoft.com/office/powerpoint/2010/main" val="213816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14</a:t>
            </a:r>
            <a:endParaRPr lang="en-US" sz="3900" dirty="0">
              <a:solidFill>
                <a:srgbClr val="002060"/>
              </a:solidFill>
            </a:endParaRPr>
          </a:p>
        </p:txBody>
      </p:sp>
      <p:sp>
        <p:nvSpPr>
          <p:cNvPr id="7" name="Text Placeholder 6"/>
          <p:cNvSpPr>
            <a:spLocks noGrp="1"/>
          </p:cNvSpPr>
          <p:nvPr>
            <p:ph type="body" idx="1"/>
          </p:nvPr>
        </p:nvSpPr>
        <p:spPr>
          <a:xfrm>
            <a:off x="427943" y="4043680"/>
            <a:ext cx="8319708" cy="2111935"/>
          </a:xfrm>
        </p:spPr>
        <p:txBody>
          <a:bodyPr>
            <a:normAutofit fontScale="92500" lnSpcReduction="10000"/>
          </a:bodyPr>
          <a:lstStyle/>
          <a:p>
            <a:pPr marL="457200" indent="-457200">
              <a:buFont typeface="Arial" panose="020B0604020202020204" pitchFamily="34" charset="0"/>
              <a:buChar char="•"/>
            </a:pPr>
            <a:r>
              <a:rPr lang="en-US" i="0" dirty="0" smtClean="0"/>
              <a:t>Use Element 15 text box to discuss/list subsequent paperwork activities</a:t>
            </a:r>
            <a:endParaRPr lang="en-US" i="0" dirty="0"/>
          </a:p>
          <a:p>
            <a:pPr marL="457200" indent="-457200">
              <a:buFont typeface="Arial" panose="020B0604020202020204" pitchFamily="34" charset="0"/>
              <a:buChar char="•"/>
            </a:pPr>
            <a:r>
              <a:rPr lang="en-US" i="0" dirty="0"/>
              <a:t>Error check is Element </a:t>
            </a:r>
            <a:r>
              <a:rPr lang="en-US" i="0" dirty="0" smtClean="0"/>
              <a:t>14 </a:t>
            </a:r>
            <a:r>
              <a:rPr lang="en-US" i="0" dirty="0"/>
              <a:t>will be </a:t>
            </a:r>
            <a:r>
              <a:rPr lang="en-US" i="0" dirty="0" smtClean="0"/>
              <a:t>greater </a:t>
            </a:r>
            <a:r>
              <a:rPr lang="en-US" i="0" dirty="0"/>
              <a:t>than Element </a:t>
            </a:r>
            <a:r>
              <a:rPr lang="en-US" i="0" dirty="0" smtClean="0"/>
              <a:t>12</a:t>
            </a:r>
          </a:p>
          <a:p>
            <a:pPr marL="457200" indent="-457200">
              <a:buFont typeface="Arial" panose="020B0604020202020204" pitchFamily="34" charset="0"/>
              <a:buChar char="•"/>
            </a:pPr>
            <a:r>
              <a:rPr lang="en-US" i="0" dirty="0" smtClean="0"/>
              <a:t>If no subsequent RESEA, type ‘No subsequent’ or ‘N/A’</a:t>
            </a: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14</a:t>
            </a:fld>
            <a:endParaRPr lang="en-US" dirty="0"/>
          </a:p>
        </p:txBody>
      </p:sp>
      <p:pic>
        <p:nvPicPr>
          <p:cNvPr id="3" name="Picture 2"/>
          <p:cNvPicPr>
            <a:picLocks noChangeAspect="1"/>
          </p:cNvPicPr>
          <p:nvPr/>
        </p:nvPicPr>
        <p:blipFill>
          <a:blip r:embed="rId2"/>
          <a:stretch>
            <a:fillRect/>
          </a:stretch>
        </p:blipFill>
        <p:spPr>
          <a:xfrm>
            <a:off x="152792" y="1178188"/>
            <a:ext cx="8806031" cy="1182687"/>
          </a:xfrm>
          <a:prstGeom prst="rect">
            <a:avLst/>
          </a:prstGeom>
        </p:spPr>
      </p:pic>
    </p:spTree>
    <p:extLst>
      <p:ext uri="{BB962C8B-B14F-4D97-AF65-F5344CB8AC3E}">
        <p14:creationId xmlns:p14="http://schemas.microsoft.com/office/powerpoint/2010/main" val="21889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15</a:t>
            </a:r>
            <a:endParaRPr lang="en-US" sz="3900" dirty="0">
              <a:solidFill>
                <a:srgbClr val="002060"/>
              </a:solidFill>
            </a:endParaRPr>
          </a:p>
        </p:txBody>
      </p:sp>
      <p:sp>
        <p:nvSpPr>
          <p:cNvPr id="7" name="Text Placeholder 6"/>
          <p:cNvSpPr>
            <a:spLocks noGrp="1"/>
          </p:cNvSpPr>
          <p:nvPr>
            <p:ph type="body" idx="1"/>
          </p:nvPr>
        </p:nvSpPr>
        <p:spPr>
          <a:xfrm>
            <a:off x="427943" y="4043680"/>
            <a:ext cx="8319708" cy="2111935"/>
          </a:xfrm>
        </p:spPr>
        <p:txBody>
          <a:bodyPr>
            <a:normAutofit fontScale="85000" lnSpcReduction="20000"/>
          </a:bodyPr>
          <a:lstStyle/>
          <a:p>
            <a:pPr marL="457200" indent="-457200">
              <a:buFont typeface="Arial" panose="020B0604020202020204" pitchFamily="34" charset="0"/>
              <a:buChar char="•"/>
            </a:pPr>
            <a:r>
              <a:rPr lang="en-US" i="0" dirty="0" smtClean="0"/>
              <a:t>Provide projected cost in financial text box, excluding adjudication costs</a:t>
            </a:r>
            <a:endParaRPr lang="en-US" i="0" dirty="0"/>
          </a:p>
          <a:p>
            <a:pPr marL="457200" indent="-457200">
              <a:buFont typeface="Arial" panose="020B0604020202020204" pitchFamily="34" charset="0"/>
              <a:buChar char="•"/>
            </a:pPr>
            <a:r>
              <a:rPr lang="en-US" i="0" dirty="0" smtClean="0"/>
              <a:t>Use blank text box to explain expenditures, including costs associated with Failure to Report (FTR) and its calculation</a:t>
            </a:r>
          </a:p>
          <a:p>
            <a:pPr marL="457200" indent="-457200">
              <a:buFont typeface="Arial" panose="020B0604020202020204" pitchFamily="34" charset="0"/>
              <a:buChar char="•"/>
            </a:pPr>
            <a:r>
              <a:rPr lang="en-US" i="0" dirty="0" smtClean="0"/>
              <a:t>If FTR costs noticeable different than previous year, use blank text box to explain why</a:t>
            </a: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15</a:t>
            </a:fld>
            <a:endParaRPr lang="en-US" dirty="0"/>
          </a:p>
        </p:txBody>
      </p:sp>
      <p:pic>
        <p:nvPicPr>
          <p:cNvPr id="2" name="Picture 1"/>
          <p:cNvPicPr>
            <a:picLocks noChangeAspect="1"/>
          </p:cNvPicPr>
          <p:nvPr/>
        </p:nvPicPr>
        <p:blipFill>
          <a:blip r:embed="rId2"/>
          <a:stretch>
            <a:fillRect/>
          </a:stretch>
        </p:blipFill>
        <p:spPr>
          <a:xfrm>
            <a:off x="124041" y="878808"/>
            <a:ext cx="8863534" cy="2713037"/>
          </a:xfrm>
          <a:prstGeom prst="rect">
            <a:avLst/>
          </a:prstGeom>
        </p:spPr>
      </p:pic>
    </p:spTree>
    <p:extLst>
      <p:ext uri="{BB962C8B-B14F-4D97-AF65-F5344CB8AC3E}">
        <p14:creationId xmlns:p14="http://schemas.microsoft.com/office/powerpoint/2010/main" val="93075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16</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lnSpcReduction="10000"/>
          </a:bodyPr>
          <a:lstStyle/>
          <a:p>
            <a:pPr marL="457200" indent="-457200">
              <a:buFont typeface="Arial" panose="020B0604020202020204" pitchFamily="34" charset="0"/>
              <a:buChar char="•"/>
            </a:pPr>
            <a:r>
              <a:rPr lang="en-US" i="0" dirty="0" smtClean="0"/>
              <a:t>If noticeable increase or decrease than previous year, provide an explanation how target was determined</a:t>
            </a:r>
          </a:p>
          <a:p>
            <a:pPr marL="457200" indent="-457200">
              <a:buFont typeface="Arial" panose="020B0604020202020204" pitchFamily="34" charset="0"/>
              <a:buChar char="•"/>
            </a:pPr>
            <a:r>
              <a:rPr lang="en-US" i="0" dirty="0"/>
              <a:t>Error check </a:t>
            </a:r>
            <a:r>
              <a:rPr lang="en-US" i="0" dirty="0" smtClean="0"/>
              <a:t>is </a:t>
            </a:r>
            <a:r>
              <a:rPr lang="en-US" i="0" dirty="0"/>
              <a:t>Element </a:t>
            </a:r>
            <a:r>
              <a:rPr lang="en-US" i="0" dirty="0" smtClean="0"/>
              <a:t>18 (plus) </a:t>
            </a:r>
            <a:r>
              <a:rPr lang="en-US" i="0" dirty="0"/>
              <a:t>Element </a:t>
            </a:r>
            <a:r>
              <a:rPr lang="en-US" i="0" dirty="0" smtClean="0"/>
              <a:t>19 equals Element 16</a:t>
            </a:r>
            <a:endParaRPr lang="en-US" i="0" dirty="0"/>
          </a:p>
          <a:p>
            <a:pPr marL="457200" indent="-457200">
              <a:buFont typeface="Arial" panose="020B0604020202020204" pitchFamily="34" charset="0"/>
              <a:buChar char="•"/>
            </a:pP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16</a:t>
            </a:fld>
            <a:endParaRPr lang="en-US" dirty="0"/>
          </a:p>
        </p:txBody>
      </p:sp>
      <p:pic>
        <p:nvPicPr>
          <p:cNvPr id="3" name="Picture 2"/>
          <p:cNvPicPr>
            <a:picLocks noChangeAspect="1"/>
          </p:cNvPicPr>
          <p:nvPr/>
        </p:nvPicPr>
        <p:blipFill>
          <a:blip r:embed="rId2"/>
          <a:stretch>
            <a:fillRect/>
          </a:stretch>
        </p:blipFill>
        <p:spPr>
          <a:xfrm>
            <a:off x="142240" y="866730"/>
            <a:ext cx="8853193" cy="1409110"/>
          </a:xfrm>
          <a:prstGeom prst="rect">
            <a:avLst/>
          </a:prstGeom>
        </p:spPr>
      </p:pic>
    </p:spTree>
    <p:extLst>
      <p:ext uri="{BB962C8B-B14F-4D97-AF65-F5344CB8AC3E}">
        <p14:creationId xmlns:p14="http://schemas.microsoft.com/office/powerpoint/2010/main" val="1125634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17</a:t>
            </a:r>
            <a:endParaRPr lang="en-US" sz="3900" dirty="0">
              <a:solidFill>
                <a:srgbClr val="002060"/>
              </a:solidFill>
            </a:endParaRPr>
          </a:p>
        </p:txBody>
      </p:sp>
      <p:sp>
        <p:nvSpPr>
          <p:cNvPr id="7" name="Text Placeholder 6"/>
          <p:cNvSpPr>
            <a:spLocks noGrp="1"/>
          </p:cNvSpPr>
          <p:nvPr>
            <p:ph type="body" idx="1"/>
          </p:nvPr>
        </p:nvSpPr>
        <p:spPr>
          <a:xfrm>
            <a:off x="623888" y="4043680"/>
            <a:ext cx="8319708" cy="2111935"/>
          </a:xfrm>
        </p:spPr>
        <p:txBody>
          <a:bodyPr>
            <a:normAutofit fontScale="85000" lnSpcReduction="20000"/>
          </a:bodyPr>
          <a:lstStyle/>
          <a:p>
            <a:pPr marL="457200" indent="-457200">
              <a:buFont typeface="Arial" panose="020B0604020202020204" pitchFamily="34" charset="0"/>
              <a:buChar char="•"/>
            </a:pPr>
            <a:r>
              <a:rPr lang="en-US" i="0" dirty="0" smtClean="0"/>
              <a:t>Include both number of Subsequent to be scheduled and projected claimants fail to report</a:t>
            </a:r>
          </a:p>
          <a:p>
            <a:pPr marL="457200" indent="-457200">
              <a:buFont typeface="Arial" panose="020B0604020202020204" pitchFamily="34" charset="0"/>
              <a:buChar char="•"/>
            </a:pPr>
            <a:r>
              <a:rPr lang="en-US" i="0" dirty="0"/>
              <a:t>If </a:t>
            </a:r>
            <a:r>
              <a:rPr lang="en-US" i="0" dirty="0" smtClean="0"/>
              <a:t>total subsequent scheduled is unchanged or notable increase/decrease </a:t>
            </a:r>
            <a:r>
              <a:rPr lang="en-US" i="0" dirty="0"/>
              <a:t>than previous year, provide an explanation </a:t>
            </a:r>
            <a:r>
              <a:rPr lang="en-US" i="0" dirty="0" smtClean="0"/>
              <a:t>in Element 20</a:t>
            </a:r>
          </a:p>
          <a:p>
            <a:pPr marL="457200" indent="-457200">
              <a:buFont typeface="Arial" panose="020B0604020202020204" pitchFamily="34" charset="0"/>
              <a:buChar char="•"/>
            </a:pPr>
            <a:r>
              <a:rPr lang="en-US" i="0" dirty="0" smtClean="0"/>
              <a:t>If no subsequent, put “0” in text field</a:t>
            </a:r>
            <a:endParaRPr lang="en-US" i="0" dirty="0"/>
          </a:p>
          <a:p>
            <a:pPr marL="457200" indent="-457200">
              <a:buFont typeface="Arial" panose="020B0604020202020204" pitchFamily="34" charset="0"/>
              <a:buChar char="•"/>
            </a:pP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17</a:t>
            </a:fld>
            <a:endParaRPr lang="en-US" dirty="0"/>
          </a:p>
        </p:txBody>
      </p:sp>
      <p:pic>
        <p:nvPicPr>
          <p:cNvPr id="2" name="Picture 1"/>
          <p:cNvPicPr>
            <a:picLocks noChangeAspect="1"/>
          </p:cNvPicPr>
          <p:nvPr/>
        </p:nvPicPr>
        <p:blipFill>
          <a:blip r:embed="rId2"/>
          <a:stretch>
            <a:fillRect/>
          </a:stretch>
        </p:blipFill>
        <p:spPr>
          <a:xfrm>
            <a:off x="77704" y="995680"/>
            <a:ext cx="8993991" cy="1660207"/>
          </a:xfrm>
          <a:prstGeom prst="rect">
            <a:avLst/>
          </a:prstGeom>
        </p:spPr>
      </p:pic>
    </p:spTree>
    <p:extLst>
      <p:ext uri="{BB962C8B-B14F-4D97-AF65-F5344CB8AC3E}">
        <p14:creationId xmlns:p14="http://schemas.microsoft.com/office/powerpoint/2010/main" val="1001331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18</a:t>
            </a:r>
            <a:endParaRPr lang="en-US" sz="3900" dirty="0">
              <a:solidFill>
                <a:srgbClr val="002060"/>
              </a:solidFill>
            </a:endParaRPr>
          </a:p>
        </p:txBody>
      </p:sp>
      <p:sp>
        <p:nvSpPr>
          <p:cNvPr id="7" name="Text Placeholder 6"/>
          <p:cNvSpPr>
            <a:spLocks noGrp="1"/>
          </p:cNvSpPr>
          <p:nvPr>
            <p:ph type="body" idx="1"/>
          </p:nvPr>
        </p:nvSpPr>
        <p:spPr>
          <a:xfrm>
            <a:off x="623888" y="4023360"/>
            <a:ext cx="8319708" cy="2677796"/>
          </a:xfrm>
        </p:spPr>
        <p:txBody>
          <a:bodyPr>
            <a:normAutofit fontScale="77500" lnSpcReduction="20000"/>
          </a:bodyPr>
          <a:lstStyle/>
          <a:p>
            <a:pPr marL="457200" indent="-457200">
              <a:buFont typeface="Arial" panose="020B0604020202020204" pitchFamily="34" charset="0"/>
              <a:buChar char="•"/>
            </a:pPr>
            <a:r>
              <a:rPr lang="en-US" i="0" dirty="0" smtClean="0"/>
              <a:t>For states conducting subsequent RESEAs, include this number in Element 18 text field</a:t>
            </a:r>
          </a:p>
          <a:p>
            <a:pPr marL="457200" indent="-457200">
              <a:buFont typeface="Arial" panose="020B0604020202020204" pitchFamily="34" charset="0"/>
              <a:buChar char="•"/>
            </a:pPr>
            <a:r>
              <a:rPr lang="en-US" i="0" dirty="0" smtClean="0"/>
              <a:t>For example, state estimates it will complete 2500 initial RESEAs and 100 subsequent RESEAs, then Element 18 will read “2500/100”</a:t>
            </a:r>
          </a:p>
          <a:p>
            <a:pPr marL="457200" indent="-457200">
              <a:buFont typeface="Arial" panose="020B0604020202020204" pitchFamily="34" charset="0"/>
              <a:buChar char="•"/>
            </a:pPr>
            <a:r>
              <a:rPr lang="en-US" i="0" dirty="0" smtClean="0"/>
              <a:t>Error check is Element 19 (minus) Element 16 equals Element 18</a:t>
            </a:r>
          </a:p>
          <a:p>
            <a:pPr marL="457200" indent="-457200">
              <a:buFont typeface="Arial" panose="020B0604020202020204" pitchFamily="34" charset="0"/>
              <a:buChar char="•"/>
            </a:pPr>
            <a:r>
              <a:rPr lang="en-US" i="0" dirty="0" smtClean="0"/>
              <a:t>If goals remain unchanged or notable difference than previous year, explain in Element 20’s text field</a:t>
            </a: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18</a:t>
            </a:fld>
            <a:endParaRPr lang="en-US" dirty="0"/>
          </a:p>
        </p:txBody>
      </p:sp>
      <p:pic>
        <p:nvPicPr>
          <p:cNvPr id="3" name="Picture 2"/>
          <p:cNvPicPr>
            <a:picLocks noChangeAspect="1"/>
          </p:cNvPicPr>
          <p:nvPr/>
        </p:nvPicPr>
        <p:blipFill>
          <a:blip r:embed="rId2"/>
          <a:stretch>
            <a:fillRect/>
          </a:stretch>
        </p:blipFill>
        <p:spPr>
          <a:xfrm>
            <a:off x="233409" y="878808"/>
            <a:ext cx="8734354" cy="1315752"/>
          </a:xfrm>
          <a:prstGeom prst="rect">
            <a:avLst/>
          </a:prstGeom>
        </p:spPr>
      </p:pic>
    </p:spTree>
    <p:extLst>
      <p:ext uri="{BB962C8B-B14F-4D97-AF65-F5344CB8AC3E}">
        <p14:creationId xmlns:p14="http://schemas.microsoft.com/office/powerpoint/2010/main" val="3827298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19</a:t>
            </a:r>
            <a:endParaRPr lang="en-US" sz="3900" dirty="0">
              <a:solidFill>
                <a:srgbClr val="002060"/>
              </a:solidFill>
            </a:endParaRPr>
          </a:p>
        </p:txBody>
      </p:sp>
      <p:sp>
        <p:nvSpPr>
          <p:cNvPr id="7" name="Text Placeholder 6"/>
          <p:cNvSpPr>
            <a:spLocks noGrp="1"/>
          </p:cNvSpPr>
          <p:nvPr>
            <p:ph type="body" idx="1"/>
          </p:nvPr>
        </p:nvSpPr>
        <p:spPr>
          <a:xfrm>
            <a:off x="623888" y="4023360"/>
            <a:ext cx="8319708" cy="2677796"/>
          </a:xfrm>
        </p:spPr>
        <p:txBody>
          <a:bodyPr>
            <a:normAutofit fontScale="85000" lnSpcReduction="10000"/>
          </a:bodyPr>
          <a:lstStyle/>
          <a:p>
            <a:pPr marL="457200" indent="-457200">
              <a:buFont typeface="Arial" panose="020B0604020202020204" pitchFamily="34" charset="0"/>
              <a:buChar char="•"/>
            </a:pPr>
            <a:r>
              <a:rPr lang="en-US" i="0" dirty="0" smtClean="0"/>
              <a:t>Use text field to breakout number of initial and subsequent</a:t>
            </a:r>
          </a:p>
          <a:p>
            <a:pPr marL="457200" indent="-457200">
              <a:buFont typeface="Arial" panose="020B0604020202020204" pitchFamily="34" charset="0"/>
              <a:buChar char="•"/>
            </a:pPr>
            <a:r>
              <a:rPr lang="en-US" i="0" dirty="0" smtClean="0"/>
              <a:t>Error check is Element 18 (minus) Element 16 equals Element 19</a:t>
            </a:r>
          </a:p>
          <a:p>
            <a:pPr marL="457200" indent="-457200">
              <a:buFont typeface="Arial" panose="020B0604020202020204" pitchFamily="34" charset="0"/>
              <a:buChar char="•"/>
            </a:pPr>
            <a:r>
              <a:rPr lang="en-US" i="0" dirty="0" smtClean="0"/>
              <a:t>If notable fail to report rate or unchanged, explain how rate and number determined. Include information on mitigating factors being taken or planned action to reduce rate and obstacles creating the rate</a:t>
            </a: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19</a:t>
            </a:fld>
            <a:endParaRPr lang="en-US" dirty="0"/>
          </a:p>
        </p:txBody>
      </p:sp>
      <p:pic>
        <p:nvPicPr>
          <p:cNvPr id="2" name="Picture 1"/>
          <p:cNvPicPr>
            <a:picLocks noChangeAspect="1"/>
          </p:cNvPicPr>
          <p:nvPr/>
        </p:nvPicPr>
        <p:blipFill>
          <a:blip r:embed="rId2"/>
          <a:stretch>
            <a:fillRect/>
          </a:stretch>
        </p:blipFill>
        <p:spPr>
          <a:xfrm>
            <a:off x="142240" y="783935"/>
            <a:ext cx="8920480" cy="1413005"/>
          </a:xfrm>
          <a:prstGeom prst="rect">
            <a:avLst/>
          </a:prstGeom>
        </p:spPr>
      </p:pic>
    </p:spTree>
    <p:extLst>
      <p:ext uri="{BB962C8B-B14F-4D97-AF65-F5344CB8AC3E}">
        <p14:creationId xmlns:p14="http://schemas.microsoft.com/office/powerpoint/2010/main" val="2609592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20</a:t>
            </a:r>
            <a:endParaRPr lang="en-US" sz="3900" dirty="0">
              <a:solidFill>
                <a:srgbClr val="002060"/>
              </a:solidFill>
            </a:endParaRPr>
          </a:p>
        </p:txBody>
      </p:sp>
      <p:sp>
        <p:nvSpPr>
          <p:cNvPr id="7" name="Text Placeholder 6"/>
          <p:cNvSpPr>
            <a:spLocks noGrp="1"/>
          </p:cNvSpPr>
          <p:nvPr>
            <p:ph type="body" idx="1"/>
          </p:nvPr>
        </p:nvSpPr>
        <p:spPr>
          <a:xfrm>
            <a:off x="339408" y="4389120"/>
            <a:ext cx="8319708" cy="2027556"/>
          </a:xfrm>
        </p:spPr>
        <p:txBody>
          <a:bodyPr>
            <a:normAutofit fontScale="92500" lnSpcReduction="20000"/>
          </a:bodyPr>
          <a:lstStyle/>
          <a:p>
            <a:pPr marL="457200" indent="-457200">
              <a:buFont typeface="Arial" panose="020B0604020202020204" pitchFamily="34" charset="0"/>
              <a:buChar char="•"/>
            </a:pPr>
            <a:r>
              <a:rPr lang="en-US" i="0" dirty="0" smtClean="0"/>
              <a:t>Use tick-boxes for all action taken or planned</a:t>
            </a:r>
          </a:p>
          <a:p>
            <a:pPr marL="457200" indent="-457200">
              <a:buFont typeface="Arial" panose="020B0604020202020204" pitchFamily="34" charset="0"/>
              <a:buChar char="•"/>
            </a:pPr>
            <a:r>
              <a:rPr lang="en-US" i="0" dirty="0" smtClean="0"/>
              <a:t>Provide a details about actions taken/planned with a timeline</a:t>
            </a:r>
          </a:p>
          <a:p>
            <a:pPr marL="457200" indent="-457200">
              <a:buFont typeface="Arial" panose="020B0604020202020204" pitchFamily="34" charset="0"/>
              <a:buChar char="•"/>
            </a:pPr>
            <a:r>
              <a:rPr lang="en-US" i="0" dirty="0" smtClean="0"/>
              <a:t>Actions must demonstrate that aid in reducing no-show rates</a:t>
            </a:r>
            <a:endParaRPr lang="en-US" i="0" dirty="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20</a:t>
            </a:fld>
            <a:endParaRPr lang="en-US" dirty="0"/>
          </a:p>
        </p:txBody>
      </p:sp>
      <p:pic>
        <p:nvPicPr>
          <p:cNvPr id="3" name="Picture 2"/>
          <p:cNvPicPr>
            <a:picLocks noChangeAspect="1"/>
          </p:cNvPicPr>
          <p:nvPr/>
        </p:nvPicPr>
        <p:blipFill rotWithShape="1">
          <a:blip r:embed="rId2"/>
          <a:srcRect t="843" r="3979" b="8205"/>
          <a:stretch/>
        </p:blipFill>
        <p:spPr>
          <a:xfrm>
            <a:off x="374447" y="650241"/>
            <a:ext cx="8403794" cy="3576320"/>
          </a:xfrm>
          <a:prstGeom prst="rect">
            <a:avLst/>
          </a:prstGeom>
        </p:spPr>
      </p:pic>
    </p:spTree>
    <p:extLst>
      <p:ext uri="{BB962C8B-B14F-4D97-AF65-F5344CB8AC3E}">
        <p14:creationId xmlns:p14="http://schemas.microsoft.com/office/powerpoint/2010/main" val="600895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21</a:t>
            </a:r>
            <a:endParaRPr lang="en-US" sz="3900" dirty="0">
              <a:solidFill>
                <a:srgbClr val="002060"/>
              </a:solidFill>
            </a:endParaRPr>
          </a:p>
        </p:txBody>
      </p:sp>
      <p:sp>
        <p:nvSpPr>
          <p:cNvPr id="7" name="Text Placeholder 6"/>
          <p:cNvSpPr>
            <a:spLocks noGrp="1"/>
          </p:cNvSpPr>
          <p:nvPr>
            <p:ph type="body" idx="1"/>
          </p:nvPr>
        </p:nvSpPr>
        <p:spPr>
          <a:xfrm>
            <a:off x="339408" y="4389120"/>
            <a:ext cx="8319708" cy="2027556"/>
          </a:xfrm>
        </p:spPr>
        <p:txBody>
          <a:bodyPr>
            <a:normAutofit/>
          </a:bodyPr>
          <a:lstStyle/>
          <a:p>
            <a:pPr marL="457200" indent="-457200">
              <a:buFont typeface="Arial" panose="020B0604020202020204" pitchFamily="34" charset="0"/>
              <a:buChar char="•"/>
            </a:pPr>
            <a:r>
              <a:rPr lang="en-US" i="0" dirty="0" smtClean="0"/>
              <a:t>If RESEA Statewide enter “Statewide”</a:t>
            </a:r>
          </a:p>
          <a:p>
            <a:pPr marL="457200" indent="-457200">
              <a:buFont typeface="Arial" panose="020B0604020202020204" pitchFamily="34" charset="0"/>
              <a:buChar char="•"/>
            </a:pPr>
            <a:r>
              <a:rPr lang="en-US" i="0" dirty="0" smtClean="0"/>
              <a:t>If RESEA </a:t>
            </a:r>
            <a:r>
              <a:rPr lang="en-US" b="1" i="0" u="sng" dirty="0" smtClean="0"/>
              <a:t>NOT</a:t>
            </a:r>
            <a:r>
              <a:rPr lang="en-US" i="0" dirty="0" smtClean="0"/>
              <a:t> statewide, enter number of RESEA sites, list RESEA locations and enter number of WPRS sites, list WPRS locations</a:t>
            </a:r>
            <a:r>
              <a:rPr lang="en-US" b="1" i="0" u="sng" dirty="0" smtClean="0"/>
              <a:t> </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21</a:t>
            </a:fld>
            <a:endParaRPr lang="en-US" dirty="0"/>
          </a:p>
        </p:txBody>
      </p:sp>
      <p:pic>
        <p:nvPicPr>
          <p:cNvPr id="2" name="Picture 1"/>
          <p:cNvPicPr>
            <a:picLocks noChangeAspect="1"/>
          </p:cNvPicPr>
          <p:nvPr/>
        </p:nvPicPr>
        <p:blipFill>
          <a:blip r:embed="rId2"/>
          <a:stretch>
            <a:fillRect/>
          </a:stretch>
        </p:blipFill>
        <p:spPr>
          <a:xfrm>
            <a:off x="146684" y="676220"/>
            <a:ext cx="8796911" cy="2757874"/>
          </a:xfrm>
          <a:prstGeom prst="rect">
            <a:avLst/>
          </a:prstGeom>
        </p:spPr>
      </p:pic>
      <p:pic>
        <p:nvPicPr>
          <p:cNvPr id="4" name="Picture 3"/>
          <p:cNvPicPr>
            <a:picLocks noChangeAspect="1"/>
          </p:cNvPicPr>
          <p:nvPr/>
        </p:nvPicPr>
        <p:blipFill>
          <a:blip r:embed="rId3"/>
          <a:stretch>
            <a:fillRect/>
          </a:stretch>
        </p:blipFill>
        <p:spPr>
          <a:xfrm>
            <a:off x="146684" y="3454407"/>
            <a:ext cx="8796911" cy="679954"/>
          </a:xfrm>
          <a:prstGeom prst="rect">
            <a:avLst/>
          </a:prstGeom>
        </p:spPr>
      </p:pic>
    </p:spTree>
    <p:extLst>
      <p:ext uri="{BB962C8B-B14F-4D97-AF65-F5344CB8AC3E}">
        <p14:creationId xmlns:p14="http://schemas.microsoft.com/office/powerpoint/2010/main" val="3705629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22</a:t>
            </a:r>
            <a:endParaRPr lang="en-US" sz="3900" dirty="0">
              <a:solidFill>
                <a:srgbClr val="002060"/>
              </a:solidFill>
            </a:endParaRPr>
          </a:p>
        </p:txBody>
      </p:sp>
      <p:sp>
        <p:nvSpPr>
          <p:cNvPr id="7" name="Text Placeholder 6"/>
          <p:cNvSpPr>
            <a:spLocks noGrp="1"/>
          </p:cNvSpPr>
          <p:nvPr>
            <p:ph type="body" idx="1"/>
          </p:nvPr>
        </p:nvSpPr>
        <p:spPr>
          <a:xfrm>
            <a:off x="146685" y="3698240"/>
            <a:ext cx="8796910" cy="3002916"/>
          </a:xfrm>
        </p:spPr>
        <p:txBody>
          <a:bodyPr>
            <a:normAutofit fontScale="85000" lnSpcReduction="10000"/>
          </a:bodyPr>
          <a:lstStyle/>
          <a:p>
            <a:pPr marL="457200" indent="-457200">
              <a:buFont typeface="Arial" panose="020B0604020202020204" pitchFamily="34" charset="0"/>
              <a:buChar char="•"/>
            </a:pPr>
            <a:r>
              <a:rPr lang="en-US" i="0" dirty="0" smtClean="0"/>
              <a:t>Provide information on: what UI staff role in the RESEA program management; who provides UI training to staff; RESEA and Employee Services staff trained on how to detect UI eligibility issues?; What is the UI adjudication process for RESEA</a:t>
            </a:r>
          </a:p>
          <a:p>
            <a:pPr marL="457200" indent="-457200">
              <a:buFont typeface="Arial" panose="020B0604020202020204" pitchFamily="34" charset="0"/>
              <a:buChar char="•"/>
            </a:pPr>
            <a:r>
              <a:rPr lang="en-US" i="0" dirty="0" smtClean="0"/>
              <a:t>Establish that UI approved training in compliance with WIOA Section 134(c)(A) and WIOA 20 CFR 678.430(a)(10)</a:t>
            </a:r>
          </a:p>
          <a:p>
            <a:pPr marL="457200" indent="-457200">
              <a:buFont typeface="Arial" panose="020B0604020202020204" pitchFamily="34" charset="0"/>
              <a:buChar char="•"/>
            </a:pPr>
            <a:r>
              <a:rPr lang="en-US" i="0" dirty="0" smtClean="0"/>
              <a:t>Staff providing RESEA services must receive sufficient training from UI staff</a:t>
            </a:r>
            <a:endParaRPr lang="en-US" b="1" i="0" u="sng" dirty="0" smtClean="0"/>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22</a:t>
            </a:fld>
            <a:endParaRPr lang="en-US" dirty="0"/>
          </a:p>
        </p:txBody>
      </p:sp>
      <p:pic>
        <p:nvPicPr>
          <p:cNvPr id="3" name="Picture 2"/>
          <p:cNvPicPr>
            <a:picLocks noChangeAspect="1"/>
          </p:cNvPicPr>
          <p:nvPr/>
        </p:nvPicPr>
        <p:blipFill>
          <a:blip r:embed="rId2"/>
          <a:stretch>
            <a:fillRect/>
          </a:stretch>
        </p:blipFill>
        <p:spPr>
          <a:xfrm>
            <a:off x="146684" y="678072"/>
            <a:ext cx="8796911" cy="2668726"/>
          </a:xfrm>
          <a:prstGeom prst="rect">
            <a:avLst/>
          </a:prstGeom>
        </p:spPr>
      </p:pic>
    </p:spTree>
    <p:extLst>
      <p:ext uri="{BB962C8B-B14F-4D97-AF65-F5344CB8AC3E}">
        <p14:creationId xmlns:p14="http://schemas.microsoft.com/office/powerpoint/2010/main" val="1585497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23</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a:bodyPr>
          <a:lstStyle/>
          <a:p>
            <a:pPr marL="457200" indent="-457200">
              <a:buFont typeface="Arial" panose="020B0604020202020204" pitchFamily="34" charset="0"/>
              <a:buChar char="•"/>
            </a:pPr>
            <a:r>
              <a:rPr lang="en-US" i="0" dirty="0" smtClean="0"/>
              <a:t>Provide information on:</a:t>
            </a:r>
          </a:p>
          <a:p>
            <a:pPr marL="914400" lvl="1" indent="-457200">
              <a:buClr>
                <a:schemeClr val="accent2"/>
              </a:buClr>
              <a:buFont typeface="Arial" panose="020B0604020202020204" pitchFamily="34" charset="0"/>
              <a:buChar char="•"/>
            </a:pPr>
            <a:r>
              <a:rPr lang="en-US" dirty="0" smtClean="0">
                <a:solidFill>
                  <a:schemeClr val="tx1"/>
                </a:solidFill>
              </a:rPr>
              <a:t>The actual selection process of participants;</a:t>
            </a:r>
          </a:p>
          <a:p>
            <a:pPr marL="914400" lvl="1" indent="-457200">
              <a:buClr>
                <a:schemeClr val="accent2"/>
              </a:buClr>
              <a:buFont typeface="Arial" panose="020B0604020202020204" pitchFamily="34" charset="0"/>
              <a:buChar char="•"/>
            </a:pPr>
            <a:r>
              <a:rPr lang="en-US" dirty="0" smtClean="0">
                <a:solidFill>
                  <a:schemeClr val="tx1"/>
                </a:solidFill>
              </a:rPr>
              <a:t>Description of the statistical model used;</a:t>
            </a:r>
          </a:p>
          <a:p>
            <a:pPr marL="914400" lvl="1" indent="-457200">
              <a:buClr>
                <a:schemeClr val="accent2"/>
              </a:buClr>
              <a:buFont typeface="Arial" panose="020B0604020202020204" pitchFamily="34" charset="0"/>
              <a:buChar char="•"/>
            </a:pPr>
            <a:r>
              <a:rPr lang="en-US" i="0" dirty="0" smtClean="0">
                <a:solidFill>
                  <a:schemeClr val="tx1"/>
                </a:solidFill>
              </a:rPr>
              <a:t>When model last updated and plans for update;</a:t>
            </a:r>
          </a:p>
          <a:p>
            <a:pPr marL="914400" lvl="1" indent="-457200">
              <a:buClr>
                <a:schemeClr val="accent2"/>
              </a:buClr>
              <a:buFont typeface="Arial" panose="020B0604020202020204" pitchFamily="34" charset="0"/>
              <a:buChar char="•"/>
            </a:pPr>
            <a:r>
              <a:rPr lang="en-US" dirty="0" smtClean="0">
                <a:solidFill>
                  <a:schemeClr val="tx1"/>
                </a:solidFill>
              </a:rPr>
              <a:t>Statement about targeted population and how it was determined.</a:t>
            </a:r>
            <a:endParaRPr lang="en-US" i="0" dirty="0" smtClean="0">
              <a:solidFill>
                <a:schemeClr val="tx1"/>
              </a:solidFill>
            </a:endParaRP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23</a:t>
            </a:fld>
            <a:endParaRPr lang="en-US" dirty="0"/>
          </a:p>
        </p:txBody>
      </p:sp>
      <p:pic>
        <p:nvPicPr>
          <p:cNvPr id="2" name="Picture 1"/>
          <p:cNvPicPr>
            <a:picLocks noChangeAspect="1"/>
          </p:cNvPicPr>
          <p:nvPr/>
        </p:nvPicPr>
        <p:blipFill>
          <a:blip r:embed="rId2"/>
          <a:stretch>
            <a:fillRect/>
          </a:stretch>
        </p:blipFill>
        <p:spPr>
          <a:xfrm>
            <a:off x="167045" y="678072"/>
            <a:ext cx="8871684" cy="2654408"/>
          </a:xfrm>
          <a:prstGeom prst="rect">
            <a:avLst/>
          </a:prstGeom>
        </p:spPr>
      </p:pic>
    </p:spTree>
    <p:extLst>
      <p:ext uri="{BB962C8B-B14F-4D97-AF65-F5344CB8AC3E}">
        <p14:creationId xmlns:p14="http://schemas.microsoft.com/office/powerpoint/2010/main" val="3686764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24</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fontScale="92500" lnSpcReduction="20000"/>
          </a:bodyPr>
          <a:lstStyle/>
          <a:p>
            <a:pPr marL="457200" indent="-457200">
              <a:buFont typeface="Arial" panose="020B0604020202020204" pitchFamily="34" charset="0"/>
              <a:buChar char="•"/>
            </a:pPr>
            <a:r>
              <a:rPr lang="en-US" i="0" dirty="0" smtClean="0"/>
              <a:t>Provide information on notification process</a:t>
            </a:r>
          </a:p>
          <a:p>
            <a:pPr marL="457200" indent="-457200">
              <a:buFont typeface="Arial" panose="020B0604020202020204" pitchFamily="34" charset="0"/>
              <a:buChar char="•"/>
            </a:pPr>
            <a:r>
              <a:rPr lang="en-US" i="0" dirty="0" smtClean="0"/>
              <a:t>Discuss mitigating instances of an RESEA participant failing to report, e.g., w</a:t>
            </a:r>
            <a:r>
              <a:rPr lang="en-US" i="0" dirty="0" smtClean="0">
                <a:solidFill>
                  <a:schemeClr val="tx1"/>
                </a:solidFill>
              </a:rPr>
              <a:t>hat type and how often reminders are sent</a:t>
            </a:r>
          </a:p>
          <a:p>
            <a:pPr marL="457200" indent="-457200">
              <a:buFont typeface="Arial" panose="020B0604020202020204" pitchFamily="34" charset="0"/>
              <a:buChar char="•"/>
            </a:pPr>
            <a:r>
              <a:rPr lang="en-US" i="0" dirty="0" smtClean="0">
                <a:solidFill>
                  <a:schemeClr val="tx1"/>
                </a:solidFill>
              </a:rPr>
              <a:t>If “No” to proper notification, explain</a:t>
            </a:r>
          </a:p>
          <a:p>
            <a:pPr marL="457200" indent="-457200">
              <a:buFont typeface="Arial" panose="020B0604020202020204" pitchFamily="34" charset="0"/>
              <a:buChar char="•"/>
            </a:pPr>
            <a:r>
              <a:rPr lang="en-US" i="0" dirty="0" smtClean="0">
                <a:solidFill>
                  <a:schemeClr val="tx1"/>
                </a:solidFill>
              </a:rPr>
              <a:t>Include a copy of notice with state plan</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24</a:t>
            </a:fld>
            <a:endParaRPr lang="en-US" dirty="0"/>
          </a:p>
        </p:txBody>
      </p:sp>
      <p:pic>
        <p:nvPicPr>
          <p:cNvPr id="3" name="Picture 2"/>
          <p:cNvPicPr>
            <a:picLocks noChangeAspect="1"/>
          </p:cNvPicPr>
          <p:nvPr/>
        </p:nvPicPr>
        <p:blipFill>
          <a:blip r:embed="rId2"/>
          <a:stretch>
            <a:fillRect/>
          </a:stretch>
        </p:blipFill>
        <p:spPr>
          <a:xfrm>
            <a:off x="325120" y="678072"/>
            <a:ext cx="8487728" cy="3061596"/>
          </a:xfrm>
          <a:prstGeom prst="rect">
            <a:avLst/>
          </a:prstGeom>
        </p:spPr>
      </p:pic>
    </p:spTree>
    <p:extLst>
      <p:ext uri="{BB962C8B-B14F-4D97-AF65-F5344CB8AC3E}">
        <p14:creationId xmlns:p14="http://schemas.microsoft.com/office/powerpoint/2010/main" val="2114693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25</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fontScale="77500" lnSpcReduction="20000"/>
          </a:bodyPr>
          <a:lstStyle/>
          <a:p>
            <a:pPr marL="457200" indent="-457200">
              <a:buFont typeface="Arial" panose="020B0604020202020204" pitchFamily="34" charset="0"/>
              <a:buChar char="•"/>
            </a:pPr>
            <a:r>
              <a:rPr lang="en-US" i="0" dirty="0" smtClean="0"/>
              <a:t>Provide a description of reasonable scheduling accommodations: </a:t>
            </a:r>
          </a:p>
          <a:p>
            <a:pPr marL="914400" lvl="1" indent="-457200">
              <a:buClr>
                <a:schemeClr val="accent2"/>
              </a:buClr>
              <a:buFont typeface="Arial" panose="020B0604020202020204" pitchFamily="34" charset="0"/>
              <a:buChar char="•"/>
            </a:pPr>
            <a:r>
              <a:rPr lang="en-US" dirty="0" smtClean="0">
                <a:solidFill>
                  <a:schemeClr val="tx1"/>
                </a:solidFill>
              </a:rPr>
              <a:t>Rescheduling process, policies, and procedures;</a:t>
            </a:r>
          </a:p>
          <a:p>
            <a:pPr marL="914400" lvl="1" indent="-457200">
              <a:buClr>
                <a:schemeClr val="accent2"/>
              </a:buClr>
              <a:buFont typeface="Arial" panose="020B0604020202020204" pitchFamily="34" charset="0"/>
              <a:buChar char="•"/>
            </a:pPr>
            <a:r>
              <a:rPr lang="en-US" dirty="0" smtClean="0">
                <a:solidFill>
                  <a:schemeClr val="tx1"/>
                </a:solidFill>
              </a:rPr>
              <a:t>How many times a claimant can reschedule;</a:t>
            </a:r>
          </a:p>
          <a:p>
            <a:pPr marL="914400" lvl="1" indent="-457200">
              <a:buClr>
                <a:schemeClr val="accent2"/>
              </a:buClr>
              <a:buFont typeface="Arial" panose="020B0604020202020204" pitchFamily="34" charset="0"/>
              <a:buChar char="•"/>
            </a:pPr>
            <a:r>
              <a:rPr lang="en-US" dirty="0" smtClean="0">
                <a:solidFill>
                  <a:schemeClr val="tx1"/>
                </a:solidFill>
              </a:rPr>
              <a:t>Timeline for appointments, e.g., how far out appointments are scheduled;</a:t>
            </a:r>
          </a:p>
          <a:p>
            <a:pPr marL="914400" lvl="1" indent="-457200">
              <a:buClr>
                <a:schemeClr val="accent2"/>
              </a:buClr>
              <a:buFont typeface="Arial" panose="020B0604020202020204" pitchFamily="34" charset="0"/>
              <a:buChar char="•"/>
            </a:pPr>
            <a:r>
              <a:rPr lang="en-US" dirty="0" smtClean="0">
                <a:solidFill>
                  <a:schemeClr val="tx1"/>
                </a:solidFill>
              </a:rPr>
              <a:t>Is there a scheduling process in place for subsequent RESEA?</a:t>
            </a:r>
          </a:p>
          <a:p>
            <a:pPr marL="457200" indent="-457200">
              <a:buFont typeface="Arial" panose="020B0604020202020204" pitchFamily="34" charset="0"/>
              <a:buChar char="•"/>
            </a:pPr>
            <a:r>
              <a:rPr lang="en-US" i="0" dirty="0" smtClean="0">
                <a:solidFill>
                  <a:schemeClr val="tx1"/>
                </a:solidFill>
              </a:rPr>
              <a:t>If “No” to proper notification, explain</a:t>
            </a:r>
          </a:p>
          <a:p>
            <a:pPr marL="457200" indent="-457200">
              <a:buFont typeface="Arial" panose="020B0604020202020204" pitchFamily="34" charset="0"/>
              <a:buChar char="•"/>
            </a:pPr>
            <a:r>
              <a:rPr lang="en-US" i="0" dirty="0" smtClean="0">
                <a:solidFill>
                  <a:schemeClr val="tx1"/>
                </a:solidFill>
              </a:rPr>
              <a:t>Include a copy of notice with state plan</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25</a:t>
            </a:fld>
            <a:endParaRPr lang="en-US" dirty="0"/>
          </a:p>
        </p:txBody>
      </p:sp>
      <p:pic>
        <p:nvPicPr>
          <p:cNvPr id="2" name="Picture 1"/>
          <p:cNvPicPr>
            <a:picLocks noChangeAspect="1"/>
          </p:cNvPicPr>
          <p:nvPr/>
        </p:nvPicPr>
        <p:blipFill>
          <a:blip r:embed="rId2"/>
          <a:stretch>
            <a:fillRect/>
          </a:stretch>
        </p:blipFill>
        <p:spPr>
          <a:xfrm>
            <a:off x="142240" y="678072"/>
            <a:ext cx="8882636" cy="2717715"/>
          </a:xfrm>
          <a:prstGeom prst="rect">
            <a:avLst/>
          </a:prstGeom>
        </p:spPr>
      </p:pic>
    </p:spTree>
    <p:extLst>
      <p:ext uri="{BB962C8B-B14F-4D97-AF65-F5344CB8AC3E}">
        <p14:creationId xmlns:p14="http://schemas.microsoft.com/office/powerpoint/2010/main" val="3239030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26</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fontScale="85000" lnSpcReduction="10000"/>
          </a:bodyPr>
          <a:lstStyle/>
          <a:p>
            <a:pPr marL="457200" indent="-457200">
              <a:buFont typeface="Arial" panose="020B0604020202020204" pitchFamily="34" charset="0"/>
              <a:buChar char="•"/>
            </a:pPr>
            <a:r>
              <a:rPr lang="en-US" i="0" dirty="0" smtClean="0"/>
              <a:t>Part 1 - provide information on RESEA to UI System: </a:t>
            </a:r>
          </a:p>
          <a:p>
            <a:pPr marL="914400" lvl="1" indent="-457200">
              <a:buClr>
                <a:schemeClr val="accent2"/>
              </a:buClr>
              <a:buFont typeface="Arial" panose="020B0604020202020204" pitchFamily="34" charset="0"/>
              <a:buChar char="•"/>
            </a:pPr>
            <a:r>
              <a:rPr lang="en-US" dirty="0" smtClean="0">
                <a:solidFill>
                  <a:schemeClr val="tx1"/>
                </a:solidFill>
              </a:rPr>
              <a:t>Feedback process and are there follow ups;</a:t>
            </a:r>
          </a:p>
          <a:p>
            <a:pPr marL="914400" lvl="1" indent="-457200">
              <a:buClr>
                <a:schemeClr val="accent2"/>
              </a:buClr>
              <a:buFont typeface="Arial" panose="020B0604020202020204" pitchFamily="34" charset="0"/>
              <a:buChar char="•"/>
            </a:pPr>
            <a:r>
              <a:rPr lang="en-US" dirty="0" smtClean="0">
                <a:solidFill>
                  <a:schemeClr val="tx1"/>
                </a:solidFill>
              </a:rPr>
              <a:t>Staff involved and roles/responsibilities;</a:t>
            </a:r>
          </a:p>
          <a:p>
            <a:pPr marL="914400" lvl="1" indent="-457200">
              <a:buClr>
                <a:schemeClr val="accent2"/>
              </a:buClr>
              <a:buFont typeface="Arial" panose="020B0604020202020204" pitchFamily="34" charset="0"/>
              <a:buChar char="•"/>
            </a:pPr>
            <a:r>
              <a:rPr lang="en-US" dirty="0" smtClean="0">
                <a:solidFill>
                  <a:schemeClr val="tx1"/>
                </a:solidFill>
              </a:rPr>
              <a:t>What happens when claimant fails to report and or never reschedules?</a:t>
            </a:r>
          </a:p>
          <a:p>
            <a:pPr marL="457200" indent="-457200">
              <a:buFont typeface="Arial" panose="020B0604020202020204" pitchFamily="34" charset="0"/>
              <a:buChar char="•"/>
            </a:pPr>
            <a:r>
              <a:rPr lang="en-US" i="0" dirty="0"/>
              <a:t>Part </a:t>
            </a:r>
            <a:r>
              <a:rPr lang="en-US" i="0" dirty="0" smtClean="0"/>
              <a:t>2 </a:t>
            </a:r>
            <a:r>
              <a:rPr lang="en-US" i="0" dirty="0"/>
              <a:t>- provide information </a:t>
            </a:r>
            <a:r>
              <a:rPr lang="en-US" i="0" dirty="0" smtClean="0"/>
              <a:t>on UI eligibility issues: </a:t>
            </a:r>
            <a:endParaRPr lang="en-US" i="0" dirty="0"/>
          </a:p>
          <a:p>
            <a:pPr marL="914400" lvl="1" indent="-457200">
              <a:buClr>
                <a:schemeClr val="accent2"/>
              </a:buClr>
              <a:buFont typeface="Arial" panose="020B0604020202020204" pitchFamily="34" charset="0"/>
              <a:buChar char="•"/>
            </a:pPr>
            <a:r>
              <a:rPr lang="en-US" dirty="0" smtClean="0">
                <a:solidFill>
                  <a:schemeClr val="tx1"/>
                </a:solidFill>
              </a:rPr>
              <a:t>How are claimant eligibility issues referred? When non-UI staff?;</a:t>
            </a:r>
          </a:p>
          <a:p>
            <a:pPr marL="914400" lvl="1" indent="-457200">
              <a:buClr>
                <a:schemeClr val="accent2"/>
              </a:buClr>
              <a:buFont typeface="Arial" panose="020B0604020202020204" pitchFamily="34" charset="0"/>
              <a:buChar char="•"/>
            </a:pPr>
            <a:r>
              <a:rPr lang="en-US" dirty="0" smtClean="0">
                <a:solidFill>
                  <a:schemeClr val="tx1"/>
                </a:solidFill>
              </a:rPr>
              <a:t>How long does the issue remain open with the claimant?</a:t>
            </a:r>
          </a:p>
          <a:p>
            <a:pPr marL="457200" indent="-457200">
              <a:buFont typeface="Arial" panose="020B0604020202020204" pitchFamily="34" charset="0"/>
              <a:buChar char="•"/>
            </a:pPr>
            <a:endParaRPr lang="en-US" i="0" dirty="0" smtClean="0">
              <a:solidFill>
                <a:schemeClr val="tx1"/>
              </a:solidFill>
            </a:endParaRP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26</a:t>
            </a:fld>
            <a:endParaRPr lang="en-US" dirty="0"/>
          </a:p>
        </p:txBody>
      </p:sp>
      <p:pic>
        <p:nvPicPr>
          <p:cNvPr id="3" name="Picture 2"/>
          <p:cNvPicPr>
            <a:picLocks noChangeAspect="1"/>
          </p:cNvPicPr>
          <p:nvPr/>
        </p:nvPicPr>
        <p:blipFill>
          <a:blip r:embed="rId2"/>
          <a:stretch>
            <a:fillRect/>
          </a:stretch>
        </p:blipFill>
        <p:spPr>
          <a:xfrm>
            <a:off x="156210" y="678072"/>
            <a:ext cx="8787386" cy="1970075"/>
          </a:xfrm>
          <a:prstGeom prst="rect">
            <a:avLst/>
          </a:prstGeom>
        </p:spPr>
      </p:pic>
      <p:pic>
        <p:nvPicPr>
          <p:cNvPr id="4" name="Picture 3"/>
          <p:cNvPicPr>
            <a:picLocks noChangeAspect="1"/>
          </p:cNvPicPr>
          <p:nvPr/>
        </p:nvPicPr>
        <p:blipFill>
          <a:blip r:embed="rId3"/>
          <a:stretch>
            <a:fillRect/>
          </a:stretch>
        </p:blipFill>
        <p:spPr>
          <a:xfrm>
            <a:off x="166250" y="2790386"/>
            <a:ext cx="8930060" cy="781561"/>
          </a:xfrm>
          <a:prstGeom prst="rect">
            <a:avLst/>
          </a:prstGeom>
        </p:spPr>
      </p:pic>
    </p:spTree>
    <p:extLst>
      <p:ext uri="{BB962C8B-B14F-4D97-AF65-F5344CB8AC3E}">
        <p14:creationId xmlns:p14="http://schemas.microsoft.com/office/powerpoint/2010/main" val="2322267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27</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a:bodyPr>
          <a:lstStyle/>
          <a:p>
            <a:pPr marL="457200" indent="-457200">
              <a:buFont typeface="Arial" panose="020B0604020202020204" pitchFamily="34" charset="0"/>
              <a:buChar char="•"/>
            </a:pPr>
            <a:r>
              <a:rPr lang="en-US" i="0" dirty="0" smtClean="0"/>
              <a:t>These </a:t>
            </a:r>
            <a:r>
              <a:rPr lang="en-US" i="0" dirty="0"/>
              <a:t>four responses are to provide specific information to assure the planned activities </a:t>
            </a:r>
            <a:endParaRPr lang="en-US" i="0" dirty="0" smtClean="0"/>
          </a:p>
          <a:p>
            <a:pPr marL="914400" lvl="1" indent="-457200">
              <a:buClr>
                <a:schemeClr val="accent2"/>
              </a:buClr>
              <a:buFont typeface="Arial" panose="020B0604020202020204" pitchFamily="34" charset="0"/>
              <a:buChar char="•"/>
            </a:pPr>
            <a:r>
              <a:rPr lang="en-US" i="0" dirty="0" smtClean="0">
                <a:solidFill>
                  <a:schemeClr val="tx1"/>
                </a:solidFill>
              </a:rPr>
              <a:t>1</a:t>
            </a:r>
            <a:r>
              <a:rPr lang="en-US" i="0" dirty="0">
                <a:solidFill>
                  <a:schemeClr val="tx1"/>
                </a:solidFill>
              </a:rPr>
              <a:t>) fulfill each purpose and </a:t>
            </a:r>
            <a:endParaRPr lang="en-US" i="0" dirty="0" smtClean="0">
              <a:solidFill>
                <a:schemeClr val="tx1"/>
              </a:solidFill>
            </a:endParaRPr>
          </a:p>
          <a:p>
            <a:pPr marL="914400" lvl="1" indent="-457200">
              <a:buClr>
                <a:schemeClr val="accent2"/>
              </a:buClr>
              <a:buFont typeface="Arial" panose="020B0604020202020204" pitchFamily="34" charset="0"/>
              <a:buChar char="•"/>
            </a:pPr>
            <a:r>
              <a:rPr lang="en-US" i="0" dirty="0" smtClean="0">
                <a:solidFill>
                  <a:schemeClr val="tx1"/>
                </a:solidFill>
              </a:rPr>
              <a:t>2</a:t>
            </a:r>
            <a:r>
              <a:rPr lang="en-US" i="0" dirty="0">
                <a:solidFill>
                  <a:schemeClr val="tx1"/>
                </a:solidFill>
              </a:rPr>
              <a:t>) support each of the other purposes.</a:t>
            </a:r>
          </a:p>
          <a:p>
            <a:endParaRPr lang="en-US" i="0" dirty="0" smtClean="0">
              <a:solidFill>
                <a:schemeClr val="tx1"/>
              </a:solidFill>
            </a:endParaRP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27</a:t>
            </a:fld>
            <a:endParaRPr lang="en-US" dirty="0"/>
          </a:p>
        </p:txBody>
      </p:sp>
      <p:pic>
        <p:nvPicPr>
          <p:cNvPr id="2" name="Picture 1"/>
          <p:cNvPicPr>
            <a:picLocks noChangeAspect="1"/>
          </p:cNvPicPr>
          <p:nvPr/>
        </p:nvPicPr>
        <p:blipFill>
          <a:blip r:embed="rId2"/>
          <a:stretch>
            <a:fillRect/>
          </a:stretch>
        </p:blipFill>
        <p:spPr>
          <a:xfrm>
            <a:off x="360680" y="576471"/>
            <a:ext cx="8309928" cy="3409201"/>
          </a:xfrm>
          <a:prstGeom prst="rect">
            <a:avLst/>
          </a:prstGeom>
        </p:spPr>
      </p:pic>
    </p:spTree>
    <p:extLst>
      <p:ext uri="{BB962C8B-B14F-4D97-AF65-F5344CB8AC3E}">
        <p14:creationId xmlns:p14="http://schemas.microsoft.com/office/powerpoint/2010/main" val="2232450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28</a:t>
            </a:r>
            <a:endParaRPr lang="en-US" sz="3900" dirty="0">
              <a:solidFill>
                <a:srgbClr val="002060"/>
              </a:solidFill>
            </a:endParaRPr>
          </a:p>
        </p:txBody>
      </p:sp>
      <p:sp>
        <p:nvSpPr>
          <p:cNvPr id="7" name="Text Placeholder 6"/>
          <p:cNvSpPr>
            <a:spLocks noGrp="1"/>
          </p:cNvSpPr>
          <p:nvPr>
            <p:ph type="body" idx="1"/>
          </p:nvPr>
        </p:nvSpPr>
        <p:spPr>
          <a:xfrm>
            <a:off x="325120" y="4003040"/>
            <a:ext cx="8333996" cy="2413636"/>
          </a:xfrm>
        </p:spPr>
        <p:txBody>
          <a:bodyPr>
            <a:normAutofit/>
          </a:bodyPr>
          <a:lstStyle/>
          <a:p>
            <a:r>
              <a:rPr lang="en-US" i="0" dirty="0" smtClean="0">
                <a:solidFill>
                  <a:schemeClr val="tx1"/>
                </a:solidFill>
              </a:rPr>
              <a:t>Use the FY 2020 RESEA State Plan Plain Language tool to complete Elements 28a – 28d</a:t>
            </a:r>
          </a:p>
          <a:p>
            <a:r>
              <a:rPr lang="en-US" i="0" dirty="0">
                <a:solidFill>
                  <a:schemeClr val="tx1"/>
                </a:solidFill>
                <a:hlinkClick r:id="rId2"/>
              </a:rPr>
              <a:t>https://</a:t>
            </a:r>
            <a:r>
              <a:rPr lang="en-US" i="0" dirty="0" smtClean="0">
                <a:solidFill>
                  <a:schemeClr val="tx1"/>
                </a:solidFill>
                <a:hlinkClick r:id="rId2"/>
              </a:rPr>
              <a:t>rc.workforcegps.org/resources/2019/07/30/17/32/RESEA_Evaluation_Evidence_Resources</a:t>
            </a:r>
            <a:endParaRPr lang="en-US" i="0" dirty="0" smtClean="0">
              <a:solidFill>
                <a:schemeClr val="tx1"/>
              </a:solidFill>
            </a:endParaRPr>
          </a:p>
          <a:p>
            <a:endParaRPr lang="en-US" i="0" dirty="0" smtClean="0">
              <a:solidFill>
                <a:schemeClr val="tx1"/>
              </a:solidFill>
            </a:endParaRP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28</a:t>
            </a:fld>
            <a:endParaRPr lang="en-US" dirty="0"/>
          </a:p>
        </p:txBody>
      </p:sp>
      <p:pic>
        <p:nvPicPr>
          <p:cNvPr id="3" name="Picture 2"/>
          <p:cNvPicPr>
            <a:picLocks noChangeAspect="1"/>
          </p:cNvPicPr>
          <p:nvPr/>
        </p:nvPicPr>
        <p:blipFill>
          <a:blip r:embed="rId3"/>
          <a:stretch>
            <a:fillRect/>
          </a:stretch>
        </p:blipFill>
        <p:spPr>
          <a:xfrm>
            <a:off x="162560" y="678072"/>
            <a:ext cx="8827358" cy="1740008"/>
          </a:xfrm>
          <a:prstGeom prst="rect">
            <a:avLst/>
          </a:prstGeom>
        </p:spPr>
      </p:pic>
    </p:spTree>
    <p:extLst>
      <p:ext uri="{BB962C8B-B14F-4D97-AF65-F5344CB8AC3E}">
        <p14:creationId xmlns:p14="http://schemas.microsoft.com/office/powerpoint/2010/main" val="1605221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29</a:t>
            </a:r>
            <a:endParaRPr lang="en-US" sz="3900" dirty="0">
              <a:solidFill>
                <a:srgbClr val="002060"/>
              </a:solidFill>
            </a:endParaRPr>
          </a:p>
        </p:txBody>
      </p:sp>
      <p:sp>
        <p:nvSpPr>
          <p:cNvPr id="7" name="Text Placeholder 6"/>
          <p:cNvSpPr>
            <a:spLocks noGrp="1"/>
          </p:cNvSpPr>
          <p:nvPr>
            <p:ph type="body" idx="1"/>
          </p:nvPr>
        </p:nvSpPr>
        <p:spPr>
          <a:xfrm>
            <a:off x="386080" y="4043680"/>
            <a:ext cx="8333996" cy="2413636"/>
          </a:xfrm>
        </p:spPr>
        <p:txBody>
          <a:bodyPr>
            <a:normAutofit/>
          </a:bodyPr>
          <a:lstStyle/>
          <a:p>
            <a:r>
              <a:rPr lang="en-US" i="0" dirty="0" smtClean="0">
                <a:solidFill>
                  <a:schemeClr val="tx1"/>
                </a:solidFill>
              </a:rPr>
              <a:t>If a state does not wish to request additional funds, then enter “Zero” in the fields</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29</a:t>
            </a:fld>
            <a:endParaRPr lang="en-US" dirty="0"/>
          </a:p>
        </p:txBody>
      </p:sp>
      <p:pic>
        <p:nvPicPr>
          <p:cNvPr id="2" name="Picture 1"/>
          <p:cNvPicPr>
            <a:picLocks noChangeAspect="1"/>
          </p:cNvPicPr>
          <p:nvPr/>
        </p:nvPicPr>
        <p:blipFill>
          <a:blip r:embed="rId2"/>
          <a:stretch>
            <a:fillRect/>
          </a:stretch>
        </p:blipFill>
        <p:spPr>
          <a:xfrm>
            <a:off x="162242" y="678072"/>
            <a:ext cx="8781354" cy="2368006"/>
          </a:xfrm>
          <a:prstGeom prst="rect">
            <a:avLst/>
          </a:prstGeom>
        </p:spPr>
      </p:pic>
    </p:spTree>
    <p:extLst>
      <p:ext uri="{BB962C8B-B14F-4D97-AF65-F5344CB8AC3E}">
        <p14:creationId xmlns:p14="http://schemas.microsoft.com/office/powerpoint/2010/main" val="24283312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23888" y="-469128"/>
            <a:ext cx="7863840" cy="1147200"/>
          </a:xfrm>
        </p:spPr>
        <p:txBody>
          <a:bodyPr>
            <a:normAutofit/>
          </a:bodyPr>
          <a:lstStyle/>
          <a:p>
            <a:r>
              <a:rPr lang="en-US" sz="3900" dirty="0" smtClean="0">
                <a:solidFill>
                  <a:srgbClr val="002060"/>
                </a:solidFill>
              </a:rPr>
              <a:t>State Plan Elements 30</a:t>
            </a:r>
            <a:endParaRPr lang="en-US" sz="3900" dirty="0">
              <a:solidFill>
                <a:srgbClr val="002060"/>
              </a:solidFill>
            </a:endParaRPr>
          </a:p>
        </p:txBody>
      </p:sp>
      <p:sp>
        <p:nvSpPr>
          <p:cNvPr id="7" name="Text Placeholder 6"/>
          <p:cNvSpPr>
            <a:spLocks noGrp="1"/>
          </p:cNvSpPr>
          <p:nvPr>
            <p:ph type="body" idx="1"/>
          </p:nvPr>
        </p:nvSpPr>
        <p:spPr>
          <a:xfrm>
            <a:off x="386080" y="4043680"/>
            <a:ext cx="8333996" cy="2413636"/>
          </a:xfrm>
        </p:spPr>
        <p:txBody>
          <a:bodyPr>
            <a:normAutofit/>
          </a:bodyPr>
          <a:lstStyle/>
          <a:p>
            <a:pPr marL="457200" indent="-457200">
              <a:buFont typeface="Arial" panose="020B0604020202020204" pitchFamily="34" charset="0"/>
              <a:buChar char="•"/>
            </a:pPr>
            <a:r>
              <a:rPr lang="en-US" i="0" dirty="0" smtClean="0">
                <a:solidFill>
                  <a:schemeClr val="tx1"/>
                </a:solidFill>
              </a:rPr>
              <a:t>Provide a description of how the state will use the additional funds requested in Element 29</a:t>
            </a:r>
          </a:p>
          <a:p>
            <a:pPr marL="457200" indent="-457200">
              <a:buFont typeface="Arial" panose="020B0604020202020204" pitchFamily="34" charset="0"/>
              <a:buChar char="•"/>
            </a:pPr>
            <a:r>
              <a:rPr lang="en-US" i="0" dirty="0" smtClean="0">
                <a:solidFill>
                  <a:schemeClr val="tx1"/>
                </a:solidFill>
              </a:rPr>
              <a:t>Response to include description of activities, the funds needed, projected timeline, and overall projected impact on RESEA program</a:t>
            </a:r>
          </a:p>
        </p:txBody>
      </p:sp>
      <p:sp>
        <p:nvSpPr>
          <p:cNvPr id="8" name="Slide Number Placeholder 7"/>
          <p:cNvSpPr>
            <a:spLocks noGrp="1"/>
          </p:cNvSpPr>
          <p:nvPr>
            <p:ph type="sldNum" sz="quarter" idx="10"/>
          </p:nvPr>
        </p:nvSpPr>
        <p:spPr>
          <a:xfrm>
            <a:off x="8190595" y="6356351"/>
            <a:ext cx="753001" cy="365125"/>
          </a:xfrm>
        </p:spPr>
        <p:txBody>
          <a:bodyPr/>
          <a:lstStyle/>
          <a:p>
            <a:fld id="{78651A17-9376-40A4-9325-34268FB0E92D}" type="slidenum">
              <a:rPr lang="en-US" smtClean="0"/>
              <a:pPr/>
              <a:t>30</a:t>
            </a:fld>
            <a:endParaRPr lang="en-US" dirty="0"/>
          </a:p>
        </p:txBody>
      </p:sp>
      <p:pic>
        <p:nvPicPr>
          <p:cNvPr id="3" name="Picture 2"/>
          <p:cNvPicPr>
            <a:picLocks noChangeAspect="1"/>
          </p:cNvPicPr>
          <p:nvPr/>
        </p:nvPicPr>
        <p:blipFill>
          <a:blip r:embed="rId2"/>
          <a:stretch>
            <a:fillRect/>
          </a:stretch>
        </p:blipFill>
        <p:spPr>
          <a:xfrm>
            <a:off x="162242" y="678071"/>
            <a:ext cx="8893790" cy="2312671"/>
          </a:xfrm>
          <a:prstGeom prst="rect">
            <a:avLst/>
          </a:prstGeom>
        </p:spPr>
      </p:pic>
    </p:spTree>
    <p:extLst>
      <p:ext uri="{BB962C8B-B14F-4D97-AF65-F5344CB8AC3E}">
        <p14:creationId xmlns:p14="http://schemas.microsoft.com/office/powerpoint/2010/main" val="414358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2103DD-18C2-4FF0-9612-CE3A974CEC6E}"/>
              </a:ext>
            </a:extLst>
          </p:cNvPr>
          <p:cNvSpPr>
            <a:spLocks noGrp="1"/>
          </p:cNvSpPr>
          <p:nvPr>
            <p:ph type="sldNum" sz="quarter" idx="10"/>
          </p:nvPr>
        </p:nvSpPr>
        <p:spPr>
          <a:xfrm>
            <a:off x="8190595" y="6356351"/>
            <a:ext cx="753001" cy="365125"/>
          </a:xfrm>
        </p:spPr>
        <p:txBody>
          <a:bodyPr/>
          <a:lstStyle/>
          <a:p>
            <a:fld id="{78651A17-9376-40A4-9325-34268FB0E92D}" type="slidenum">
              <a:rPr lang="en-US" smtClean="0"/>
              <a:pPr/>
              <a:t>31</a:t>
            </a:fld>
            <a:endParaRPr lang="en-US" dirty="0"/>
          </a:p>
        </p:txBody>
      </p:sp>
    </p:spTree>
    <p:extLst>
      <p:ext uri="{BB962C8B-B14F-4D97-AF65-F5344CB8AC3E}">
        <p14:creationId xmlns:p14="http://schemas.microsoft.com/office/powerpoint/2010/main" val="1488783023"/>
      </p:ext>
    </p:extLst>
  </p:cSld>
  <p:clrMapOvr>
    <a:masterClrMapping/>
  </p:clrMapOvr>
</p:sld>
</file>

<file path=ppt/theme/theme1.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488946756C004F92BE489F53E55E2A" ma:contentTypeVersion="8" ma:contentTypeDescription="Create a new document." ma:contentTypeScope="" ma:versionID="0f7648edc91a7b5e83e5bbb037dcf081">
  <xsd:schema xmlns:xsd="http://www.w3.org/2001/XMLSchema" xmlns:xs="http://www.w3.org/2001/XMLSchema" xmlns:p="http://schemas.microsoft.com/office/2006/metadata/properties" xmlns:ns3="53cc0789-e011-4827-b46d-4d19264cb5cb" xmlns:ns4="aa806345-3bfd-4998-ae0c-2096ff5b6528" targetNamespace="http://schemas.microsoft.com/office/2006/metadata/properties" ma:root="true" ma:fieldsID="53871f5d490300a9c79e5d6dcc3db1c6" ns3:_="" ns4:_="">
    <xsd:import namespace="53cc0789-e011-4827-b46d-4d19264cb5cb"/>
    <xsd:import namespace="aa806345-3bfd-4998-ae0c-2096ff5b652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cc0789-e011-4827-b46d-4d19264cb5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806345-3bfd-4998-ae0c-2096ff5b652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D45530C-9EF0-490B-8775-2658326E98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cc0789-e011-4827-b46d-4d19264cb5cb"/>
    <ds:schemaRef ds:uri="aa806345-3bfd-4998-ae0c-2096ff5b65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9D6581-FF20-4325-BA6A-D76F7645C343}">
  <ds:schemaRefs>
    <ds:schemaRef ds:uri="http://schemas.microsoft.com/sharepoint/v3/contenttype/forms"/>
  </ds:schemaRefs>
</ds:datastoreItem>
</file>

<file path=customXml/itemProps3.xml><?xml version="1.0" encoding="utf-8"?>
<ds:datastoreItem xmlns:ds="http://schemas.openxmlformats.org/officeDocument/2006/customXml" ds:itemID="{A7CF015E-6999-426A-BC7D-409AC2FCC986}">
  <ds:schemaRefs>
    <ds:schemaRef ds:uri="http://schemas.microsoft.com/office/2006/documentManagement/types"/>
    <ds:schemaRef ds:uri="http://purl.org/dc/dcmitype/"/>
    <ds:schemaRef ds:uri="53cc0789-e011-4827-b46d-4d19264cb5cb"/>
    <ds:schemaRef ds:uri="http://schemas.microsoft.com/office/2006/metadata/propertie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 ds:uri="aa806345-3bfd-4998-ae0c-2096ff5b6528"/>
  </ds:schemaRefs>
</ds:datastoreItem>
</file>

<file path=docProps/app.xml><?xml version="1.0" encoding="utf-8"?>
<Properties xmlns="http://schemas.openxmlformats.org/officeDocument/2006/extended-properties" xmlns:vt="http://schemas.openxmlformats.org/officeDocument/2006/docPropsVTypes">
  <Template>Office Theme</Template>
  <TotalTime>5063</TotalTime>
  <Words>1373</Words>
  <Application>Microsoft Office PowerPoint</Application>
  <PresentationFormat>On-screen Show (4:3)</PresentationFormat>
  <Paragraphs>161</Paragraphs>
  <Slides>31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31</vt:i4>
      </vt:variant>
    </vt:vector>
  </HeadingPairs>
  <TitlesOfParts>
    <vt:vector size="41" baseType="lpstr">
      <vt:lpstr>Arial</vt:lpstr>
      <vt:lpstr>Calibri</vt:lpstr>
      <vt:lpstr>Impact</vt:lpstr>
      <vt:lpstr>Times New Roman</vt:lpstr>
      <vt:lpstr>Webdings</vt:lpstr>
      <vt:lpstr>Wingdings</vt:lpstr>
      <vt:lpstr>Wingdings 2</vt:lpstr>
      <vt:lpstr>Wingdings 3</vt:lpstr>
      <vt:lpstr>Standard Slides</vt:lpstr>
      <vt:lpstr>Interactive Slides</vt:lpstr>
      <vt:lpstr>Reemployment Services and Eligibility Assessment (RESEA) 2022 State Plan Webcast Series </vt:lpstr>
      <vt:lpstr>PowerPoint Presentation</vt:lpstr>
      <vt:lpstr>State Plan Elements 1 and 2</vt:lpstr>
      <vt:lpstr>State Plan Elements 3 and 4</vt:lpstr>
      <vt:lpstr>State Plan Elements 5 </vt:lpstr>
      <vt:lpstr>State Plan Elements 6 </vt:lpstr>
      <vt:lpstr>State Plan Elements 7 </vt:lpstr>
      <vt:lpstr>State Plan Elements 8 </vt:lpstr>
      <vt:lpstr>State Plan Elements 9</vt:lpstr>
      <vt:lpstr>State Plan Elements 10</vt:lpstr>
      <vt:lpstr>State Plan Elements 11</vt:lpstr>
      <vt:lpstr>State Plan Elements 12</vt:lpstr>
      <vt:lpstr>State Plan Elements 13</vt:lpstr>
      <vt:lpstr>State Plan Elements 14</vt:lpstr>
      <vt:lpstr>State Plan Elements 15</vt:lpstr>
      <vt:lpstr>State Plan Elements 16</vt:lpstr>
      <vt:lpstr>State Plan Elements 17</vt:lpstr>
      <vt:lpstr>State Plan Elements 18</vt:lpstr>
      <vt:lpstr>State Plan Elements 19</vt:lpstr>
      <vt:lpstr>State Plan Elements 20</vt:lpstr>
      <vt:lpstr>State Plan Elements 21</vt:lpstr>
      <vt:lpstr>State Plan Elements 22</vt:lpstr>
      <vt:lpstr>State Plan Elements 23</vt:lpstr>
      <vt:lpstr>State Plan Elements 24</vt:lpstr>
      <vt:lpstr>State Plan Elements 25</vt:lpstr>
      <vt:lpstr>State Plan Elements 26</vt:lpstr>
      <vt:lpstr>State Plan Elements 27</vt:lpstr>
      <vt:lpstr>State Plan Elements 28</vt:lpstr>
      <vt:lpstr>State Plan Elements 29</vt:lpstr>
      <vt:lpstr>State Plan Elements 30</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Wright, Ellen D - ETA</cp:lastModifiedBy>
  <cp:revision>224</cp:revision>
  <dcterms:created xsi:type="dcterms:W3CDTF">2017-06-21T17:13:53Z</dcterms:created>
  <dcterms:modified xsi:type="dcterms:W3CDTF">2021-12-09T20:52:52Z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0x010100AC488946756C004F92BE489F53E55E2A</vt:lpwstr>
  </property>
</Properties>
</file>