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1" r:id="rId2"/>
  </p:sldMasterIdLst>
  <p:notesMasterIdLst>
    <p:notesMasterId r:id="rId26"/>
  </p:notesMasterIdLst>
  <p:handoutMasterIdLst>
    <p:handoutMasterId r:id="rId27"/>
  </p:handoutMasterIdLst>
  <p:sldIdLst>
    <p:sldId id="301" r:id="rId3"/>
    <p:sldId id="274" r:id="rId4"/>
    <p:sldId id="293" r:id="rId5"/>
    <p:sldId id="294" r:id="rId6"/>
    <p:sldId id="286" r:id="rId7"/>
    <p:sldId id="288" r:id="rId8"/>
    <p:sldId id="318" r:id="rId9"/>
    <p:sldId id="289" r:id="rId10"/>
    <p:sldId id="319" r:id="rId11"/>
    <p:sldId id="303" r:id="rId12"/>
    <p:sldId id="290" r:id="rId13"/>
    <p:sldId id="309" r:id="rId14"/>
    <p:sldId id="310" r:id="rId15"/>
    <p:sldId id="311" r:id="rId16"/>
    <p:sldId id="312" r:id="rId17"/>
    <p:sldId id="313" r:id="rId18"/>
    <p:sldId id="314" r:id="rId19"/>
    <p:sldId id="317" r:id="rId20"/>
    <p:sldId id="315" r:id="rId21"/>
    <p:sldId id="316" r:id="rId22"/>
    <p:sldId id="295" r:id="rId23"/>
    <p:sldId id="299" r:id="rId24"/>
    <p:sldId id="282" r:id="rId25"/>
  </p:sldIdLst>
  <p:sldSz cx="9144000" cy="6858000" type="screen4x3"/>
  <p:notesSz cx="7010400" cy="92964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F51A949-F4AB-E38B-6515-175049BB57EE}" name="Campbell, Lekesha" initials="CL" userId="S::lekesha.campbell@ed.gov::7d7f627e-0097-40b8-aa75-5de99b86ed02" providerId="AD"/>
  <p188:author id="{C9BD8ED3-72CA-7AD4-0F34-264EB96733C6}" name="Omwenga, Robert (Sonoi) - ETA" initials="RO" userId="S::Omwenga.Robert.S@dol.gov::db797cf4-3cd1-4bae-9df4-5f39874c789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leck, Heather - ETA" initials="FH-E" lastIdx="1" clrIdx="0">
    <p:extLst>
      <p:ext uri="{19B8F6BF-5375-455C-9EA6-DF929625EA0E}">
        <p15:presenceInfo xmlns:p15="http://schemas.microsoft.com/office/powerpoint/2012/main" userId="S-1-5-21-2522062978-2635407418-847139880-2652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12EC7F-1E27-4E9A-B305-4B72EE5FB346}" v="5" dt="2026-02-04T21:04:32.0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6" autoAdjust="0"/>
    <p:restoredTop sz="86473" autoAdjust="0"/>
  </p:normalViewPr>
  <p:slideViewPr>
    <p:cSldViewPr snapToGrid="0">
      <p:cViewPr varScale="1">
        <p:scale>
          <a:sx n="71" d="100"/>
          <a:sy n="71" d="100"/>
        </p:scale>
        <p:origin x="1205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presProps" Target="presProps.xml"/><Relationship Id="rId35" Type="http://schemas.microsoft.com/office/2018/10/relationships/authors" Target="author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8F928A-A9A6-4416-8E17-0ED5D41591D5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B23D62-135F-4F5F-85D6-7BACBFB26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4234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5788989-C4F2-419E-8CC5-53E2453B8A9F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DB0D2C8-4E9D-4ABA-936B-5E500A1B42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740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0D2C8-4E9D-4ABA-936B-5E500A1B423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8250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0D2C8-4E9D-4ABA-936B-5E500A1B423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2568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0D2C8-4E9D-4ABA-936B-5E500A1B423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8559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0D2C8-4E9D-4ABA-936B-5E500A1B423B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7146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0D2C8-4E9D-4ABA-936B-5E500A1B423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7164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0D2C8-4E9D-4ABA-936B-5E500A1B423B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1497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B7165-AED8-C7B5-68DA-178A0EDAF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55752A-1943-D97F-37E7-E96D2CA385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B466A9-99B9-EA56-2324-A52A7AC81A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AB54BF-B0FF-DACB-E48F-6BD2A4F1A4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0D2C8-4E9D-4ABA-936B-5E500A1B423B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4684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0D2C8-4E9D-4ABA-936B-5E500A1B423B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141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B0D2C8-4E9D-4ABA-936B-5E500A1B423B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3217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0D2C8-4E9D-4ABA-936B-5E500A1B423B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2803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0D2C8-4E9D-4ABA-936B-5E500A1B423B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5332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A327A-6EB4-6191-DEC1-ECD35F740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068CA2-A93E-348C-1B91-2F9D5F2113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75DA47-C4EE-3F0A-DF59-C70826B173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430573-09EC-AB04-42B0-C8D99DAB0D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0D2C8-4E9D-4ABA-936B-5E500A1B423B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3141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9AAFF-8499-EF81-2F77-B6D3BE6D9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8641D1-3A49-863F-A803-8604945100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DB8FAC-40F1-169A-D19F-6DA7CF8D67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9D12B9-FBB0-24EA-F30A-421A494C5B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0D2C8-4E9D-4ABA-936B-5E500A1B423B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5807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0D004-7E83-7D6D-AB31-E595919F9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71E3EB-0A6A-CB73-7265-DB1E1E44A7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59087A-95C2-E1A2-51E5-3F24D044EA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10D359-448E-9D81-9448-F672D9D3CB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0D2C8-4E9D-4ABA-936B-5E500A1B423B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697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5AA55-2E5D-6B93-2C5D-DCF02EC57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D8DA17-8408-5D88-D741-5216174909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023BB1-A1B8-A30F-4E28-5368DDB447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A9CD4E-8FDE-7766-FDC9-B64579CD21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0D2C8-4E9D-4ABA-936B-5E500A1B423B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5576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083EF-F327-2B8A-F3AF-6C93D2DF6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0E4FCD-4AB9-61C9-56A4-431AAFF045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50DA89-6834-1EC7-8D28-1E959C95CA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FE8DAA-7144-B846-1BB1-75ADF97C87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0D2C8-4E9D-4ABA-936B-5E500A1B423B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9947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A44CD3-4D96-3841-F9D2-E35136098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265E30-FB4D-F1E5-16F1-63B941EB95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15D692-E6E4-85BB-349B-58AEE7F302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F69F9F-559E-563C-40C7-64AF21AB01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0D2C8-4E9D-4ABA-936B-5E500A1B423B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6861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15790-2F6E-42E1-74C6-10FFBEB40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E0DC70-0376-EE8C-7E1D-614A5B3F47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A45498-1319-8245-6DEF-844789C232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ts val="1800"/>
              </a:spcBef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0B19CE-B884-6E6F-8413-3BC3413A73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0D2C8-4E9D-4ABA-936B-5E500A1B423B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7926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CC3F3-66B4-FF20-F4D3-772294EC0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15BD8A-DF8F-505C-4CDF-F9714E51C6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7E4EF0-9C9B-C5A7-6FC7-F6A1356DE6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CA197C-87BE-4BE4-1EB5-1041EDAFBF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0D2C8-4E9D-4ABA-936B-5E500A1B423B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6865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9E0DC-4537-7EEA-7DB6-21976E0BA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6011B3-008D-5097-9178-C077534D42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024729-A281-A194-D6D2-DB5776A328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005964-5C93-92DC-9D61-C73B0F0382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0D2C8-4E9D-4ABA-936B-5E500A1B423B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4163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74320"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0D2C8-4E9D-4ABA-936B-5E500A1B423B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1418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0D2C8-4E9D-4ABA-936B-5E500A1B423B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4269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B0D2C8-4E9D-4ABA-936B-5E500A1B423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64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wmf"/><Relationship Id="rId4" Type="http://schemas.openxmlformats.org/officeDocument/2006/relationships/image" Target="../media/image2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>
            <a:grpSpLocks noChangeAspect="1"/>
          </p:cNvGrpSpPr>
          <p:nvPr userDrawn="1"/>
        </p:nvGrpSpPr>
        <p:grpSpPr>
          <a:xfrm>
            <a:off x="8023226" y="2924758"/>
            <a:ext cx="1120774" cy="3933242"/>
            <a:chOff x="8023226" y="2924758"/>
            <a:chExt cx="1120774" cy="3933242"/>
          </a:xfrm>
        </p:grpSpPr>
        <p:sp>
          <p:nvSpPr>
            <p:cNvPr id="8" name="Isosceles Triangle 7"/>
            <p:cNvSpPr/>
            <p:nvPr userDrawn="1"/>
          </p:nvSpPr>
          <p:spPr>
            <a:xfrm>
              <a:off x="8023226" y="2924758"/>
              <a:ext cx="1120774" cy="3933242"/>
            </a:xfrm>
            <a:prstGeom prst="triangle">
              <a:avLst>
                <a:gd name="adj" fmla="val 100000"/>
              </a:avLst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Isosceles Triangle 8"/>
            <p:cNvSpPr/>
            <p:nvPr userDrawn="1"/>
          </p:nvSpPr>
          <p:spPr>
            <a:xfrm>
              <a:off x="8239885" y="3685101"/>
              <a:ext cx="904115" cy="3172899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>
            <a:grpSpLocks noChangeAspect="1"/>
          </p:cNvGrpSpPr>
          <p:nvPr userDrawn="1"/>
        </p:nvGrpSpPr>
        <p:grpSpPr>
          <a:xfrm rot="16200000" flipV="1">
            <a:off x="2158718" y="-2158721"/>
            <a:ext cx="1720507" cy="6037943"/>
            <a:chOff x="8150764" y="3372336"/>
            <a:chExt cx="993237" cy="3485664"/>
          </a:xfrm>
        </p:grpSpPr>
        <p:sp>
          <p:nvSpPr>
            <p:cNvPr id="11" name="Isosceles Triangle 10"/>
            <p:cNvSpPr/>
            <p:nvPr userDrawn="1"/>
          </p:nvSpPr>
          <p:spPr>
            <a:xfrm>
              <a:off x="8150764" y="3372336"/>
              <a:ext cx="993237" cy="3485663"/>
            </a:xfrm>
            <a:prstGeom prst="triangle">
              <a:avLst>
                <a:gd name="adj" fmla="val 100000"/>
              </a:avLst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Isosceles Triangle 11"/>
            <p:cNvSpPr/>
            <p:nvPr userDrawn="1"/>
          </p:nvSpPr>
          <p:spPr>
            <a:xfrm>
              <a:off x="8239885" y="3685101"/>
              <a:ext cx="904115" cy="3172899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clrChange>
              <a:clrFrom>
                <a:srgbClr val="231F20"/>
              </a:clrFrom>
              <a:clrTo>
                <a:srgbClr val="231F2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324" y="121812"/>
            <a:ext cx="996650" cy="98398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324" y="4512772"/>
            <a:ext cx="2952750" cy="997405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3572635" y="4425121"/>
            <a:ext cx="45720" cy="1409699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324" y="6424484"/>
            <a:ext cx="1890650" cy="228857"/>
          </a:xfrm>
          <a:prstGeom prst="rect">
            <a:avLst/>
          </a:prstGeom>
        </p:spPr>
      </p:pic>
      <p:sp>
        <p:nvSpPr>
          <p:cNvPr id="17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1591081" y="113503"/>
            <a:ext cx="2221861" cy="356956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 spc="50" baseline="0">
                <a:solidFill>
                  <a:schemeClr val="bg1">
                    <a:alpha val="85000"/>
                  </a:schemeClr>
                </a:solidFill>
              </a:defRPr>
            </a:lvl1pPr>
            <a:lvl2pPr marL="457200" indent="0">
              <a:buNone/>
              <a:defRPr/>
            </a:lvl2pPr>
          </a:lstStyle>
          <a:p>
            <a:r>
              <a:rPr lang="en-US"/>
              <a:t>Month ##, 2017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11836"/>
            <a:ext cx="7772400" cy="2387600"/>
          </a:xfr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 dirty="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9544" y="4425121"/>
            <a:ext cx="4798656" cy="1392508"/>
          </a:xfrm>
        </p:spPr>
        <p:txBody>
          <a:bodyPr vert="horz" lIns="182880" tIns="45720" rIns="91440" bIns="45720" rtlCol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lang="en-US" sz="2300" dirty="0"/>
            </a:lvl1pPr>
            <a:lvl2pPr marL="457200" indent="-182880">
              <a:buClr>
                <a:schemeClr val="accent1"/>
              </a:buClr>
              <a:defRPr sz="1800"/>
            </a:lvl2pPr>
            <a:lvl3pPr>
              <a:defRPr/>
            </a:lvl3pPr>
          </a:lstStyle>
          <a:p>
            <a:pPr marL="274320" lvl="0" indent="-274320">
              <a:buSzPct val="101000"/>
            </a:pPr>
            <a:r>
              <a:rPr lang="en-US"/>
              <a:t>Click to edit Master subtitle style</a:t>
            </a:r>
          </a:p>
          <a:p>
            <a:pPr marL="960120" lvl="1" indent="-274320">
              <a:buSzPct val="101000"/>
            </a:pPr>
            <a:r>
              <a:rPr lang="en-US"/>
              <a:t>If a note is needed, list here</a:t>
            </a:r>
          </a:p>
        </p:txBody>
      </p:sp>
    </p:spTree>
    <p:extLst>
      <p:ext uri="{BB962C8B-B14F-4D97-AF65-F5344CB8AC3E}">
        <p14:creationId xmlns:p14="http://schemas.microsoft.com/office/powerpoint/2010/main" val="1414540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955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842964"/>
            <a:ext cx="7863840" cy="2852737"/>
          </a:xfr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1" kern="1200" dirty="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add section heading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21021" y="4064000"/>
            <a:ext cx="7269574" cy="18669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2600" i="1">
                <a:solidFill>
                  <a:schemeClr val="accent3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section subheading</a:t>
            </a:r>
          </a:p>
        </p:txBody>
      </p:sp>
      <p:sp>
        <p:nvSpPr>
          <p:cNvPr id="8" name="Rectangle 7"/>
          <p:cNvSpPr/>
          <p:nvPr userDrawn="1"/>
        </p:nvSpPr>
        <p:spPr>
          <a:xfrm rot="5400000">
            <a:off x="4549140" y="-68775"/>
            <a:ext cx="45720" cy="786384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001FC9-B0F6-44E9-9D41-A14F6DF410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910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5325" y="1825625"/>
            <a:ext cx="3749040" cy="4351338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900"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5825" y="1825625"/>
            <a:ext cx="3749040" cy="4351338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900"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FD6786-8F98-43F6-B24B-3F32CA90C529}"/>
              </a:ext>
            </a:extLst>
          </p:cNvPr>
          <p:cNvSpPr/>
          <p:nvPr userDrawn="1"/>
        </p:nvSpPr>
        <p:spPr>
          <a:xfrm>
            <a:off x="4540806" y="1658456"/>
            <a:ext cx="45720" cy="521208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A54BF1-953C-4479-BA14-05D786F8768E}"/>
              </a:ext>
            </a:extLst>
          </p:cNvPr>
          <p:cNvSpPr/>
          <p:nvPr userDrawn="1"/>
        </p:nvSpPr>
        <p:spPr>
          <a:xfrm rot="5400000">
            <a:off x="4558282" y="-2922337"/>
            <a:ext cx="27432" cy="91440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857564-4952-4BB3-8D17-85D07E8E42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673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10C90F-ED6C-4D1B-A25F-8C9CF9B83DA2}"/>
              </a:ext>
            </a:extLst>
          </p:cNvPr>
          <p:cNvSpPr/>
          <p:nvPr userDrawn="1"/>
        </p:nvSpPr>
        <p:spPr>
          <a:xfrm rot="5400000">
            <a:off x="4321982" y="-2686037"/>
            <a:ext cx="500034" cy="91440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05156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>
                <a:gradFill>
                  <a:gsLst>
                    <a:gs pos="58000">
                      <a:schemeClr val="accent6">
                        <a:lumMod val="75000"/>
                      </a:schemeClr>
                    </a:gs>
                    <a:gs pos="100000">
                      <a:schemeClr val="accent1"/>
                    </a:gs>
                    <a:gs pos="19000">
                      <a:schemeClr val="accent1">
                        <a:lumMod val="75000"/>
                      </a:schemeClr>
                    </a:gs>
                    <a:gs pos="46885">
                      <a:schemeClr val="accent1"/>
                    </a:gs>
                    <a:gs pos="59000">
                      <a:schemeClr val="accent1">
                        <a:lumMod val="7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668895"/>
            <a:ext cx="3868340" cy="429348"/>
          </a:xfrm>
          <a:gradFill>
            <a:gsLst>
              <a:gs pos="58000">
                <a:schemeClr val="accent6">
                  <a:lumMod val="75000"/>
                </a:schemeClr>
              </a:gs>
              <a:gs pos="100000">
                <a:schemeClr val="accent1"/>
              </a:gs>
              <a:gs pos="19000">
                <a:schemeClr val="accent1">
                  <a:lumMod val="75000"/>
                </a:schemeClr>
              </a:gs>
              <a:gs pos="46885">
                <a:schemeClr val="accent1"/>
              </a:gs>
              <a:gs pos="59000">
                <a:schemeClr val="accent1">
                  <a:lumMod val="70000"/>
                </a:schemeClr>
              </a:gs>
            </a:gsLst>
            <a:lin ang="5400000" scaled="1"/>
          </a:gradFill>
          <a:ln w="25400">
            <a:solidFill>
              <a:schemeClr val="bg1">
                <a:lumMod val="85000"/>
              </a:schemeClr>
            </a:solidFill>
            <a:miter lim="800000"/>
          </a:ln>
        </p:spPr>
        <p:txBody>
          <a:bodyPr lIns="45720" tIns="54864" rIns="45720" bIns="54864" anchor="ctr">
            <a:spAutoFit/>
          </a:bodyPr>
          <a:lstStyle>
            <a:lvl1pPr marL="0" indent="0" algn="ctr">
              <a:spcBef>
                <a:spcPts val="0"/>
              </a:spcBef>
              <a:buNone/>
              <a:defRPr sz="2300" b="1">
                <a:solidFill>
                  <a:schemeClr val="bg1"/>
                </a:solidFill>
                <a:effectLst>
                  <a:outerShdw blurRad="50800" dist="25400" dir="8100000" algn="tr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Type Section Header Here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5567" y="2350452"/>
            <a:ext cx="3749040" cy="3839211"/>
          </a:xfrm>
        </p:spPr>
        <p:txBody>
          <a:bodyPr/>
          <a:lstStyle>
            <a:lvl1pPr>
              <a:defRPr sz="2300"/>
            </a:lvl1pPr>
            <a:lvl2pPr>
              <a:defRPr sz="2100"/>
            </a:lvl2pPr>
            <a:lvl3pPr>
              <a:defRPr sz="1900"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668895"/>
            <a:ext cx="3887391" cy="429348"/>
          </a:xfrm>
          <a:gradFill>
            <a:gsLst>
              <a:gs pos="58000">
                <a:schemeClr val="accent6">
                  <a:lumMod val="75000"/>
                </a:schemeClr>
              </a:gs>
              <a:gs pos="100000">
                <a:schemeClr val="accent1"/>
              </a:gs>
              <a:gs pos="19000">
                <a:schemeClr val="accent1">
                  <a:lumMod val="75000"/>
                </a:schemeClr>
              </a:gs>
              <a:gs pos="46885">
                <a:schemeClr val="accent1"/>
              </a:gs>
              <a:gs pos="59000">
                <a:schemeClr val="accent1">
                  <a:lumMod val="70000"/>
                </a:schemeClr>
              </a:gs>
            </a:gsLst>
            <a:lin ang="5400000" scaled="1"/>
          </a:gradFill>
          <a:ln w="25400">
            <a:solidFill>
              <a:schemeClr val="bg1">
                <a:lumMod val="85000"/>
              </a:schemeClr>
            </a:solidFill>
            <a:miter lim="800000"/>
          </a:ln>
        </p:spPr>
        <p:txBody>
          <a:bodyPr lIns="45720" tIns="54864" rIns="45720" bIns="54864" anchor="ctr">
            <a:spAutoFit/>
          </a:bodyPr>
          <a:lstStyle>
            <a:lvl1pPr marL="0" indent="0" algn="ctr">
              <a:spcBef>
                <a:spcPts val="0"/>
              </a:spcBef>
              <a:buNone/>
              <a:defRPr sz="2300" b="1">
                <a:solidFill>
                  <a:schemeClr val="bg1"/>
                </a:solidFill>
                <a:effectLst>
                  <a:outerShdw blurRad="50800" dist="25400" dir="8100000" algn="tr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Type Section Header Here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4875" y="2350452"/>
            <a:ext cx="3749040" cy="3839211"/>
          </a:xfrm>
        </p:spPr>
        <p:txBody>
          <a:bodyPr/>
          <a:lstStyle>
            <a:lvl1pPr>
              <a:defRPr sz="2300"/>
            </a:lvl1pPr>
            <a:lvl2pPr>
              <a:defRPr sz="2100"/>
            </a:lvl2pPr>
            <a:lvl3pPr>
              <a:defRPr sz="1900"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B3D28B-CE3D-4466-9666-609B2668EC89}"/>
              </a:ext>
            </a:extLst>
          </p:cNvPr>
          <p:cNvSpPr/>
          <p:nvPr userDrawn="1"/>
        </p:nvSpPr>
        <p:spPr>
          <a:xfrm>
            <a:off x="4540806" y="1658456"/>
            <a:ext cx="45720" cy="521208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407D7D-3897-4B51-871B-6518969A74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92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BD7B24-A705-44C8-8854-0D01A5CB6C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625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71510A-CF9F-4994-9B30-C2AB139BB6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852422-6C70-CFCA-19F0-57C27D0EFF5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438400" y="1841500"/>
            <a:ext cx="4826000" cy="28321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945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2286000"/>
          </a:xfrm>
        </p:spPr>
        <p:txBody>
          <a:bodyPr lIns="0" rIns="0"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457200"/>
            <a:ext cx="4629150" cy="5403851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19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41390" y="3089276"/>
            <a:ext cx="2926080" cy="2743200"/>
          </a:xfrm>
          <a:solidFill>
            <a:schemeClr val="bg1">
              <a:lumMod val="95000"/>
            </a:schemeClr>
          </a:solidFill>
          <a:ln w="88900">
            <a:solidFill>
              <a:schemeClr val="bg1">
                <a:lumMod val="85000"/>
              </a:schemeClr>
            </a:solidFill>
            <a:miter lim="800000"/>
          </a:ln>
        </p:spPr>
        <p:txBody>
          <a:bodyPr vert="horz" lIns="182880" tIns="137160" rIns="182880" bIns="137160" rtlCol="0" anchor="ctr">
            <a:normAutofit/>
          </a:bodyPr>
          <a:lstStyle>
            <a:lvl1pPr>
              <a:lnSpc>
                <a:spcPct val="110000"/>
              </a:lnSpc>
              <a:defRPr lang="en-US" sz="1800" i="0" dirty="0">
                <a:solidFill>
                  <a:schemeClr val="accent2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add caption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8D562C-A495-48E7-A662-90C4D7E5E3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283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2286000"/>
          </a:xfrm>
        </p:spPr>
        <p:txBody>
          <a:bodyPr lIns="0" rIns="0"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494950"/>
            <a:ext cx="4629150" cy="5349323"/>
          </a:xfrm>
          <a:solidFill>
            <a:srgbClr val="FFFFFF"/>
          </a:solidFill>
          <a:ln w="76200" cap="sq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5080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lnSpc>
                <a:spcPct val="200000"/>
              </a:lnSpc>
              <a:buNone/>
              <a:defRPr sz="2800" i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41390" y="3089276"/>
            <a:ext cx="2926080" cy="2743200"/>
          </a:xfrm>
          <a:prstGeom prst="rect">
            <a:avLst/>
          </a:prstGeom>
          <a:solidFill>
            <a:schemeClr val="bg1">
              <a:lumMod val="95000"/>
            </a:schemeClr>
          </a:solidFill>
          <a:ln w="88900">
            <a:solidFill>
              <a:schemeClr val="bg1">
                <a:lumMod val="85000"/>
              </a:schemeClr>
            </a:solidFill>
            <a:miter lim="800000"/>
          </a:ln>
        </p:spPr>
        <p:txBody>
          <a:bodyPr vert="horz" lIns="182880" tIns="137160" rIns="182880" bIns="137160" rtlCol="0" anchor="ctr">
            <a:normAutofit/>
          </a:bodyPr>
          <a:lstStyle>
            <a:lvl1pPr>
              <a:lnSpc>
                <a:spcPct val="110000"/>
              </a:lnSpc>
              <a:defRPr lang="en-US" sz="1800" i="0">
                <a:solidFill>
                  <a:schemeClr val="accent2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add caption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6008F9-D6D9-4EDB-9511-1995786E12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28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ra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8B35F6F-244A-4CAD-AEAB-1171AE328AA0}"/>
              </a:ext>
            </a:extLst>
          </p:cNvPr>
          <p:cNvSpPr txBox="1"/>
          <p:nvPr userDrawn="1"/>
        </p:nvSpPr>
        <p:spPr>
          <a:xfrm>
            <a:off x="628650" y="365126"/>
            <a:ext cx="7955280" cy="10515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defTabSz="914400">
              <a:lnSpc>
                <a:spcPct val="90000"/>
              </a:lnSpc>
              <a:spcBef>
                <a:spcPct val="0"/>
              </a:spcBef>
              <a:buNone/>
              <a:defRPr lang="en-US" sz="3400" b="1" dirty="0">
                <a:gradFill>
                  <a:gsLst>
                    <a:gs pos="58000">
                      <a:schemeClr val="accent6">
                        <a:lumMod val="75000"/>
                      </a:schemeClr>
                    </a:gs>
                    <a:gs pos="100000">
                      <a:schemeClr val="accent1"/>
                    </a:gs>
                    <a:gs pos="19000">
                      <a:schemeClr val="accent1">
                        <a:lumMod val="75000"/>
                      </a:schemeClr>
                    </a:gs>
                    <a:gs pos="46885">
                      <a:schemeClr val="accent1"/>
                    </a:gs>
                    <a:gs pos="59000">
                      <a:schemeClr val="accent1">
                        <a:lumMod val="70000"/>
                      </a:schemeClr>
                    </a:gs>
                  </a:gsLst>
                  <a:lin ang="5400000" scaled="1"/>
                </a:gradFill>
                <a:effectLst>
                  <a:innerShdw blurRad="101600" dist="50800" dir="18900000">
                    <a:schemeClr val="accent1">
                      <a:lumMod val="50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Your Moderator: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90999" y="2483662"/>
            <a:ext cx="3983355" cy="1818203"/>
          </a:xfrm>
        </p:spPr>
        <p:txBody>
          <a:bodyPr anchor="ctr"/>
          <a:lstStyle>
            <a:lvl1pPr marL="0" indent="0">
              <a:buNone/>
              <a:defRPr lang="en-US" sz="2400" b="1" kern="1200" dirty="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marL="274320" indent="0">
              <a:spcBef>
                <a:spcPts val="500"/>
              </a:spcBef>
              <a:buNone/>
              <a:defRPr sz="2000" i="1"/>
            </a:lvl2pPr>
            <a:lvl3pPr marL="457200" indent="0">
              <a:spcBef>
                <a:spcPts val="800"/>
              </a:spcBef>
              <a:buFontTx/>
              <a:buNone/>
              <a:defRPr sz="1800">
                <a:solidFill>
                  <a:schemeClr val="tx1"/>
                </a:solidFill>
              </a:defRPr>
            </a:lvl3pPr>
            <a:lvl4pPr marL="822960" indent="-365760">
              <a:spcBef>
                <a:spcPts val="300"/>
              </a:spcBef>
              <a:buClr>
                <a:schemeClr val="accent6"/>
              </a:buClr>
              <a:buSzPct val="90000"/>
              <a:buFont typeface="Wingdings" panose="05000000000000000000" pitchFamily="2" charset="2"/>
              <a:buChar char=""/>
              <a:defRPr i="1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/>
              <a:t>Moderator Name</a:t>
            </a:r>
          </a:p>
          <a:p>
            <a:pPr lvl="1"/>
            <a:r>
              <a:rPr lang="en-US"/>
              <a:t>Position</a:t>
            </a:r>
          </a:p>
          <a:p>
            <a:pPr lvl="2"/>
            <a:r>
              <a:rPr lang="en-US"/>
              <a:t>Organization</a:t>
            </a:r>
          </a:p>
          <a:p>
            <a:pPr lvl="3"/>
            <a:r>
              <a:rPr lang="en-US"/>
              <a:t>email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0C6114B-D2AA-4229-BCFB-04B0363D87F6}"/>
              </a:ext>
            </a:extLst>
          </p:cNvPr>
          <p:cNvSpPr>
            <a:spLocks noGrp="1" noChangeAspect="1"/>
          </p:cNvSpPr>
          <p:nvPr>
            <p:ph type="pic" idx="11"/>
          </p:nvPr>
        </p:nvSpPr>
        <p:spPr>
          <a:xfrm>
            <a:off x="1827005" y="2483663"/>
            <a:ext cx="1573420" cy="1818203"/>
          </a:xfrm>
          <a:solidFill>
            <a:srgbClr val="FFFFFF"/>
          </a:solidFill>
          <a:ln w="76200" cap="sq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5080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i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83630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8B35F6F-244A-4CAD-AEAB-1171AE328AA0}"/>
              </a:ext>
            </a:extLst>
          </p:cNvPr>
          <p:cNvSpPr txBox="1"/>
          <p:nvPr userDrawn="1"/>
        </p:nvSpPr>
        <p:spPr>
          <a:xfrm>
            <a:off x="628650" y="365126"/>
            <a:ext cx="7955280" cy="10515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defTabSz="914400">
              <a:lnSpc>
                <a:spcPct val="90000"/>
              </a:lnSpc>
              <a:spcBef>
                <a:spcPct val="0"/>
              </a:spcBef>
              <a:buNone/>
              <a:defRPr lang="en-US" sz="3400" b="1" dirty="0">
                <a:gradFill>
                  <a:gsLst>
                    <a:gs pos="58000">
                      <a:schemeClr val="accent6">
                        <a:lumMod val="75000"/>
                      </a:schemeClr>
                    </a:gs>
                    <a:gs pos="100000">
                      <a:schemeClr val="accent1"/>
                    </a:gs>
                    <a:gs pos="19000">
                      <a:schemeClr val="accent1">
                        <a:lumMod val="75000"/>
                      </a:schemeClr>
                    </a:gs>
                    <a:gs pos="46885">
                      <a:schemeClr val="accent1"/>
                    </a:gs>
                    <a:gs pos="59000">
                      <a:schemeClr val="accent1">
                        <a:lumMod val="70000"/>
                      </a:schemeClr>
                    </a:gs>
                  </a:gsLst>
                  <a:lin ang="5400000" scaled="1"/>
                </a:gradFill>
                <a:effectLst>
                  <a:innerShdw blurRad="101600" dist="50800" dir="18900000">
                    <a:schemeClr val="accent1">
                      <a:lumMod val="50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Your Presenter: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90999" y="2483662"/>
            <a:ext cx="3983355" cy="1818203"/>
          </a:xfrm>
        </p:spPr>
        <p:txBody>
          <a:bodyPr anchor="ctr"/>
          <a:lstStyle>
            <a:lvl1pPr marL="0" indent="0">
              <a:buNone/>
              <a:defRPr lang="en-US" sz="2400" b="1" kern="1200" dirty="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marL="274320" indent="0">
              <a:spcBef>
                <a:spcPts val="500"/>
              </a:spcBef>
              <a:buNone/>
              <a:defRPr sz="2000" i="1"/>
            </a:lvl2pPr>
            <a:lvl3pPr marL="457200" indent="0">
              <a:spcBef>
                <a:spcPts val="800"/>
              </a:spcBef>
              <a:buFontTx/>
              <a:buNone/>
              <a:defRPr sz="1800">
                <a:solidFill>
                  <a:schemeClr val="tx1"/>
                </a:solidFill>
              </a:defRPr>
            </a:lvl3pPr>
            <a:lvl4pPr marL="822960" indent="-365760">
              <a:spcBef>
                <a:spcPts val="300"/>
              </a:spcBef>
              <a:buClr>
                <a:schemeClr val="accent6"/>
              </a:buClr>
              <a:buSzPct val="90000"/>
              <a:buFont typeface="Wingdings" panose="05000000000000000000" pitchFamily="2" charset="2"/>
              <a:buChar char=""/>
              <a:defRPr i="1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/>
              <a:t>Presenter Name</a:t>
            </a:r>
          </a:p>
          <a:p>
            <a:pPr lvl="1"/>
            <a:r>
              <a:rPr lang="en-US"/>
              <a:t>Position</a:t>
            </a:r>
          </a:p>
          <a:p>
            <a:pPr lvl="2"/>
            <a:r>
              <a:rPr lang="en-US"/>
              <a:t>Organization</a:t>
            </a:r>
          </a:p>
          <a:p>
            <a:pPr lvl="3"/>
            <a:r>
              <a:rPr lang="en-US"/>
              <a:t>email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0C6114B-D2AA-4229-BCFB-04B0363D87F6}"/>
              </a:ext>
            </a:extLst>
          </p:cNvPr>
          <p:cNvSpPr>
            <a:spLocks noGrp="1" noChangeAspect="1"/>
          </p:cNvSpPr>
          <p:nvPr>
            <p:ph type="pic" idx="11"/>
          </p:nvPr>
        </p:nvSpPr>
        <p:spPr>
          <a:xfrm>
            <a:off x="1827005" y="2483663"/>
            <a:ext cx="1573420" cy="1818203"/>
          </a:xfrm>
          <a:solidFill>
            <a:srgbClr val="FFFFFF"/>
          </a:solidFill>
          <a:ln w="76200" cap="sq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5080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i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845304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90999" y="1769287"/>
            <a:ext cx="3983355" cy="1818203"/>
          </a:xfrm>
        </p:spPr>
        <p:txBody>
          <a:bodyPr anchor="ctr"/>
          <a:lstStyle>
            <a:lvl1pPr marL="0" indent="0">
              <a:buNone/>
              <a:defRPr lang="en-US" sz="2400" b="1" kern="1200" dirty="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marL="274320" indent="0">
              <a:spcBef>
                <a:spcPts val="500"/>
              </a:spcBef>
              <a:buNone/>
              <a:defRPr sz="2000" i="1"/>
            </a:lvl2pPr>
            <a:lvl3pPr marL="457200" indent="0">
              <a:spcBef>
                <a:spcPts val="800"/>
              </a:spcBef>
              <a:buFontTx/>
              <a:buNone/>
              <a:defRPr sz="1800">
                <a:solidFill>
                  <a:schemeClr val="tx1"/>
                </a:solidFill>
              </a:defRPr>
            </a:lvl3pPr>
            <a:lvl4pPr marL="822960" indent="-365760">
              <a:spcBef>
                <a:spcPts val="300"/>
              </a:spcBef>
              <a:buClr>
                <a:schemeClr val="accent6"/>
              </a:buClr>
              <a:buSzPct val="90000"/>
              <a:buFont typeface="Wingdings" panose="05000000000000000000" pitchFamily="2" charset="2"/>
              <a:buChar char=""/>
              <a:defRPr i="1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/>
              <a:t>Presenter Name</a:t>
            </a:r>
          </a:p>
          <a:p>
            <a:pPr lvl="1"/>
            <a:r>
              <a:rPr lang="en-US"/>
              <a:t>Position</a:t>
            </a:r>
          </a:p>
          <a:p>
            <a:pPr lvl="2"/>
            <a:r>
              <a:rPr lang="en-US"/>
              <a:t>Organization</a:t>
            </a:r>
          </a:p>
          <a:p>
            <a:pPr lvl="3"/>
            <a:r>
              <a:rPr lang="en-US"/>
              <a:t>email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0C6114B-D2AA-4229-BCFB-04B0363D87F6}"/>
              </a:ext>
            </a:extLst>
          </p:cNvPr>
          <p:cNvSpPr>
            <a:spLocks noGrp="1" noChangeAspect="1"/>
          </p:cNvSpPr>
          <p:nvPr>
            <p:ph type="pic" idx="11"/>
          </p:nvPr>
        </p:nvSpPr>
        <p:spPr>
          <a:xfrm>
            <a:off x="1827005" y="1769288"/>
            <a:ext cx="1573420" cy="1818203"/>
          </a:xfrm>
          <a:solidFill>
            <a:srgbClr val="FFFFFF"/>
          </a:solidFill>
          <a:ln w="76200" cap="sq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5080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i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D0BB0CF-FF39-4644-864F-D1DE162FCA0A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190999" y="4115205"/>
            <a:ext cx="3983355" cy="1818203"/>
          </a:xfrm>
        </p:spPr>
        <p:txBody>
          <a:bodyPr anchor="ctr"/>
          <a:lstStyle>
            <a:lvl1pPr marL="0" indent="0">
              <a:buNone/>
              <a:defRPr lang="en-US" sz="2400" b="1" kern="1200" dirty="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marL="274320" indent="0">
              <a:spcBef>
                <a:spcPts val="500"/>
              </a:spcBef>
              <a:buNone/>
              <a:defRPr sz="2000" i="1"/>
            </a:lvl2pPr>
            <a:lvl3pPr marL="457200" indent="0">
              <a:spcBef>
                <a:spcPts val="800"/>
              </a:spcBef>
              <a:buFontTx/>
              <a:buNone/>
              <a:defRPr sz="1800">
                <a:solidFill>
                  <a:schemeClr val="tx1"/>
                </a:solidFill>
              </a:defRPr>
            </a:lvl3pPr>
            <a:lvl4pPr marL="822960" indent="-365760">
              <a:spcBef>
                <a:spcPts val="300"/>
              </a:spcBef>
              <a:buClr>
                <a:schemeClr val="accent6"/>
              </a:buClr>
              <a:buSzPct val="90000"/>
              <a:buFont typeface="Wingdings" panose="05000000000000000000" pitchFamily="2" charset="2"/>
              <a:buChar char=""/>
              <a:defRPr i="1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/>
              <a:t>Presenter Name</a:t>
            </a:r>
          </a:p>
          <a:p>
            <a:pPr lvl="1"/>
            <a:r>
              <a:rPr lang="en-US"/>
              <a:t>Position</a:t>
            </a:r>
          </a:p>
          <a:p>
            <a:pPr lvl="2"/>
            <a:r>
              <a:rPr lang="en-US"/>
              <a:t>Organization</a:t>
            </a:r>
          </a:p>
          <a:p>
            <a:pPr lvl="3"/>
            <a:r>
              <a:rPr lang="en-US"/>
              <a:t>email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F2CEA25B-149F-4B0D-99E1-EB15B6122285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1827005" y="4115206"/>
            <a:ext cx="1573420" cy="1818203"/>
          </a:xfrm>
          <a:solidFill>
            <a:srgbClr val="FFFFFF"/>
          </a:solidFill>
          <a:ln w="76200" cap="sq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5080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i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8C3630F-D7BA-6BF5-9904-185563C2DBD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146300" y="190500"/>
            <a:ext cx="6248400" cy="115570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5609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8B35F6F-244A-4CAD-AEAB-1171AE328AA0}"/>
              </a:ext>
            </a:extLst>
          </p:cNvPr>
          <p:cNvSpPr txBox="1"/>
          <p:nvPr userDrawn="1"/>
        </p:nvSpPr>
        <p:spPr>
          <a:xfrm>
            <a:off x="628650" y="365126"/>
            <a:ext cx="7955280" cy="10515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defTabSz="914400">
              <a:lnSpc>
                <a:spcPct val="90000"/>
              </a:lnSpc>
              <a:spcBef>
                <a:spcPct val="0"/>
              </a:spcBef>
              <a:buNone/>
              <a:defRPr lang="en-US" sz="3400" b="1" dirty="0">
                <a:gradFill>
                  <a:gsLst>
                    <a:gs pos="58000">
                      <a:schemeClr val="accent6">
                        <a:lumMod val="75000"/>
                      </a:schemeClr>
                    </a:gs>
                    <a:gs pos="100000">
                      <a:schemeClr val="accent1"/>
                    </a:gs>
                    <a:gs pos="19000">
                      <a:schemeClr val="accent1">
                        <a:lumMod val="75000"/>
                      </a:schemeClr>
                    </a:gs>
                    <a:gs pos="46885">
                      <a:schemeClr val="accent1"/>
                    </a:gs>
                    <a:gs pos="59000">
                      <a:schemeClr val="accent1">
                        <a:lumMod val="70000"/>
                      </a:schemeClr>
                    </a:gs>
                  </a:gsLst>
                  <a:lin ang="5400000" scaled="1"/>
                </a:gradFill>
                <a:effectLst>
                  <a:innerShdw blurRad="101600" dist="50800" dir="18900000">
                    <a:schemeClr val="accent1">
                      <a:lumMod val="50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Your Presenters: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04211" y="1550213"/>
            <a:ext cx="3983355" cy="1183871"/>
          </a:xfrm>
        </p:spPr>
        <p:txBody>
          <a:bodyPr anchor="ctr"/>
          <a:lstStyle>
            <a:lvl1pPr marL="0" indent="0">
              <a:buNone/>
              <a:defRPr lang="en-US" sz="2200" b="1" kern="1200" dirty="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marL="274320" indent="0">
              <a:spcBef>
                <a:spcPts val="300"/>
              </a:spcBef>
              <a:buNone/>
              <a:defRPr sz="1800" i="1"/>
            </a:lvl2pPr>
            <a:lvl3pPr marL="274320" indent="0">
              <a:spcBef>
                <a:spcPts val="600"/>
              </a:spcBef>
              <a:buFontTx/>
              <a:buNone/>
              <a:defRPr sz="1600">
                <a:solidFill>
                  <a:schemeClr val="tx1"/>
                </a:solidFill>
              </a:defRPr>
            </a:lvl3pPr>
            <a:lvl4pPr marL="640080" indent="-365760">
              <a:spcBef>
                <a:spcPts val="300"/>
              </a:spcBef>
              <a:buClr>
                <a:schemeClr val="accent6"/>
              </a:buClr>
              <a:buSzPct val="90000"/>
              <a:buFont typeface="Wingdings" panose="05000000000000000000" pitchFamily="2" charset="2"/>
              <a:buChar char=""/>
              <a:defRPr sz="1600" i="1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/>
              <a:t>Presenter Name</a:t>
            </a:r>
          </a:p>
          <a:p>
            <a:pPr lvl="1"/>
            <a:r>
              <a:rPr lang="en-US"/>
              <a:t>Position</a:t>
            </a:r>
          </a:p>
          <a:p>
            <a:pPr lvl="2"/>
            <a:r>
              <a:rPr lang="en-US"/>
              <a:t>Organization</a:t>
            </a:r>
          </a:p>
          <a:p>
            <a:pPr lvl="3"/>
            <a:r>
              <a:rPr lang="en-US"/>
              <a:t>email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0C6114B-D2AA-4229-BCFB-04B0363D87F6}"/>
              </a:ext>
            </a:extLst>
          </p:cNvPr>
          <p:cNvSpPr>
            <a:spLocks noGrp="1" noChangeAspect="1"/>
          </p:cNvSpPr>
          <p:nvPr>
            <p:ph type="pic" idx="11"/>
          </p:nvPr>
        </p:nvSpPr>
        <p:spPr>
          <a:xfrm>
            <a:off x="2289149" y="1550214"/>
            <a:ext cx="1024487" cy="1183870"/>
          </a:xfrm>
          <a:solidFill>
            <a:srgbClr val="FFFFFF"/>
          </a:solidFill>
          <a:ln w="76200" cap="sq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50800">
            <a:bevelT h="38100"/>
            <a:contourClr>
              <a:srgbClr val="C0C0C0"/>
            </a:contourClr>
          </a:sp3d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600" i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D0BB0CF-FF39-4644-864F-D1DE162FCA0A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3603599" y="3169259"/>
            <a:ext cx="3983355" cy="1183871"/>
          </a:xfrm>
        </p:spPr>
        <p:txBody>
          <a:bodyPr anchor="ctr"/>
          <a:lstStyle>
            <a:lvl1pPr marL="0" indent="0">
              <a:buNone/>
              <a:defRPr lang="en-US" sz="2200" b="1" kern="1200" dirty="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marL="274320" indent="0">
              <a:spcBef>
                <a:spcPts val="300"/>
              </a:spcBef>
              <a:buNone/>
              <a:defRPr sz="1800" i="1"/>
            </a:lvl2pPr>
            <a:lvl3pPr marL="274320" indent="0">
              <a:spcBef>
                <a:spcPts val="600"/>
              </a:spcBef>
              <a:buFontTx/>
              <a:buNone/>
              <a:defRPr sz="1600">
                <a:solidFill>
                  <a:schemeClr val="tx1"/>
                </a:solidFill>
              </a:defRPr>
            </a:lvl3pPr>
            <a:lvl4pPr marL="640080" indent="-365760">
              <a:spcBef>
                <a:spcPts val="300"/>
              </a:spcBef>
              <a:buClr>
                <a:schemeClr val="accent6"/>
              </a:buClr>
              <a:buSzPct val="90000"/>
              <a:buFont typeface="Wingdings" panose="05000000000000000000" pitchFamily="2" charset="2"/>
              <a:buChar char=""/>
              <a:defRPr sz="1600" i="1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/>
              <a:t>Presenter Name</a:t>
            </a:r>
          </a:p>
          <a:p>
            <a:pPr lvl="1"/>
            <a:r>
              <a:rPr lang="en-US"/>
              <a:t>Position</a:t>
            </a:r>
          </a:p>
          <a:p>
            <a:pPr lvl="2"/>
            <a:r>
              <a:rPr lang="en-US"/>
              <a:t>Organization</a:t>
            </a:r>
          </a:p>
          <a:p>
            <a:pPr lvl="3"/>
            <a:r>
              <a:rPr lang="en-US"/>
              <a:t>email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F2CEA25B-149F-4B0D-99E1-EB15B6122285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1788537" y="3169260"/>
            <a:ext cx="1024487" cy="1183870"/>
          </a:xfrm>
          <a:solidFill>
            <a:srgbClr val="FFFFFF"/>
          </a:solidFill>
          <a:ln w="76200" cap="sq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50800">
            <a:bevelT h="38100"/>
            <a:contourClr>
              <a:srgbClr val="C0C0C0"/>
            </a:contourClr>
          </a:sp3d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600" i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F412FA4-B02E-44E6-8B54-8C543AF1254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041624" y="4788305"/>
            <a:ext cx="3983355" cy="1183871"/>
          </a:xfrm>
        </p:spPr>
        <p:txBody>
          <a:bodyPr anchor="ctr"/>
          <a:lstStyle>
            <a:lvl1pPr marL="0" indent="0">
              <a:buNone/>
              <a:defRPr lang="en-US" sz="2200" b="1" kern="1200" dirty="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marL="274320" indent="0">
              <a:spcBef>
                <a:spcPts val="300"/>
              </a:spcBef>
              <a:buNone/>
              <a:defRPr sz="1800" i="1"/>
            </a:lvl2pPr>
            <a:lvl3pPr marL="274320" indent="0">
              <a:spcBef>
                <a:spcPts val="600"/>
              </a:spcBef>
              <a:buFontTx/>
              <a:buNone/>
              <a:defRPr sz="1600">
                <a:solidFill>
                  <a:schemeClr val="tx1"/>
                </a:solidFill>
              </a:defRPr>
            </a:lvl3pPr>
            <a:lvl4pPr marL="640080" indent="-365760">
              <a:spcBef>
                <a:spcPts val="300"/>
              </a:spcBef>
              <a:buClr>
                <a:schemeClr val="accent6"/>
              </a:buClr>
              <a:buSzPct val="90000"/>
              <a:buFont typeface="Wingdings" panose="05000000000000000000" pitchFamily="2" charset="2"/>
              <a:buChar char=""/>
              <a:defRPr sz="1600" i="1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/>
              <a:t>Presenter Name</a:t>
            </a:r>
          </a:p>
          <a:p>
            <a:pPr lvl="1"/>
            <a:r>
              <a:rPr lang="en-US"/>
              <a:t>Position</a:t>
            </a:r>
          </a:p>
          <a:p>
            <a:pPr lvl="2"/>
            <a:r>
              <a:rPr lang="en-US"/>
              <a:t>Organization</a:t>
            </a:r>
          </a:p>
          <a:p>
            <a:pPr lvl="3"/>
            <a:r>
              <a:rPr lang="en-US"/>
              <a:t>email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681D4FF5-6288-4D27-802B-1F68F7152C8A}"/>
              </a:ext>
            </a:extLst>
          </p:cNvPr>
          <p:cNvSpPr>
            <a:spLocks noGrp="1" noChangeAspect="1"/>
          </p:cNvSpPr>
          <p:nvPr>
            <p:ph type="pic" idx="15"/>
          </p:nvPr>
        </p:nvSpPr>
        <p:spPr>
          <a:xfrm>
            <a:off x="1226562" y="4788306"/>
            <a:ext cx="1024487" cy="1183870"/>
          </a:xfrm>
          <a:solidFill>
            <a:srgbClr val="FFFFFF"/>
          </a:solidFill>
          <a:ln w="76200" cap="sq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50800">
            <a:bevelT h="38100"/>
            <a:contourClr>
              <a:srgbClr val="C0C0C0"/>
            </a:contourClr>
          </a:sp3d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600" i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8518790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62100"/>
            <a:ext cx="7955280" cy="4614863"/>
          </a:xfrm>
        </p:spPr>
        <p:txBody>
          <a:bodyPr anchor="ctr"/>
          <a:lstStyle>
            <a:lvl1pPr marL="274320" indent="-274320">
              <a:buSzPct val="130000"/>
              <a:buFont typeface="Wingdings 2" panose="05020102010507070707" pitchFamily="18" charset="2"/>
              <a:buChar char="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1BC28C-8AF2-4940-BDB9-E673A86117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82823" y="365126"/>
            <a:ext cx="2206570" cy="109537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39BDA01-EE61-49D4-8FAA-01389FC14AC8}"/>
              </a:ext>
            </a:extLst>
          </p:cNvPr>
          <p:cNvSpPr/>
          <p:nvPr userDrawn="1"/>
        </p:nvSpPr>
        <p:spPr>
          <a:xfrm rot="5400000">
            <a:off x="4558282" y="-3103312"/>
            <a:ext cx="27432" cy="91440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869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ries S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200" y="365126"/>
            <a:ext cx="7110730" cy="1051560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748CE21-7AFE-4E43-95C7-CE54C7F8E328}"/>
              </a:ext>
            </a:extLst>
          </p:cNvPr>
          <p:cNvGrpSpPr/>
          <p:nvPr userDrawn="1"/>
        </p:nvGrpSpPr>
        <p:grpSpPr>
          <a:xfrm>
            <a:off x="408972" y="0"/>
            <a:ext cx="796952" cy="1591228"/>
            <a:chOff x="628648" y="-1"/>
            <a:chExt cx="1019624" cy="1591228"/>
          </a:xfrm>
          <a:effectLst>
            <a:outerShdw blurRad="50800" dist="25400" dir="8100000" algn="tr" rotWithShape="0">
              <a:prstClr val="black">
                <a:alpha val="30000"/>
              </a:prstClr>
            </a:outerShdw>
          </a:effectLst>
        </p:grpSpPr>
        <p:sp>
          <p:nvSpPr>
            <p:cNvPr id="8" name="Pentagon 3">
              <a:extLst>
                <a:ext uri="{FF2B5EF4-FFF2-40B4-BE49-F238E27FC236}">
                  <a16:creationId xmlns:a16="http://schemas.microsoft.com/office/drawing/2014/main" id="{66EF78EF-7007-4AD8-B0B0-9D842402A112}"/>
                </a:ext>
              </a:extLst>
            </p:cNvPr>
            <p:cNvSpPr/>
            <p:nvPr userDrawn="1"/>
          </p:nvSpPr>
          <p:spPr>
            <a:xfrm rot="5400000">
              <a:off x="342847" y="285802"/>
              <a:ext cx="1591227" cy="1019623"/>
            </a:xfrm>
            <a:prstGeom prst="homePlate">
              <a:avLst>
                <a:gd name="adj" fmla="val 44467"/>
              </a:avLst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Pentagon 3">
              <a:extLst>
                <a:ext uri="{FF2B5EF4-FFF2-40B4-BE49-F238E27FC236}">
                  <a16:creationId xmlns:a16="http://schemas.microsoft.com/office/drawing/2014/main" id="{D523D052-BBAD-4207-B109-48CB7A77CC9E}"/>
                </a:ext>
              </a:extLst>
            </p:cNvPr>
            <p:cNvSpPr/>
            <p:nvPr userDrawn="1"/>
          </p:nvSpPr>
          <p:spPr>
            <a:xfrm rot="5400000">
              <a:off x="430116" y="198531"/>
              <a:ext cx="1416687" cy="1019623"/>
            </a:xfrm>
            <a:prstGeom prst="homePlate">
              <a:avLst>
                <a:gd name="adj" fmla="val 41756"/>
              </a:avLst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3000">
                  <a:srgbClr val="F1F1F1"/>
                </a:gs>
                <a:gs pos="25000">
                  <a:schemeClr val="bg1">
                    <a:lumMod val="95000"/>
                  </a:schemeClr>
                </a:gs>
                <a:gs pos="6000">
                  <a:schemeClr val="bg1">
                    <a:lumMod val="85000"/>
                  </a:schemeClr>
                </a:gs>
                <a:gs pos="77000">
                  <a:srgbClr val="E3E3E3"/>
                </a:gs>
                <a:gs pos="97345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 w="2540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accent4">
                      <a:lumMod val="67000"/>
                    </a:schemeClr>
                  </a:gs>
                  <a:gs pos="48000">
                    <a:schemeClr val="accent4">
                      <a:lumMod val="97000"/>
                      <a:lumOff val="3000"/>
                    </a:schemeClr>
                  </a:gs>
                  <a:gs pos="85000">
                    <a:schemeClr val="accent4">
                      <a:lumMod val="60000"/>
                      <a:lumOff val="4000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21EAC3E-DB16-448B-9877-1345E9FF81B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39424" y="528805"/>
            <a:ext cx="921646" cy="804862"/>
          </a:xfrm>
        </p:spPr>
        <p:txBody>
          <a:bodyPr tIns="73152">
            <a:normAutofit/>
          </a:bodyPr>
          <a:lstStyle>
            <a:lvl1pPr marL="0" indent="0" algn="ctr">
              <a:buNone/>
              <a:defRPr lang="en-US" sz="4000" b="1" i="0" kern="1200" cap="small" spc="40" baseline="0" dirty="0" smtClean="0">
                <a:ln w="15875">
                  <a:gradFill flip="none" rotWithShape="1">
                    <a:gsLst>
                      <a:gs pos="0">
                        <a:schemeClr val="accent2"/>
                      </a:gs>
                      <a:gs pos="100000">
                        <a:schemeClr val="accent5"/>
                      </a:gs>
                    </a:gsLst>
                    <a:lin ang="16200000" scaled="1"/>
                    <a:tileRect/>
                  </a:gradFill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effectLst>
                  <a:innerShdw blurRad="101600" dist="76200" dir="18900000">
                    <a:prstClr val="black">
                      <a:alpha val="30000"/>
                    </a:prstClr>
                  </a:innerShdw>
                </a:effectLst>
                <a:latin typeface="+mj-lt"/>
                <a:ea typeface="+mj-ea"/>
                <a:cs typeface="Impact" panose="020B080603090205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39725188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2025" y="4800600"/>
            <a:ext cx="6724083" cy="566738"/>
          </a:xfrm>
        </p:spPr>
        <p:txBody>
          <a:bodyPr anchor="b">
            <a:normAutofit/>
          </a:bodyPr>
          <a:lstStyle>
            <a:lvl1pPr marL="457200" indent="-457200" algn="r">
              <a:buClr>
                <a:srgbClr val="7A232E"/>
              </a:buClr>
              <a:buFont typeface="Wingdings" panose="05000000000000000000" pitchFamily="2" charset="2"/>
              <a:buChar char="Ø"/>
              <a:defRPr sz="3200" b="0" spc="40" baseline="0">
                <a:gradFill>
                  <a:gsLst>
                    <a:gs pos="0">
                      <a:schemeClr val="accent6">
                        <a:lumMod val="50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62026" y="1076325"/>
            <a:ext cx="6724650" cy="2962275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Type quote here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10" hasCustomPrompt="1"/>
          </p:nvPr>
        </p:nvSpPr>
        <p:spPr>
          <a:xfrm>
            <a:off x="962025" y="5398235"/>
            <a:ext cx="6724083" cy="354865"/>
          </a:xfrm>
        </p:spPr>
        <p:txBody>
          <a:bodyPr anchor="ctr" anchorCtr="0">
            <a:noAutofit/>
          </a:bodyPr>
          <a:lstStyle>
            <a:lvl1pPr marL="0" indent="0" algn="r">
              <a:buNone/>
              <a:defRPr sz="1800" i="1" baseline="0">
                <a:solidFill>
                  <a:schemeClr val="accent3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Additional info if applicable</a:t>
            </a:r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0" y="729116"/>
            <a:ext cx="962025" cy="189706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400" b="1" i="0" kern="1200" cap="small" baseline="0">
                <a:gradFill>
                  <a:gsLst>
                    <a:gs pos="0">
                      <a:srgbClr val="004874"/>
                    </a:gs>
                    <a:gs pos="100000">
                      <a:srgbClr val="041F36"/>
                    </a:gs>
                  </a:gsLst>
                  <a:lin ang="5400000" scaled="1"/>
                </a:gradFill>
                <a:latin typeface="Myriad Pro Cond"/>
                <a:ea typeface="+mj-ea"/>
                <a:cs typeface="Myriad Pro Cond"/>
              </a:defRPr>
            </a:lvl1pPr>
          </a:lstStyle>
          <a:p>
            <a:pPr algn="r"/>
            <a:r>
              <a:rPr lang="en-US" sz="11500">
                <a:gradFill flip="none" rotWithShape="1">
                  <a:gsLst>
                    <a:gs pos="24000">
                      <a:schemeClr val="accent6">
                        <a:lumMod val="75000"/>
                      </a:schemeClr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270000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 rot="10800000">
            <a:off x="7686675" y="2155824"/>
            <a:ext cx="971550" cy="189706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400" b="1" i="0" kern="1200" cap="small" baseline="0">
                <a:gradFill>
                  <a:gsLst>
                    <a:gs pos="0">
                      <a:srgbClr val="004874"/>
                    </a:gs>
                    <a:gs pos="100000">
                      <a:srgbClr val="041F36"/>
                    </a:gs>
                  </a:gsLst>
                  <a:lin ang="5400000" scaled="1"/>
                </a:gradFill>
                <a:latin typeface="Myriad Pro Cond"/>
                <a:ea typeface="+mj-ea"/>
                <a:cs typeface="Myriad Pro Cond"/>
              </a:defRPr>
            </a:lvl1pPr>
          </a:lstStyle>
          <a:p>
            <a:pPr algn="r"/>
            <a:r>
              <a:rPr lang="en-US" sz="11500">
                <a:gradFill flip="none" rotWithShape="1">
                  <a:gsLst>
                    <a:gs pos="24000">
                      <a:schemeClr val="accent6">
                        <a:lumMod val="75000"/>
                      </a:schemeClr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270000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5A52FF-C423-4C33-BA52-0EE5F11EA9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D77594-847C-4D9F-8E9C-BA000729C35F}"/>
              </a:ext>
            </a:extLst>
          </p:cNvPr>
          <p:cNvSpPr/>
          <p:nvPr userDrawn="1"/>
        </p:nvSpPr>
        <p:spPr>
          <a:xfrm rot="5400000">
            <a:off x="4311972" y="1309431"/>
            <a:ext cx="27432" cy="67208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3017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gal Langu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1B4496C-42F2-4A52-9C95-651EE67206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725" y="693411"/>
            <a:ext cx="2343150" cy="761532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90525" y="1756800"/>
            <a:ext cx="8307704" cy="3251942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None/>
              <a:defRPr sz="2200" b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This slide format is to draw attention to precise legal language.  Place legal language here.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10" hasCustomPrompt="1"/>
          </p:nvPr>
        </p:nvSpPr>
        <p:spPr>
          <a:xfrm>
            <a:off x="2543174" y="1064168"/>
            <a:ext cx="6155055" cy="35486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1800" i="1" baseline="0">
                <a:solidFill>
                  <a:schemeClr val="accent3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Additional info if applicable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5A52FF-C423-4C33-BA52-0EE5F11EA9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768B8A7-EB81-4FD2-82D4-E645AB5DA130}"/>
              </a:ext>
            </a:extLst>
          </p:cNvPr>
          <p:cNvSpPr/>
          <p:nvPr userDrawn="1"/>
        </p:nvSpPr>
        <p:spPr>
          <a:xfrm rot="5400000">
            <a:off x="4558282" y="-3103312"/>
            <a:ext cx="27432" cy="91440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A81F1B3-A836-409F-B9E6-2E2CAEB1F5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24100" y="119319"/>
            <a:ext cx="6374129" cy="862470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r>
              <a:rPr lang="en-US"/>
              <a:t>Section name / Title / Reference Info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73153095-E629-4333-A9E6-44B7EAB756CC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390526" y="5095875"/>
            <a:ext cx="7905749" cy="119710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lang="en-US" sz="2200" b="1" kern="1200" dirty="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If needed, include a callout note about the legal language here.</a:t>
            </a:r>
          </a:p>
        </p:txBody>
      </p:sp>
    </p:spTree>
    <p:extLst>
      <p:ext uri="{BB962C8B-B14F-4D97-AF65-F5344CB8AC3E}">
        <p14:creationId xmlns:p14="http://schemas.microsoft.com/office/powerpoint/2010/main" val="25050596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11892" y="1120346"/>
            <a:ext cx="4032473" cy="5056617"/>
          </a:xfrm>
        </p:spPr>
        <p:txBody>
          <a:bodyPr>
            <a:noAutofit/>
          </a:bodyPr>
          <a:lstStyle>
            <a:lvl1pPr>
              <a:spcBef>
                <a:spcPts val="3000"/>
              </a:spcBef>
              <a:defRPr sz="2000"/>
            </a:lvl1pPr>
            <a:lvl2pPr marL="292608" indent="0">
              <a:spcBef>
                <a:spcPts val="600"/>
              </a:spcBef>
              <a:spcAft>
                <a:spcPts val="200"/>
              </a:spcAft>
              <a:buNone/>
              <a:defRPr sz="1400" i="1">
                <a:solidFill>
                  <a:schemeClr val="accent3">
                    <a:lumMod val="75000"/>
                    <a:lumOff val="25000"/>
                  </a:schemeClr>
                </a:solidFill>
              </a:defRPr>
            </a:lvl2pPr>
            <a:lvl3pPr marL="576072" indent="-274320">
              <a:spcBef>
                <a:spcPts val="400"/>
              </a:spcBef>
              <a:buClr>
                <a:schemeClr val="accent3">
                  <a:lumMod val="75000"/>
                  <a:lumOff val="25000"/>
                </a:schemeClr>
              </a:buClr>
              <a:buFont typeface="Wingdings" panose="05000000000000000000" pitchFamily="2" charset="2"/>
              <a:buChar char=""/>
              <a:defRPr sz="1300" u="sng">
                <a:solidFill>
                  <a:schemeClr val="accent6"/>
                </a:solidFill>
              </a:defRPr>
            </a:lvl3pPr>
          </a:lstStyle>
          <a:p>
            <a:pPr lvl="0"/>
            <a:r>
              <a:rPr lang="en-US"/>
              <a:t>Name of Resource</a:t>
            </a:r>
          </a:p>
          <a:p>
            <a:pPr lvl="1"/>
            <a:r>
              <a:rPr lang="en-US"/>
              <a:t>Details about resource listed here.</a:t>
            </a:r>
          </a:p>
          <a:p>
            <a:pPr lvl="2"/>
            <a:r>
              <a:rPr lang="en-US"/>
              <a:t>web address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95824" y="1120346"/>
            <a:ext cx="4032504" cy="5056617"/>
          </a:xfrm>
        </p:spPr>
        <p:txBody>
          <a:bodyPr>
            <a:noAutofit/>
          </a:bodyPr>
          <a:lstStyle>
            <a:lvl1pPr>
              <a:spcBef>
                <a:spcPts val="3000"/>
              </a:spcBef>
              <a:defRPr sz="2000"/>
            </a:lvl1pPr>
            <a:lvl2pPr marL="27432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200"/>
              </a:spcAft>
              <a:buClr>
                <a:schemeClr val="bg1">
                  <a:lumMod val="65000"/>
                </a:schemeClr>
              </a:buClr>
              <a:buFont typeface="Arial" panose="020B0604020202020204" pitchFamily="34" charset="0"/>
              <a:buNone/>
              <a:defRPr lang="en-US" sz="1400" i="1" kern="1200" dirty="0">
                <a:solidFill>
                  <a:schemeClr val="accent3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87502" indent="-285750">
              <a:spcBef>
                <a:spcPts val="400"/>
              </a:spcBef>
              <a:buClr>
                <a:schemeClr val="accent3">
                  <a:lumMod val="75000"/>
                  <a:lumOff val="25000"/>
                </a:schemeClr>
              </a:buClr>
              <a:buFont typeface="Wingdings" panose="05000000000000000000" pitchFamily="2" charset="2"/>
              <a:buChar char=""/>
              <a:defRPr lang="en-US" sz="1300" u="sng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Name of Resource</a:t>
            </a:r>
          </a:p>
          <a:p>
            <a:pPr marL="560070" lvl="1" indent="-28575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1">
                  <a:lumMod val="65000"/>
                </a:schemeClr>
              </a:buClr>
            </a:pPr>
            <a:r>
              <a:rPr lang="en-US"/>
              <a:t>Details about resource listed here.</a:t>
            </a:r>
          </a:p>
          <a:p>
            <a:pPr marL="587502" lvl="2" indent="-28575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1">
                  <a:lumMod val="65000"/>
                </a:schemeClr>
              </a:buClr>
            </a:pPr>
            <a:r>
              <a:rPr lang="en-US"/>
              <a:t>Web address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FD6786-8F98-43F6-B24B-3F32CA90C529}"/>
              </a:ext>
            </a:extLst>
          </p:cNvPr>
          <p:cNvSpPr/>
          <p:nvPr userDrawn="1"/>
        </p:nvSpPr>
        <p:spPr>
          <a:xfrm>
            <a:off x="4540808" y="1003986"/>
            <a:ext cx="45720" cy="585216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A54BF1-953C-4479-BA14-05D786F8768E}"/>
              </a:ext>
            </a:extLst>
          </p:cNvPr>
          <p:cNvSpPr/>
          <p:nvPr userDrawn="1"/>
        </p:nvSpPr>
        <p:spPr>
          <a:xfrm rot="5400000">
            <a:off x="4558284" y="-3576807"/>
            <a:ext cx="27432" cy="91440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7C2AD0-E385-4C6D-9FC1-7C6479504B69}"/>
              </a:ext>
            </a:extLst>
          </p:cNvPr>
          <p:cNvSpPr txBox="1"/>
          <p:nvPr userDrawn="1"/>
        </p:nvSpPr>
        <p:spPr>
          <a:xfrm>
            <a:off x="2509079" y="205945"/>
            <a:ext cx="1318054" cy="94735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85000"/>
              </a:lnSpc>
            </a:pPr>
            <a:r>
              <a:rPr lang="en-US" sz="6600">
                <a:solidFill>
                  <a:schemeClr val="bg1">
                    <a:lumMod val="75000"/>
                  </a:schemeClr>
                </a:solidFill>
                <a:sym typeface="Webdings" panose="05030102010509060703" pitchFamily="18" charset="2"/>
              </a:rPr>
              <a:t></a:t>
            </a:r>
            <a:endParaRPr lang="en-US" sz="66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246DD3-D6C3-4914-8E87-5DA06C7256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8134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95825" y="1190625"/>
            <a:ext cx="3697604" cy="5165726"/>
          </a:xfrm>
        </p:spPr>
        <p:txBody>
          <a:bodyPr anchor="ctr"/>
          <a:lstStyle>
            <a:lvl1pPr marL="0" indent="0">
              <a:spcBef>
                <a:spcPts val="3000"/>
              </a:spcBef>
              <a:buNone/>
              <a:defRPr lang="en-US" sz="2200" b="1" kern="1200" dirty="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marL="365760" indent="0">
              <a:spcBef>
                <a:spcPts val="300"/>
              </a:spcBef>
              <a:buNone/>
              <a:defRPr sz="1600" i="1"/>
            </a:lvl2pPr>
            <a:lvl3pPr marL="365760" indent="0">
              <a:spcBef>
                <a:spcPts val="400"/>
              </a:spcBef>
              <a:buFontTx/>
              <a:buNone/>
              <a:defRPr sz="1400" b="1">
                <a:solidFill>
                  <a:schemeClr val="tx1"/>
                </a:solidFill>
              </a:defRPr>
            </a:lvl3pPr>
            <a:lvl4pPr marL="914400" indent="-274320">
              <a:spcBef>
                <a:spcPts val="1200"/>
              </a:spcBef>
              <a:buClr>
                <a:schemeClr val="accent6"/>
              </a:buClr>
              <a:buSzPct val="90000"/>
              <a:buFont typeface="Wingdings" panose="05000000000000000000" pitchFamily="2" charset="2"/>
              <a:buChar char=""/>
              <a:defRPr sz="1300" i="1">
                <a:solidFill>
                  <a:schemeClr val="accent1"/>
                </a:solidFill>
              </a:defRPr>
            </a:lvl4pPr>
            <a:lvl5pPr marL="914400" indent="-274320">
              <a:spcBef>
                <a:spcPts val="200"/>
              </a:spcBef>
              <a:buClr>
                <a:schemeClr val="accent2"/>
              </a:buClr>
              <a:buSzPct val="120000"/>
              <a:buFont typeface="Wingdings" panose="05000000000000000000" pitchFamily="2" charset="2"/>
              <a:buChar char=""/>
              <a:defRPr sz="1300" b="0" i="0" spc="50" baseline="0">
                <a:solidFill>
                  <a:schemeClr val="accent3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Presenter Name</a:t>
            </a:r>
          </a:p>
          <a:p>
            <a:pPr lvl="1"/>
            <a:r>
              <a:rPr lang="en-US"/>
              <a:t>Position</a:t>
            </a:r>
          </a:p>
          <a:p>
            <a:pPr lvl="2"/>
            <a:r>
              <a:rPr lang="en-US"/>
              <a:t>Organization</a:t>
            </a:r>
          </a:p>
          <a:p>
            <a:pPr lvl="3"/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098955-8651-419E-86A8-56788A65E260}"/>
              </a:ext>
            </a:extLst>
          </p:cNvPr>
          <p:cNvSpPr txBox="1"/>
          <p:nvPr userDrawn="1"/>
        </p:nvSpPr>
        <p:spPr>
          <a:xfrm>
            <a:off x="628650" y="365126"/>
            <a:ext cx="7955280" cy="10515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defTabSz="914400">
              <a:lnSpc>
                <a:spcPct val="90000"/>
              </a:lnSpc>
              <a:spcBef>
                <a:spcPct val="0"/>
              </a:spcBef>
              <a:buNone/>
              <a:defRPr lang="en-US" sz="3400" b="1" dirty="0">
                <a:gradFill>
                  <a:gsLst>
                    <a:gs pos="58000">
                      <a:schemeClr val="accent6">
                        <a:lumMod val="75000"/>
                      </a:schemeClr>
                    </a:gs>
                    <a:gs pos="100000">
                      <a:schemeClr val="accent1"/>
                    </a:gs>
                    <a:gs pos="19000">
                      <a:schemeClr val="accent1">
                        <a:lumMod val="75000"/>
                      </a:schemeClr>
                    </a:gs>
                    <a:gs pos="46885">
                      <a:schemeClr val="accent1"/>
                    </a:gs>
                    <a:gs pos="59000">
                      <a:schemeClr val="accent1">
                        <a:lumMod val="70000"/>
                      </a:schemeClr>
                    </a:gs>
                  </a:gsLst>
                  <a:lin ang="5400000" scaled="1"/>
                </a:gradFill>
                <a:effectLst>
                  <a:innerShdw blurRad="101600" dist="50800" dir="18900000">
                    <a:schemeClr val="accent1">
                      <a:lumMod val="50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Contact Information: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4F4F1A-CF95-4957-953C-C908BBDF28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6285" y="2543613"/>
            <a:ext cx="2974602" cy="1389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5256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3F84F2E-6236-45E4-BF4A-77147E5794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1369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mplate Infor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D146980-D8A2-4012-978A-9289360E76CE}"/>
              </a:ext>
            </a:extLst>
          </p:cNvPr>
          <p:cNvCxnSpPr>
            <a:cxnSpLocks/>
          </p:cNvCxnSpPr>
          <p:nvPr userDrawn="1"/>
        </p:nvCxnSpPr>
        <p:spPr>
          <a:xfrm>
            <a:off x="4568467" y="5377715"/>
            <a:ext cx="4572000" cy="0"/>
          </a:xfrm>
          <a:prstGeom prst="line">
            <a:avLst/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 userDrawn="1"/>
        </p:nvSpPr>
        <p:spPr>
          <a:xfrm>
            <a:off x="0" y="3981452"/>
            <a:ext cx="4429402" cy="29527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100000">
                <a:schemeClr val="accent2">
                  <a:lumMod val="97000"/>
                  <a:lumOff val="3000"/>
                </a:scheme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 userDrawn="1"/>
        </p:nvSpPr>
        <p:spPr>
          <a:xfrm>
            <a:off x="0" y="5513221"/>
            <a:ext cx="4429402" cy="29527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100000">
                <a:schemeClr val="accent1">
                  <a:lumMod val="97000"/>
                  <a:lumOff val="3000"/>
                </a:scheme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 userDrawn="1"/>
        </p:nvSpPr>
        <p:spPr>
          <a:xfrm>
            <a:off x="4695825" y="1480004"/>
            <a:ext cx="4297680" cy="51911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indent="0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0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Beyond</a:t>
            </a:r>
            <a:r>
              <a:rPr lang="en-US" sz="2000" b="1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standard offerings,</a:t>
            </a:r>
          </a:p>
          <a:p>
            <a:pPr marL="0" indent="0"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sz="1150" b="0" baseline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150" b="0">
                <a:latin typeface="Arial" panose="020B0604020202020204" pitchFamily="34" charset="0"/>
                <a:cs typeface="Arial" panose="020B0604020202020204" pitchFamily="34" charset="0"/>
              </a:rPr>
              <a:t>his</a:t>
            </a:r>
            <a:r>
              <a:rPr lang="en-US" sz="1150" b="0" baseline="0">
                <a:latin typeface="Arial" panose="020B0604020202020204" pitchFamily="34" charset="0"/>
                <a:cs typeface="Arial" panose="020B0604020202020204" pitchFamily="34" charset="0"/>
              </a:rPr>
              <a:t> template contains a set of custom slides built to help you prepare your presentation.  Included are:</a:t>
            </a:r>
          </a:p>
          <a:p>
            <a:pPr marL="628650" lvl="1" indent="-171450">
              <a:lnSpc>
                <a:spcPct val="9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100" b="0" baseline="0">
                <a:latin typeface="Arial" panose="020B0604020202020204" pitchFamily="34" charset="0"/>
                <a:cs typeface="Arial" panose="020B0604020202020204" pitchFamily="34" charset="0"/>
              </a:rPr>
              <a:t>Your Moderator</a:t>
            </a:r>
          </a:p>
          <a:p>
            <a:pPr marL="628650" lvl="1" indent="-171450">
              <a:lnSpc>
                <a:spcPct val="9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100" b="0" baseline="0">
                <a:latin typeface="Arial" panose="020B0604020202020204" pitchFamily="34" charset="0"/>
                <a:cs typeface="Arial" panose="020B0604020202020204" pitchFamily="34" charset="0"/>
              </a:rPr>
              <a:t>3 Speaker Slide choices</a:t>
            </a:r>
          </a:p>
          <a:p>
            <a:pPr marL="628650" lvl="1" indent="-171450">
              <a:lnSpc>
                <a:spcPct val="9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100" b="0" baseline="0">
                <a:latin typeface="Arial" panose="020B0604020202020204" pitchFamily="34" charset="0"/>
                <a:cs typeface="Arial" panose="020B0604020202020204" pitchFamily="34" charset="0"/>
              </a:rPr>
              <a:t>Where Are You?  </a:t>
            </a:r>
            <a:br>
              <a:rPr lang="en-US" sz="1050" b="0" baseline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b="0" baseline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000" b="0" i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(location slide)</a:t>
            </a:r>
          </a:p>
          <a:p>
            <a:pPr marL="628650" lvl="1" indent="-171450">
              <a:lnSpc>
                <a:spcPct val="9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100" b="0" baseline="0">
                <a:latin typeface="Arial" panose="020B0604020202020204" pitchFamily="34" charset="0"/>
                <a:cs typeface="Arial" panose="020B0604020202020204" pitchFamily="34" charset="0"/>
              </a:rPr>
              <a:t>Today’s Objectives</a:t>
            </a:r>
          </a:p>
          <a:p>
            <a:pPr marL="628650" lvl="1" indent="-171450">
              <a:lnSpc>
                <a:spcPct val="9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100" b="0" baseline="0">
                <a:latin typeface="Arial" panose="020B0604020202020204" pitchFamily="34" charset="0"/>
                <a:cs typeface="Arial" panose="020B0604020202020204" pitchFamily="34" charset="0"/>
              </a:rPr>
              <a:t>Series Set</a:t>
            </a:r>
          </a:p>
          <a:p>
            <a:pPr marL="628650" lvl="1" indent="-171450">
              <a:lnSpc>
                <a:spcPct val="9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100" b="0" baseline="0">
                <a:latin typeface="Arial" panose="020B0604020202020204" pitchFamily="34" charset="0"/>
                <a:cs typeface="Arial" panose="020B0604020202020204" pitchFamily="34" charset="0"/>
              </a:rPr>
              <a:t>Quote</a:t>
            </a:r>
          </a:p>
          <a:p>
            <a:pPr marL="0" indent="0">
              <a:spcBef>
                <a:spcPts val="3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500" b="1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Resources &amp; Name / Occupation / Org boxes:</a:t>
            </a:r>
          </a:p>
          <a:p>
            <a:pPr marL="0" indent="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US" sz="1050" baseline="0">
                <a:latin typeface="Arial" panose="020B0604020202020204" pitchFamily="34" charset="0"/>
                <a:cs typeface="Arial" panose="020B0604020202020204" pitchFamily="34" charset="0"/>
              </a:rPr>
              <a:t>This works like a multi-level bulleted list.  Use the list level buttons on your “Home” tab to</a:t>
            </a:r>
            <a:br>
              <a:rPr lang="en-US" sz="1050" baseline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baseline="0">
                <a:latin typeface="Arial" panose="020B0604020202020204" pitchFamily="34" charset="0"/>
                <a:cs typeface="Arial" panose="020B0604020202020204" pitchFamily="34" charset="0"/>
              </a:rPr>
              <a:t>change formatting levels.</a:t>
            </a:r>
          </a:p>
          <a:p>
            <a:pPr marL="0" indent="0">
              <a:spcAft>
                <a:spcPts val="600"/>
              </a:spcAft>
              <a:buFont typeface="Arial" panose="020B0604020202020204" pitchFamily="34" charset="0"/>
              <a:buNone/>
            </a:pPr>
            <a:endParaRPr 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7084799" y="4562930"/>
            <a:ext cx="1734243" cy="644333"/>
            <a:chOff x="6721200" y="5603662"/>
            <a:chExt cx="1296075" cy="481538"/>
          </a:xfrm>
        </p:grpSpPr>
        <p:grpSp>
          <p:nvGrpSpPr>
            <p:cNvPr id="8" name="Group 7"/>
            <p:cNvGrpSpPr/>
            <p:nvPr userDrawn="1"/>
          </p:nvGrpSpPr>
          <p:grpSpPr>
            <a:xfrm>
              <a:off x="6721200" y="5603662"/>
              <a:ext cx="881689" cy="481538"/>
              <a:chOff x="6721200" y="5603662"/>
              <a:chExt cx="881689" cy="481538"/>
            </a:xfrm>
          </p:grpSpPr>
          <p:pic>
            <p:nvPicPr>
              <p:cNvPr id="4" name="Picture 3"/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6721200" y="5603662"/>
                <a:ext cx="881689" cy="481538"/>
              </a:xfrm>
              <a:prstGeom prst="rect">
                <a:avLst/>
              </a:prstGeom>
            </p:spPr>
          </p:pic>
          <p:sp>
            <p:nvSpPr>
              <p:cNvPr id="5" name="Rectangle 4"/>
              <p:cNvSpPr/>
              <p:nvPr userDrawn="1"/>
            </p:nvSpPr>
            <p:spPr>
              <a:xfrm>
                <a:off x="7236000" y="5644800"/>
                <a:ext cx="366889" cy="178031"/>
              </a:xfrm>
              <a:prstGeom prst="rect">
                <a:avLst/>
              </a:prstGeom>
              <a:solidFill>
                <a:srgbClr val="FFC000">
                  <a:alpha val="10000"/>
                </a:srgbClr>
              </a:solidFill>
              <a:ln w="1905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" name="Left Arrow 16"/>
            <p:cNvSpPr/>
            <p:nvPr userDrawn="1"/>
          </p:nvSpPr>
          <p:spPr>
            <a:xfrm>
              <a:off x="7642875" y="5644800"/>
              <a:ext cx="374400" cy="178031"/>
            </a:xfrm>
            <a:prstGeom prst="leftArrow">
              <a:avLst>
                <a:gd name="adj1" fmla="val 33673"/>
                <a:gd name="adj2" fmla="val 50000"/>
              </a:avLst>
            </a:prstGeom>
            <a:gradFill>
              <a:gsLst>
                <a:gs pos="0">
                  <a:srgbClr val="7A232E"/>
                </a:gs>
                <a:gs pos="98230">
                  <a:srgbClr val="B85759"/>
                </a:gs>
                <a:gs pos="45000">
                  <a:srgbClr val="9D1C30"/>
                </a:gs>
              </a:gsLst>
            </a:gradFill>
            <a:ln>
              <a:solidFill>
                <a:srgbClr val="7A232E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ectangle 27"/>
          <p:cNvSpPr/>
          <p:nvPr userDrawn="1"/>
        </p:nvSpPr>
        <p:spPr>
          <a:xfrm>
            <a:off x="5040000" y="1"/>
            <a:ext cx="278130" cy="13763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 userDrawn="1"/>
        </p:nvSpPr>
        <p:spPr>
          <a:xfrm>
            <a:off x="4429402" y="1376381"/>
            <a:ext cx="278130" cy="54816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91736" y="1480004"/>
            <a:ext cx="4337666" cy="535229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300"/>
              </a:spcAft>
            </a:pPr>
            <a:r>
              <a:rPr lang="en-US" sz="20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use</a:t>
            </a:r>
            <a:r>
              <a:rPr lang="en-US" sz="2000" b="1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this template: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b="0" baseline="0">
                <a:latin typeface="Arial" panose="020B0604020202020204" pitchFamily="34" charset="0"/>
                <a:cs typeface="Arial" panose="020B0604020202020204" pitchFamily="34" charset="0"/>
              </a:rPr>
              <a:t>When creating a new slide, click the arrow under the “New Slide” button.  This will display the template master slides available.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050" b="0" baseline="0">
                <a:latin typeface="Arial" panose="020B0604020202020204" pitchFamily="34" charset="0"/>
                <a:cs typeface="Arial" panose="020B0604020202020204" pitchFamily="34" charset="0"/>
              </a:rPr>
              <a:t>Select the layout you </a:t>
            </a:r>
            <a:br>
              <a:rPr lang="en-US" sz="1050" b="0" baseline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b="0" baseline="0">
                <a:latin typeface="Arial" panose="020B0604020202020204" pitchFamily="34" charset="0"/>
                <a:cs typeface="Arial" panose="020B0604020202020204" pitchFamily="34" charset="0"/>
              </a:rPr>
              <a:t>need from the list.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050" b="0" baseline="0">
                <a:latin typeface="Arial" panose="020B0604020202020204" pitchFamily="34" charset="0"/>
                <a:cs typeface="Arial" panose="020B0604020202020204" pitchFamily="34" charset="0"/>
              </a:rPr>
              <a:t>Likewise, to </a:t>
            </a:r>
            <a:r>
              <a:rPr lang="en-US" sz="1050" b="0" i="1" baseline="0">
                <a:latin typeface="Arial" panose="020B0604020202020204" pitchFamily="34" charset="0"/>
                <a:cs typeface="Arial" panose="020B0604020202020204" pitchFamily="34" charset="0"/>
              </a:rPr>
              <a:t>change</a:t>
            </a:r>
            <a:r>
              <a:rPr lang="en-US" sz="1050" b="0" baseline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br>
              <a:rPr lang="en-US" sz="1050" b="0" baseline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b="0" baseline="0">
                <a:latin typeface="Arial" panose="020B0604020202020204" pitchFamily="34" charset="0"/>
                <a:cs typeface="Arial" panose="020B0604020202020204" pitchFamily="34" charset="0"/>
              </a:rPr>
              <a:t>template master of an </a:t>
            </a:r>
            <a:br>
              <a:rPr lang="en-US" sz="1050" b="0" baseline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b="0" baseline="0">
                <a:latin typeface="Arial" panose="020B0604020202020204" pitchFamily="34" charset="0"/>
                <a:cs typeface="Arial" panose="020B0604020202020204" pitchFamily="34" charset="0"/>
              </a:rPr>
              <a:t>existing slide, click the </a:t>
            </a:r>
            <a:br>
              <a:rPr lang="en-US" sz="1050" b="0" baseline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b="0" baseline="0">
                <a:latin typeface="Arial" panose="020B0604020202020204" pitchFamily="34" charset="0"/>
                <a:cs typeface="Arial" panose="020B0604020202020204" pitchFamily="34" charset="0"/>
              </a:rPr>
              <a:t>“Layout” button right </a:t>
            </a:r>
            <a:br>
              <a:rPr lang="en-US" sz="1050" b="0" baseline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b="0" baseline="0">
                <a:latin typeface="Arial" panose="020B0604020202020204" pitchFamily="34" charset="0"/>
                <a:cs typeface="Arial" panose="020B0604020202020204" pitchFamily="34" charset="0"/>
              </a:rPr>
              <a:t>next to the “New Slide” button.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General Template Notes:</a:t>
            </a:r>
          </a:p>
          <a:p>
            <a:pPr marL="91440" lvl="0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800" b="0" u="none" spc="60" baseline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76200" dist="38100" dir="8100000" algn="tr" rotWithShape="0">
                    <a:prstClr val="black">
                      <a:alpha val="60000"/>
                    </a:prstClr>
                  </a:outerShdw>
                </a:effectLst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</a:t>
            </a:r>
            <a:r>
              <a:rPr lang="en-US" sz="1800" b="1" u="none" spc="60" baseline="0">
                <a:solidFill>
                  <a:schemeClr val="bg1"/>
                </a:solidFill>
                <a:effectLst>
                  <a:outerShdw blurRad="76200" dist="38100" dir="8100000" algn="tr" rotWithShape="0">
                    <a:prstClr val="black">
                      <a:alpha val="60000"/>
                    </a:prstClr>
                  </a:outerShdw>
                </a:effectLst>
                <a:latin typeface="+mj-lt"/>
                <a:cs typeface="Arial" panose="020B0604020202020204" pitchFamily="34" charset="0"/>
              </a:rPr>
              <a:t> </a:t>
            </a:r>
            <a:r>
              <a:rPr lang="en-US" sz="1800" b="1" u="sng" spc="60" baseline="0">
                <a:solidFill>
                  <a:schemeClr val="bg1"/>
                </a:solidFill>
                <a:effectLst>
                  <a:outerShdw blurRad="76200" dist="38100" dir="8100000" algn="tr" rotWithShape="0">
                    <a:prstClr val="black">
                      <a:alpha val="60000"/>
                    </a:prstClr>
                  </a:outerShdw>
                </a:effectLst>
                <a:latin typeface="+mj-lt"/>
                <a:cs typeface="Arial" panose="020B0604020202020204" pitchFamily="34" charset="0"/>
              </a:rPr>
              <a:t>DO NOT</a:t>
            </a:r>
            <a:r>
              <a:rPr lang="en-US" sz="1800" b="1" u="none" spc="60" baseline="0">
                <a:solidFill>
                  <a:schemeClr val="bg1"/>
                </a:solidFill>
                <a:effectLst>
                  <a:outerShdw blurRad="76200" dist="38100" dir="8100000" algn="tr" rotWithShape="0">
                    <a:prstClr val="black">
                      <a:alpha val="60000"/>
                    </a:prstClr>
                  </a:outerShdw>
                </a:effectLst>
                <a:latin typeface="+mj-lt"/>
                <a:cs typeface="Arial" panose="020B0604020202020204" pitchFamily="34" charset="0"/>
              </a:rPr>
              <a:t>:</a:t>
            </a:r>
          </a:p>
          <a:p>
            <a:pPr marL="457200" marR="0" lvl="1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ý"/>
              <a:tabLst/>
              <a:defRPr/>
            </a:pPr>
            <a:r>
              <a:rPr lang="en-US" sz="1050" b="1" baseline="0">
                <a:latin typeface="Arial" panose="020B0604020202020204" pitchFamily="34" charset="0"/>
                <a:cs typeface="Arial" panose="020B0604020202020204" pitchFamily="34" charset="0"/>
              </a:rPr>
              <a:t>Space out your bullets using the “enter” key</a:t>
            </a:r>
            <a:r>
              <a:rPr lang="en-US" sz="1050" b="0" baseline="0">
                <a:latin typeface="Arial" panose="020B0604020202020204" pitchFamily="34" charset="0"/>
                <a:cs typeface="Arial" panose="020B0604020202020204" pitchFamily="34" charset="0"/>
              </a:rPr>
              <a:t>.  Please note if a spacing adjustment is required.</a:t>
            </a:r>
            <a:endParaRPr lang="en-US" sz="1050" b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-17145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ý"/>
            </a:pPr>
            <a:r>
              <a:rPr lang="en-US" sz="1050" b="1" baseline="0">
                <a:latin typeface="Arial" panose="020B0604020202020204" pitchFamily="34" charset="0"/>
                <a:cs typeface="Arial" panose="020B0604020202020204" pitchFamily="34" charset="0"/>
              </a:rPr>
              <a:t>Type any titles in all uppercase or with caps lock on</a:t>
            </a:r>
            <a:r>
              <a:rPr lang="en-US" sz="1050" b="0" baseline="0">
                <a:latin typeface="Arial" panose="020B0604020202020204" pitchFamily="34" charset="0"/>
                <a:cs typeface="Arial" panose="020B0604020202020204" pitchFamily="34" charset="0"/>
              </a:rPr>
              <a:t>, as formatting is automatic. Type using standard title caps.</a:t>
            </a:r>
          </a:p>
          <a:p>
            <a:pPr marL="457200" lvl="1" indent="-17145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ý"/>
            </a:pPr>
            <a:r>
              <a:rPr lang="en-US" sz="1050" b="1" baseline="0">
                <a:latin typeface="Arial" panose="020B0604020202020204" pitchFamily="34" charset="0"/>
                <a:cs typeface="Arial" panose="020B0604020202020204" pitchFamily="34" charset="0"/>
              </a:rPr>
              <a:t>Change heading alignment or location for standard content slide material</a:t>
            </a:r>
            <a:r>
              <a:rPr lang="en-US" sz="1050" b="0" baseline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9144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b="0" u="none" kern="1200" spc="60" baseline="0">
                <a:solidFill>
                  <a:srgbClr val="92D050"/>
                </a:solidFill>
                <a:effectLst>
                  <a:outerShdw blurRad="76200" dist="38100" dir="8100000" algn="tr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</a:t>
            </a:r>
            <a:r>
              <a:rPr kumimoji="0" lang="en-US" sz="1800" b="1" i="0" u="none" strike="noStrike" kern="1200" cap="none" spc="6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76200" dist="38100" dir="8100000" algn="tr" rotWithShape="0">
                    <a:prstClr val="black">
                      <a:alpha val="60000"/>
                    </a:prstClr>
                  </a:outerShdw>
                </a:effectLst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800" b="1" i="0" u="sng" strike="noStrike" kern="1200" cap="none" spc="6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76200" dist="38100" dir="8100000" algn="tr" rotWithShape="0">
                    <a:prstClr val="black">
                      <a:alpha val="60000"/>
                    </a:prstClr>
                  </a:outerShdw>
                </a:effectLst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DO</a:t>
            </a:r>
            <a:r>
              <a:rPr kumimoji="0" lang="en-US" sz="1800" b="1" i="0" u="none" strike="noStrike" kern="1200" cap="none" spc="6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76200" dist="38100" dir="8100000" algn="tr" rotWithShape="0">
                    <a:prstClr val="black">
                      <a:alpha val="60000"/>
                    </a:prstClr>
                  </a:outerShdw>
                </a:effectLst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:</a:t>
            </a:r>
          </a:p>
          <a:p>
            <a:pPr marL="457200" marR="0" lvl="1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2AF2F"/>
              </a:buClr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Reference your graphics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 Add a note at the top of the “Slide notes” section that indicates where your graphic originated.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Note that any graphics not referenced or in violation of </a:t>
            </a: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chemeClr val="accent4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US Copyright Law, Title 17 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will be replaced to ensure your protection.</a:t>
            </a:r>
          </a:p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endParaRPr lang="en-US" sz="1100" b="0" baseline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5308798" y="88691"/>
            <a:ext cx="3245631" cy="110281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l"/>
            <a:r>
              <a:rPr lang="en-US" sz="1400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This slide contains information on how to use this template, and is hidden. </a:t>
            </a:r>
          </a:p>
          <a:p>
            <a:pPr algn="l">
              <a:spcBef>
                <a:spcPts val="300"/>
              </a:spcBef>
            </a:pPr>
            <a:r>
              <a:rPr lang="en-US" sz="1400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It is not a part of </a:t>
            </a:r>
            <a:br>
              <a:rPr lang="en-US" sz="1400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n-US" sz="1400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presentation.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1376381"/>
            <a:ext cx="9144000" cy="0"/>
          </a:xfrm>
          <a:prstGeom prst="line">
            <a:avLst/>
          </a:prstGeom>
          <a:ln w="101600"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7084799" y="2286069"/>
            <a:ext cx="1619719" cy="16205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1" indent="-17145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b="0" baseline="0">
                <a:latin typeface="Arial" panose="020B0604020202020204" pitchFamily="34" charset="0"/>
                <a:cs typeface="Arial" panose="020B0604020202020204" pitchFamily="34" charset="0"/>
              </a:rPr>
              <a:t>Legal Language</a:t>
            </a:r>
            <a:endParaRPr lang="en-US" sz="1100" b="0" baseline="0"/>
          </a:p>
          <a:p>
            <a:pPr marL="0" lvl="1" indent="-171450">
              <a:lnSpc>
                <a:spcPct val="9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100" b="0" baseline="0"/>
              <a:t>Poll</a:t>
            </a:r>
          </a:p>
          <a:p>
            <a:pPr marL="0" lvl="1" indent="-171450">
              <a:lnSpc>
                <a:spcPct val="9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100" b="0" baseline="0"/>
              <a:t>Save the Date</a:t>
            </a:r>
          </a:p>
          <a:p>
            <a:pPr marL="0" lvl="1" indent="-171450">
              <a:lnSpc>
                <a:spcPct val="9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100" b="0" baseline="0"/>
              <a:t>Questions</a:t>
            </a:r>
          </a:p>
          <a:p>
            <a:pPr marL="0" lvl="1" indent="-171450">
              <a:lnSpc>
                <a:spcPct val="9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100" b="0" baseline="0"/>
              <a:t>Resources</a:t>
            </a:r>
          </a:p>
          <a:p>
            <a:pPr marL="0" lvl="1" indent="-171450">
              <a:lnSpc>
                <a:spcPct val="9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100" b="0" baseline="0"/>
              <a:t>Contact</a:t>
            </a:r>
          </a:p>
          <a:p>
            <a:pPr marL="0" lvl="1" indent="-171450">
              <a:lnSpc>
                <a:spcPct val="9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100" b="0" baseline="0"/>
              <a:t>Thank You</a:t>
            </a:r>
            <a:endParaRPr lang="en-US" sz="1100" b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5040000" y="2252580"/>
            <a:ext cx="33624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5040000" y="3766530"/>
            <a:ext cx="33624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4EBE4A4-93BC-4F5F-96D7-3EB1B9477815}"/>
              </a:ext>
            </a:extLst>
          </p:cNvPr>
          <p:cNvGrpSpPr/>
          <p:nvPr userDrawn="1"/>
        </p:nvGrpSpPr>
        <p:grpSpPr>
          <a:xfrm>
            <a:off x="5101094" y="5519741"/>
            <a:ext cx="3776420" cy="1204516"/>
            <a:chOff x="9823451" y="-913608"/>
            <a:chExt cx="3776420" cy="1204516"/>
          </a:xfrm>
        </p:grpSpPr>
        <p:sp>
          <p:nvSpPr>
            <p:cNvPr id="23" name="TextBox 22"/>
            <p:cNvSpPr txBox="1"/>
            <p:nvPr userDrawn="1"/>
          </p:nvSpPr>
          <p:spPr>
            <a:xfrm>
              <a:off x="11200962" y="-833368"/>
              <a:ext cx="2398909" cy="1044036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en-US" sz="1200" b="1" i="0" spc="4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Don’t delete this slide until the presentation is final.</a:t>
              </a:r>
              <a:endParaRPr lang="en-US" sz="1200" b="1" i="0" spc="4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  <a:p>
              <a:pPr algn="ctr">
                <a:lnSpc>
                  <a:spcPct val="90000"/>
                </a:lnSpc>
                <a:spcBef>
                  <a:spcPts val="600"/>
                </a:spcBef>
              </a:pPr>
              <a:r>
                <a:rPr lang="en-US" sz="1500" b="1" i="0" spc="40" baseline="0">
                  <a:solidFill>
                    <a:srgbClr val="9D1C30"/>
                  </a:solidFill>
                  <a:latin typeface="+mj-lt"/>
                </a:rPr>
                <a:t>Keep it in the template.</a:t>
              </a:r>
              <a:endParaRPr lang="en-US" sz="1500" b="1" i="0" spc="40">
                <a:solidFill>
                  <a:srgbClr val="9D1C30"/>
                </a:solidFill>
                <a:latin typeface="+mj-lt"/>
              </a:endParaRP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C27DF8FF-D711-4A8A-8948-673270B8AE9D}"/>
                </a:ext>
              </a:extLst>
            </p:cNvPr>
            <p:cNvGrpSpPr/>
            <p:nvPr userDrawn="1"/>
          </p:nvGrpSpPr>
          <p:grpSpPr>
            <a:xfrm>
              <a:off x="9823451" y="-913608"/>
              <a:ext cx="1204516" cy="1204516"/>
              <a:chOff x="9823451" y="-913608"/>
              <a:chExt cx="1204516" cy="1204516"/>
            </a:xfrm>
          </p:grpSpPr>
          <p:grpSp>
            <p:nvGrpSpPr>
              <p:cNvPr id="24" name="Group 23"/>
              <p:cNvGrpSpPr/>
              <p:nvPr userDrawn="1"/>
            </p:nvGrpSpPr>
            <p:grpSpPr>
              <a:xfrm>
                <a:off x="9823451" y="-913608"/>
                <a:ext cx="1204516" cy="1204516"/>
                <a:chOff x="1714500" y="4547858"/>
                <a:chExt cx="1262157" cy="1262157"/>
              </a:xfrm>
            </p:grpSpPr>
            <p:sp>
              <p:nvSpPr>
                <p:cNvPr id="21" name="8-Point Star 20"/>
                <p:cNvSpPr/>
                <p:nvPr userDrawn="1"/>
              </p:nvSpPr>
              <p:spPr>
                <a:xfrm rot="20240074">
                  <a:off x="1714500" y="4547858"/>
                  <a:ext cx="1262157" cy="1262157"/>
                </a:xfrm>
                <a:prstGeom prst="star8">
                  <a:avLst>
                    <a:gd name="adj" fmla="val 45801"/>
                  </a:avLst>
                </a:prstGeom>
                <a:gradFill>
                  <a:gsLst>
                    <a:gs pos="0">
                      <a:srgbClr val="7A232E"/>
                    </a:gs>
                    <a:gs pos="100000">
                      <a:srgbClr val="B85759"/>
                    </a:gs>
                    <a:gs pos="55000">
                      <a:srgbClr val="9D1C30"/>
                    </a:gs>
                  </a:gsLst>
                </a:gra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" name="8-Point Star 21"/>
                <p:cNvSpPr/>
                <p:nvPr userDrawn="1"/>
              </p:nvSpPr>
              <p:spPr>
                <a:xfrm rot="20240074">
                  <a:off x="1776599" y="4609957"/>
                  <a:ext cx="1137960" cy="1137960"/>
                </a:xfrm>
                <a:prstGeom prst="star8">
                  <a:avLst>
                    <a:gd name="adj" fmla="val 45801"/>
                  </a:avLst>
                </a:prstGeom>
                <a:noFill/>
                <a:ln w="44450">
                  <a:solidFill>
                    <a:schemeClr val="bg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9" name="TextBox 18"/>
              <p:cNvSpPr txBox="1"/>
              <p:nvPr userDrawn="1"/>
            </p:nvSpPr>
            <p:spPr>
              <a:xfrm>
                <a:off x="9929466" y="-730460"/>
                <a:ext cx="992486" cy="838221"/>
              </a:xfrm>
              <a:prstGeom prst="rect">
                <a:avLst/>
              </a:prstGeom>
              <a:noFill/>
              <a:effectLst>
                <a:outerShdw blurRad="50800" dist="254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2000" b="0" i="0" spc="40" baseline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DON’T</a:t>
                </a:r>
                <a:br>
                  <a:rPr lang="en-US" sz="2000" b="0" i="0" spc="40" baseline="0">
                    <a:solidFill>
                      <a:schemeClr val="bg1"/>
                    </a:solidFill>
                    <a:latin typeface="Impact" panose="020B0806030902050204" pitchFamily="34" charset="0"/>
                  </a:rPr>
                </a:br>
                <a:r>
                  <a:rPr lang="en-US" sz="2000" b="0" i="0" spc="40" baseline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DELETE</a:t>
                </a:r>
              </a:p>
            </p:txBody>
          </p:sp>
        </p:grpSp>
      </p:grpSp>
      <p:grpSp>
        <p:nvGrpSpPr>
          <p:cNvPr id="20" name="Group 19"/>
          <p:cNvGrpSpPr/>
          <p:nvPr userDrawn="1"/>
        </p:nvGrpSpPr>
        <p:grpSpPr>
          <a:xfrm>
            <a:off x="1939046" y="2247590"/>
            <a:ext cx="2645179" cy="1166059"/>
            <a:chOff x="1534687" y="2189208"/>
            <a:chExt cx="3049009" cy="1344077"/>
          </a:xfrm>
        </p:grpSpPr>
        <p:pic>
          <p:nvPicPr>
            <p:cNvPr id="2" name="Picture 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534687" y="2189208"/>
              <a:ext cx="2695575" cy="1162050"/>
            </a:xfrm>
            <a:prstGeom prst="rect">
              <a:avLst/>
            </a:prstGeom>
          </p:spPr>
        </p:pic>
        <p:sp>
          <p:nvSpPr>
            <p:cNvPr id="29" name="Rectangle 28"/>
            <p:cNvSpPr/>
            <p:nvPr userDrawn="1"/>
          </p:nvSpPr>
          <p:spPr>
            <a:xfrm>
              <a:off x="3454181" y="2483307"/>
              <a:ext cx="736819" cy="221793"/>
            </a:xfrm>
            <a:prstGeom prst="rect">
              <a:avLst/>
            </a:prstGeom>
            <a:solidFill>
              <a:srgbClr val="FFC000">
                <a:alpha val="10000"/>
              </a:srgbClr>
            </a:solidFill>
            <a:ln w="1905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Left Arrow 29"/>
            <p:cNvSpPr/>
            <p:nvPr userDrawn="1"/>
          </p:nvSpPr>
          <p:spPr>
            <a:xfrm>
              <a:off x="4209296" y="2514699"/>
              <a:ext cx="374400" cy="178031"/>
            </a:xfrm>
            <a:prstGeom prst="leftArrow">
              <a:avLst>
                <a:gd name="adj1" fmla="val 33673"/>
                <a:gd name="adj2" fmla="val 50000"/>
              </a:avLst>
            </a:prstGeom>
            <a:gradFill>
              <a:gsLst>
                <a:gs pos="0">
                  <a:srgbClr val="7A232E"/>
                </a:gs>
                <a:gs pos="98230">
                  <a:srgbClr val="B85759"/>
                </a:gs>
                <a:gs pos="45000">
                  <a:srgbClr val="9D1C30"/>
                </a:gs>
              </a:gsLst>
            </a:gradFill>
            <a:ln>
              <a:solidFill>
                <a:srgbClr val="7A232E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/>
            <p:cNvSpPr/>
            <p:nvPr userDrawn="1"/>
          </p:nvSpPr>
          <p:spPr>
            <a:xfrm>
              <a:off x="3061701" y="2843369"/>
              <a:ext cx="382955" cy="322936"/>
            </a:xfrm>
            <a:prstGeom prst="rect">
              <a:avLst/>
            </a:prstGeom>
            <a:solidFill>
              <a:srgbClr val="FFC000">
                <a:alpha val="10000"/>
              </a:srgbClr>
            </a:solidFill>
            <a:ln w="1905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Left Arrow 31"/>
            <p:cNvSpPr/>
            <p:nvPr userDrawn="1"/>
          </p:nvSpPr>
          <p:spPr>
            <a:xfrm rot="7656475">
              <a:off x="3026394" y="3257070"/>
              <a:ext cx="374400" cy="178030"/>
            </a:xfrm>
            <a:prstGeom prst="leftArrow">
              <a:avLst>
                <a:gd name="adj1" fmla="val 33673"/>
                <a:gd name="adj2" fmla="val 50000"/>
              </a:avLst>
            </a:prstGeom>
            <a:gradFill>
              <a:gsLst>
                <a:gs pos="0">
                  <a:srgbClr val="7A232E"/>
                </a:gs>
                <a:gs pos="98230">
                  <a:srgbClr val="B85759"/>
                </a:gs>
                <a:gs pos="45000">
                  <a:srgbClr val="9D1C30"/>
                </a:gs>
              </a:gsLst>
            </a:gradFill>
            <a:ln>
              <a:solidFill>
                <a:srgbClr val="7A232E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8F6D14EF-EBC7-433A-8C95-1D2C470B7DF1}"/>
              </a:ext>
            </a:extLst>
          </p:cNvPr>
          <p:cNvSpPr txBox="1"/>
          <p:nvPr userDrawn="1"/>
        </p:nvSpPr>
        <p:spPr>
          <a:xfrm>
            <a:off x="7427" y="161985"/>
            <a:ext cx="5040000" cy="10515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defTabSz="914400">
              <a:lnSpc>
                <a:spcPct val="90000"/>
              </a:lnSpc>
              <a:spcBef>
                <a:spcPct val="0"/>
              </a:spcBef>
              <a:buNone/>
              <a:defRPr lang="en-US" sz="3400" b="1" dirty="0">
                <a:gradFill>
                  <a:gsLst>
                    <a:gs pos="58000">
                      <a:schemeClr val="accent6">
                        <a:lumMod val="75000"/>
                      </a:schemeClr>
                    </a:gs>
                    <a:gs pos="100000">
                      <a:schemeClr val="accent1"/>
                    </a:gs>
                    <a:gs pos="19000">
                      <a:schemeClr val="accent1">
                        <a:lumMod val="75000"/>
                      </a:schemeClr>
                    </a:gs>
                    <a:gs pos="46885">
                      <a:schemeClr val="accent1"/>
                    </a:gs>
                    <a:gs pos="59000">
                      <a:schemeClr val="accent1">
                        <a:lumMod val="70000"/>
                      </a:schemeClr>
                    </a:gs>
                  </a:gsLst>
                  <a:lin ang="5400000" scaled="1"/>
                </a:gradFill>
                <a:effectLst>
                  <a:innerShdw blurRad="101600" dist="50800" dir="18900000">
                    <a:schemeClr val="accent1">
                      <a:lumMod val="50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pPr lvl="0" algn="ctr">
              <a:lnSpc>
                <a:spcPct val="85000"/>
              </a:lnSpc>
            </a:pPr>
            <a:r>
              <a:rPr lang="en-US" sz="5000" b="1" kern="120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rPr>
              <a:t>2017 Template</a:t>
            </a:r>
          </a:p>
          <a:p>
            <a:pPr lvl="0" algn="ctr">
              <a:lnSpc>
                <a:spcPct val="85000"/>
              </a:lnSpc>
            </a:pPr>
            <a:r>
              <a:rPr lang="en-US" sz="4000" b="0" spc="60" baseline="0"/>
              <a:t>Usage Instructions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5AAE9CEC-A7E3-43C1-AC4A-1C3889F3666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7143" y="626792"/>
            <a:ext cx="1736362" cy="58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8901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>
            <a:grpSpLocks noChangeAspect="1"/>
          </p:cNvGrpSpPr>
          <p:nvPr userDrawn="1"/>
        </p:nvGrpSpPr>
        <p:grpSpPr>
          <a:xfrm>
            <a:off x="8023226" y="2924758"/>
            <a:ext cx="1120774" cy="3933242"/>
            <a:chOff x="8023226" y="2924758"/>
            <a:chExt cx="1120774" cy="3933242"/>
          </a:xfrm>
        </p:grpSpPr>
        <p:sp>
          <p:nvSpPr>
            <p:cNvPr id="8" name="Isosceles Triangle 7"/>
            <p:cNvSpPr/>
            <p:nvPr userDrawn="1"/>
          </p:nvSpPr>
          <p:spPr>
            <a:xfrm>
              <a:off x="8023226" y="2924758"/>
              <a:ext cx="1120774" cy="3933242"/>
            </a:xfrm>
            <a:prstGeom prst="triangle">
              <a:avLst>
                <a:gd name="adj" fmla="val 100000"/>
              </a:avLst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Isosceles Triangle 8"/>
            <p:cNvSpPr/>
            <p:nvPr userDrawn="1"/>
          </p:nvSpPr>
          <p:spPr>
            <a:xfrm>
              <a:off x="8239885" y="3685101"/>
              <a:ext cx="904115" cy="3172899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>
            <a:grpSpLocks noChangeAspect="1"/>
          </p:cNvGrpSpPr>
          <p:nvPr userDrawn="1"/>
        </p:nvGrpSpPr>
        <p:grpSpPr>
          <a:xfrm rot="16200000" flipV="1">
            <a:off x="2158719" y="-2165164"/>
            <a:ext cx="1720507" cy="6037943"/>
            <a:chOff x="8150764" y="3372336"/>
            <a:chExt cx="993237" cy="3485664"/>
          </a:xfrm>
        </p:grpSpPr>
        <p:sp>
          <p:nvSpPr>
            <p:cNvPr id="11" name="Isosceles Triangle 10"/>
            <p:cNvSpPr/>
            <p:nvPr userDrawn="1"/>
          </p:nvSpPr>
          <p:spPr>
            <a:xfrm>
              <a:off x="8150764" y="3372336"/>
              <a:ext cx="993237" cy="3485663"/>
            </a:xfrm>
            <a:prstGeom prst="triangle">
              <a:avLst>
                <a:gd name="adj" fmla="val 100000"/>
              </a:avLst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Isosceles Triangle 11"/>
            <p:cNvSpPr/>
            <p:nvPr userDrawn="1"/>
          </p:nvSpPr>
          <p:spPr>
            <a:xfrm>
              <a:off x="8239885" y="3685101"/>
              <a:ext cx="904115" cy="3172899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clrChange>
              <a:clrFrom>
                <a:srgbClr val="231F20"/>
              </a:clrFrom>
              <a:clrTo>
                <a:srgbClr val="231F2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999" y="121811"/>
            <a:ext cx="996650" cy="98398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555" y="5213276"/>
            <a:ext cx="2440289" cy="82430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324" y="6424484"/>
            <a:ext cx="1890650" cy="2288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11836"/>
            <a:ext cx="7772400" cy="2387600"/>
          </a:xfr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 dirty="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30440" y="4419231"/>
            <a:ext cx="4798656" cy="1392508"/>
          </a:xfrm>
        </p:spPr>
        <p:txBody>
          <a:bodyPr vert="horz" lIns="182880" tIns="45720" rIns="91440" bIns="45720" rtlCol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lang="en-US" sz="2300" dirty="0"/>
            </a:lvl1pPr>
            <a:lvl2pPr marL="457200" indent="-182880">
              <a:buClr>
                <a:schemeClr val="accent1"/>
              </a:buClr>
              <a:defRPr sz="1800"/>
            </a:lvl2pPr>
            <a:lvl3pPr>
              <a:defRPr/>
            </a:lvl3pPr>
          </a:lstStyle>
          <a:p>
            <a:pPr marL="274320" lvl="0" indent="-274320">
              <a:buSzPct val="101000"/>
            </a:pPr>
            <a:r>
              <a:rPr lang="en-US"/>
              <a:t>Click to edit Master subtitle style</a:t>
            </a:r>
          </a:p>
          <a:p>
            <a:pPr marL="960120" lvl="1" indent="-274320">
              <a:buSzPct val="101000"/>
            </a:pPr>
            <a:r>
              <a:rPr lang="en-US"/>
              <a:t>If a note is needed, list here</a:t>
            </a:r>
          </a:p>
        </p:txBody>
      </p:sp>
      <p:pic>
        <p:nvPicPr>
          <p:cNvPr id="18" name="Picture 17" descr="EDSEALC"/>
          <p:cNvPicPr/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983" y="187970"/>
            <a:ext cx="822960" cy="82296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 userDrawn="1"/>
        </p:nvSpPr>
        <p:spPr>
          <a:xfrm>
            <a:off x="4452730" y="6424484"/>
            <a:ext cx="2576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4025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arget Icon">
            <a:extLst>
              <a:ext uri="{FF2B5EF4-FFF2-40B4-BE49-F238E27FC236}">
                <a16:creationId xmlns:a16="http://schemas.microsoft.com/office/drawing/2014/main" id="{CE7F2329-9AB5-4502-9A32-DC50A392F5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37959"/>
            <a:ext cx="342900" cy="457200"/>
          </a:xfrm>
          <a:prstGeom prst="rect">
            <a:avLst/>
          </a:prstGeom>
        </p:spPr>
      </p:pic>
      <p:sp>
        <p:nvSpPr>
          <p:cNvPr id="6" name="Slide Number">
            <a:extLst>
              <a:ext uri="{FF2B5EF4-FFF2-40B4-BE49-F238E27FC236}">
                <a16:creationId xmlns:a16="http://schemas.microsoft.com/office/drawing/2014/main" id="{FEA3DEE6-72F4-49C9-965D-E6F849A5E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CF31141F-3166-4574-964B-985B9D39E8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/>
              <a:t>Enter Title for Objectives Slide</a:t>
            </a:r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17AAC5FF-8264-4C60-8AAC-1B83EE242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 marL="274320" indent="-274320">
              <a:buFont typeface="Wingdings 2" panose="05020102010507070707" pitchFamily="18" charset="2"/>
              <a:buChar char=""/>
              <a:defRPr/>
            </a:lvl1pPr>
            <a:lvl2pPr marL="617220">
              <a:defRPr/>
            </a:lvl2pPr>
            <a:lvl3pPr marL="960120">
              <a:defRPr/>
            </a:lvl3pPr>
            <a:lvl4pPr marL="1303020">
              <a:defRPr/>
            </a:lvl4pPr>
            <a:lvl5pPr marL="164592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E5B53C0-0C47-43AC-BBAB-8355450A4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0345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ve the D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16A5BAF-C39D-44C3-B998-7CF83B21A0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500059"/>
            <a:ext cx="4955638" cy="53579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8B35F6F-244A-4CAD-AEAB-1171AE328AA0}"/>
              </a:ext>
            </a:extLst>
          </p:cNvPr>
          <p:cNvSpPr txBox="1"/>
          <p:nvPr userDrawn="1"/>
        </p:nvSpPr>
        <p:spPr>
          <a:xfrm>
            <a:off x="628650" y="365126"/>
            <a:ext cx="7955280" cy="10515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defTabSz="914400">
              <a:lnSpc>
                <a:spcPct val="90000"/>
              </a:lnSpc>
              <a:spcBef>
                <a:spcPct val="0"/>
              </a:spcBef>
              <a:buNone/>
              <a:defRPr lang="en-US" sz="3400" b="1" dirty="0">
                <a:gradFill>
                  <a:gsLst>
                    <a:gs pos="58000">
                      <a:schemeClr val="accent6">
                        <a:lumMod val="75000"/>
                      </a:schemeClr>
                    </a:gs>
                    <a:gs pos="100000">
                      <a:schemeClr val="accent1"/>
                    </a:gs>
                    <a:gs pos="19000">
                      <a:schemeClr val="accent1">
                        <a:lumMod val="75000"/>
                      </a:schemeClr>
                    </a:gs>
                    <a:gs pos="46885">
                      <a:schemeClr val="accent1"/>
                    </a:gs>
                    <a:gs pos="59000">
                      <a:schemeClr val="accent1">
                        <a:lumMod val="70000"/>
                      </a:schemeClr>
                    </a:gs>
                  </a:gsLst>
                  <a:lin ang="5400000" scaled="1"/>
                </a:gradFill>
                <a:effectLst>
                  <a:innerShdw blurRad="101600" dist="50800" dir="18900000">
                    <a:schemeClr val="accent1">
                      <a:lumMod val="50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Save the Date: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F3C4352-E632-483B-9D34-319AB807FB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12107" y="1699826"/>
            <a:ext cx="7661189" cy="4505325"/>
          </a:xfrm>
        </p:spPr>
        <p:txBody>
          <a:bodyPr/>
          <a:lstStyle>
            <a:lvl1pPr marL="91440" indent="-365760">
              <a:buSzPct val="130000"/>
              <a:buFont typeface="Webdings" panose="05030102010509060703" pitchFamily="18" charset="2"/>
              <a:buChar char=""/>
              <a:defRPr sz="2600"/>
            </a:lvl1pPr>
            <a:lvl2pPr marL="685800" indent="0">
              <a:spcBef>
                <a:spcPts val="0"/>
              </a:spcBef>
              <a:buNone/>
              <a:defRPr sz="1700">
                <a:solidFill>
                  <a:schemeClr val="accent3">
                    <a:lumMod val="75000"/>
                    <a:lumOff val="25000"/>
                  </a:schemeClr>
                </a:solidFill>
              </a:defRPr>
            </a:lvl2pPr>
            <a:lvl3pPr marL="1005840" indent="-365760" algn="l">
              <a:spcAft>
                <a:spcPts val="1200"/>
              </a:spcAft>
              <a:buFont typeface="Webdings" panose="05030102010509060703" pitchFamily="18" charset="2"/>
              <a:buChar char=""/>
              <a:defRPr b="1">
                <a:solidFill>
                  <a:schemeClr val="accent1"/>
                </a:solidFill>
              </a:defRPr>
            </a:lvl3pPr>
          </a:lstStyle>
          <a:p>
            <a:pPr lvl="0"/>
            <a:r>
              <a:rPr lang="en-US"/>
              <a:t>Event Title Here</a:t>
            </a:r>
          </a:p>
          <a:p>
            <a:pPr lvl="1"/>
            <a:r>
              <a:rPr lang="en-US"/>
              <a:t>Event summary goes here</a:t>
            </a:r>
          </a:p>
          <a:p>
            <a:pPr lvl="2"/>
            <a:r>
              <a:rPr lang="en-US"/>
              <a:t>Event date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878025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out Room Li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5AA60EFC-21EF-4756-ABD1-14D137A0BA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4103" y="-1"/>
            <a:ext cx="3379489" cy="34562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F3C4352-E632-483B-9D34-319AB807FB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8655" y="1319429"/>
            <a:ext cx="7528945" cy="1448602"/>
          </a:xfrm>
          <a:prstGeom prst="rect">
            <a:avLst/>
          </a:prstGeom>
          <a:noFill/>
          <a:ln w="9525">
            <a:gradFill flip="none" rotWithShape="1">
              <a:gsLst>
                <a:gs pos="0">
                  <a:schemeClr val="tx1">
                    <a:alpha val="15000"/>
                  </a:schemeClr>
                </a:gs>
                <a:gs pos="2000">
                  <a:schemeClr val="tx1">
                    <a:alpha val="0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16200000" scaled="0"/>
              <a:tileRect/>
            </a:gra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0" rIns="0" bIns="91440" anchor="ctr">
            <a:spAutoFit/>
          </a:bodyPr>
          <a:lstStyle>
            <a:lvl1pPr marL="914400" indent="-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40000"/>
              <a:buFont typeface="Wingdings" panose="05000000000000000000" pitchFamily="2" charset="2"/>
              <a:buChar char=""/>
              <a:defRPr sz="4000" b="0" cap="none" spc="0" baseline="26000">
                <a:ln/>
                <a:pattFill prst="dkUpDiag">
                  <a:fgClr>
                    <a:schemeClr val="tx1"/>
                  </a:fgClr>
                  <a:bgClr>
                    <a:schemeClr val="tx1">
                      <a:lumMod val="90000"/>
                      <a:lumOff val="10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defRPr>
            </a:lvl1pPr>
            <a:lvl2pPr marL="0" indent="0">
              <a:spcBef>
                <a:spcPts val="600"/>
              </a:spcBef>
              <a:buNone/>
              <a:defRPr sz="1600" i="1" spc="20" baseline="0">
                <a:solidFill>
                  <a:schemeClr val="accent4">
                    <a:lumMod val="50000"/>
                  </a:schemeClr>
                </a:solidFill>
              </a:defRPr>
            </a:lvl2pPr>
            <a:lvl3pPr marL="0" indent="-320040" algn="ctr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"/>
              <a:defRPr sz="1700" b="0">
                <a:solidFill>
                  <a:schemeClr val="accent1"/>
                </a:solidFill>
              </a:defRPr>
            </a:lvl3pPr>
            <a:lvl4pPr marL="91440" indent="0">
              <a:spcAft>
                <a:spcPts val="1500"/>
              </a:spcAft>
              <a:buNone/>
              <a:defRPr sz="1200" b="1" i="0" cap="all" baseline="0">
                <a:solidFill>
                  <a:schemeClr val="accent5"/>
                </a:solidFill>
              </a:defRPr>
            </a:lvl4pPr>
          </a:lstStyle>
          <a:p>
            <a:pPr lvl="0"/>
            <a:r>
              <a:rPr lang="en-US"/>
              <a:t>Breakout Room Title</a:t>
            </a:r>
          </a:p>
          <a:p>
            <a:pPr lvl="1"/>
            <a:r>
              <a:rPr lang="en-US"/>
              <a:t>Breakout Room Summary / Description</a:t>
            </a:r>
          </a:p>
          <a:p>
            <a:pPr lvl="2"/>
            <a:r>
              <a:rPr lang="en-US"/>
              <a:t>Phone Keypad Instructions</a:t>
            </a:r>
          </a:p>
          <a:p>
            <a:pPr lvl="3"/>
            <a:r>
              <a:rPr lang="en-US"/>
              <a:t>Room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7C394F9-EFD5-42F9-891E-4F9A50F08A68}"/>
              </a:ext>
            </a:extLst>
          </p:cNvPr>
          <p:cNvGrpSpPr/>
          <p:nvPr userDrawn="1"/>
        </p:nvGrpSpPr>
        <p:grpSpPr>
          <a:xfrm>
            <a:off x="4848225" y="193023"/>
            <a:ext cx="4019550" cy="1264286"/>
            <a:chOff x="4895850" y="193023"/>
            <a:chExt cx="4019550" cy="1264286"/>
          </a:xfrm>
        </p:grpSpPr>
        <p:sp>
          <p:nvSpPr>
            <p:cNvPr id="18" name="Speech Bubble: Rectangle with Corners Rounded 17">
              <a:extLst>
                <a:ext uri="{FF2B5EF4-FFF2-40B4-BE49-F238E27FC236}">
                  <a16:creationId xmlns:a16="http://schemas.microsoft.com/office/drawing/2014/main" id="{CFC41472-478F-4A01-9B2E-B66290F9B7CB}"/>
                </a:ext>
              </a:extLst>
            </p:cNvPr>
            <p:cNvSpPr/>
            <p:nvPr userDrawn="1"/>
          </p:nvSpPr>
          <p:spPr>
            <a:xfrm>
              <a:off x="4895850" y="193023"/>
              <a:ext cx="4019550" cy="1264286"/>
            </a:xfrm>
            <a:prstGeom prst="wedgeRoundRectCallout">
              <a:avLst>
                <a:gd name="adj1" fmla="val 1245"/>
                <a:gd name="adj2" fmla="val 95649"/>
                <a:gd name="adj3" fmla="val 16667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10000"/>
                  <a:lumOff val="9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1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300" b="1" kern="1200" cap="none" spc="0" baseline="0" noProof="0">
                  <a:gradFill>
                    <a:gsLst>
                      <a:gs pos="58000">
                        <a:schemeClr val="accent6">
                          <a:lumMod val="75000"/>
                        </a:schemeClr>
                      </a:gs>
                      <a:gs pos="100000">
                        <a:schemeClr val="accent1"/>
                      </a:gs>
                      <a:gs pos="19000">
                        <a:schemeClr val="accent1">
                          <a:lumMod val="75000"/>
                        </a:schemeClr>
                      </a:gs>
                      <a:gs pos="46885">
                        <a:schemeClr val="accent1"/>
                      </a:gs>
                      <a:gs pos="59000">
                        <a:schemeClr val="accent1">
                          <a:lumMod val="70000"/>
                        </a:schemeClr>
                      </a:gs>
                    </a:gsLst>
                    <a:lin ang="5400000" scaled="1"/>
                  </a:gradFill>
                  <a:effectLst>
                    <a:innerShdw blurRad="101600" dist="50800" dir="18900000">
                      <a:schemeClr val="accent1">
                        <a:lumMod val="50000"/>
                        <a:alpha val="70000"/>
                      </a:schemeClr>
                    </a:innerShdw>
                  </a:effectLst>
                  <a:latin typeface="+mj-lt"/>
                  <a:ea typeface="+mj-ea"/>
                  <a:cs typeface="+mj-cs"/>
                </a:rPr>
                <a:t>Breakout Room</a:t>
              </a:r>
              <a:r>
                <a:rPr lang="en-US" sz="3300" b="1" kern="1200" cap="none" spc="0" noProof="0">
                  <a:gradFill>
                    <a:gsLst>
                      <a:gs pos="58000">
                        <a:schemeClr val="accent6">
                          <a:lumMod val="75000"/>
                        </a:schemeClr>
                      </a:gs>
                      <a:gs pos="100000">
                        <a:schemeClr val="accent1"/>
                      </a:gs>
                      <a:gs pos="19000">
                        <a:schemeClr val="accent1">
                          <a:lumMod val="75000"/>
                        </a:schemeClr>
                      </a:gs>
                      <a:gs pos="46885">
                        <a:schemeClr val="accent1"/>
                      </a:gs>
                      <a:gs pos="59000">
                        <a:schemeClr val="accent1">
                          <a:lumMod val="70000"/>
                        </a:schemeClr>
                      </a:gs>
                    </a:gsLst>
                    <a:lin ang="5400000" scaled="1"/>
                  </a:gradFill>
                  <a:effectLst>
                    <a:innerShdw blurRad="101600" dist="50800" dir="18900000">
                      <a:schemeClr val="accent1">
                        <a:lumMod val="50000"/>
                        <a:alpha val="70000"/>
                      </a:schemeClr>
                    </a:innerShdw>
                  </a:effectLst>
                  <a:latin typeface="+mj-lt"/>
                  <a:ea typeface="+mj-ea"/>
                  <a:cs typeface="+mj-cs"/>
                </a:rPr>
                <a:t> </a:t>
              </a:r>
              <a:r>
                <a:rPr lang="en-US" sz="3200" b="0" kern="1200" cap="all" spc="220" baseline="0" noProof="0">
                  <a:gradFill flip="none" rotWithShape="1">
                    <a:gsLst>
                      <a:gs pos="58000">
                        <a:srgbClr val="AF3F49"/>
                      </a:gs>
                      <a:gs pos="100000">
                        <a:srgbClr val="AD3B46"/>
                      </a:gs>
                      <a:gs pos="19000">
                        <a:schemeClr val="accent2"/>
                      </a:gs>
                      <a:gs pos="59000">
                        <a:schemeClr val="accent2"/>
                      </a:gs>
                    </a:gsLst>
                    <a:lin ang="5400000" scaled="1"/>
                    <a:tileRect/>
                  </a:gradFill>
                  <a:effectLst>
                    <a:innerShdw blurRad="76200" dist="38100" dir="18900000">
                      <a:schemeClr val="accent5">
                        <a:lumMod val="75000"/>
                        <a:alpha val="70000"/>
                      </a:schemeClr>
                    </a:innerShdw>
                  </a:effectLst>
                  <a:latin typeface="+mj-lt"/>
                  <a:ea typeface="+mj-ea"/>
                  <a:cs typeface="+mj-cs"/>
                </a:rPr>
                <a:t>Discussions</a:t>
              </a:r>
              <a:endParaRPr lang="en-US" sz="3400" b="0" kern="1200" cap="all" spc="220" baseline="0" noProof="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AD30ECD-A8EE-4AE1-AE33-FD6E6D3A1A06}"/>
                </a:ext>
              </a:extLst>
            </p:cNvPr>
            <p:cNvSpPr/>
            <p:nvPr userDrawn="1"/>
          </p:nvSpPr>
          <p:spPr>
            <a:xfrm rot="5400000">
              <a:off x="6882765" y="-738460"/>
              <a:ext cx="45720" cy="30815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5AA38BA-BC5A-4469-A67D-0B1D8AF2EB5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8655" y="3037379"/>
            <a:ext cx="7528945" cy="1371658"/>
          </a:xfrm>
          <a:prstGeom prst="rect">
            <a:avLst/>
          </a:prstGeom>
          <a:noFill/>
          <a:ln w="9525">
            <a:gradFill flip="none" rotWithShape="1">
              <a:gsLst>
                <a:gs pos="0">
                  <a:schemeClr val="tx1">
                    <a:alpha val="15000"/>
                  </a:schemeClr>
                </a:gs>
                <a:gs pos="2000">
                  <a:schemeClr val="tx1">
                    <a:alpha val="0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16200000" scaled="0"/>
              <a:tileRect/>
            </a:gra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0" rIns="0" bIns="91440" anchor="ctr">
            <a:spAutoFit/>
          </a:bodyPr>
          <a:lstStyle>
            <a:lvl1pPr marL="914400" indent="-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40000"/>
              <a:buFont typeface="Wingdings" panose="05000000000000000000" pitchFamily="2" charset="2"/>
              <a:buChar char=""/>
              <a:defRPr sz="4000" b="0" cap="none" spc="0" baseline="26000">
                <a:ln/>
                <a:pattFill prst="dkUpDiag">
                  <a:fgClr>
                    <a:schemeClr val="tx1"/>
                  </a:fgClr>
                  <a:bgClr>
                    <a:schemeClr val="tx1">
                      <a:lumMod val="90000"/>
                      <a:lumOff val="10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defRPr>
            </a:lvl1pPr>
            <a:lvl2pPr marL="0" indent="0">
              <a:spcBef>
                <a:spcPts val="0"/>
              </a:spcBef>
              <a:buNone/>
              <a:defRPr sz="1600" i="1" spc="20" baseline="0">
                <a:solidFill>
                  <a:schemeClr val="accent4">
                    <a:lumMod val="50000"/>
                  </a:schemeClr>
                </a:solidFill>
              </a:defRPr>
            </a:lvl2pPr>
            <a:lvl3pPr marL="0" indent="-320040" algn="ctr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"/>
              <a:defRPr sz="1700" b="0">
                <a:solidFill>
                  <a:schemeClr val="accent1"/>
                </a:solidFill>
              </a:defRPr>
            </a:lvl3pPr>
            <a:lvl4pPr marL="91440" indent="0">
              <a:spcAft>
                <a:spcPts val="1500"/>
              </a:spcAft>
              <a:buNone/>
              <a:defRPr sz="1200" b="1" cap="all" baseline="0">
                <a:solidFill>
                  <a:schemeClr val="accent5"/>
                </a:solidFill>
              </a:defRPr>
            </a:lvl4pPr>
          </a:lstStyle>
          <a:p>
            <a:pPr lvl="0"/>
            <a:r>
              <a:rPr lang="en-US"/>
              <a:t>Breakout Room Title</a:t>
            </a:r>
          </a:p>
          <a:p>
            <a:pPr lvl="1"/>
            <a:r>
              <a:rPr lang="en-US"/>
              <a:t>Breakout Room Summary / Description</a:t>
            </a:r>
          </a:p>
          <a:p>
            <a:pPr lvl="2"/>
            <a:r>
              <a:rPr lang="en-US"/>
              <a:t>Phone Keypad Instructions</a:t>
            </a:r>
          </a:p>
          <a:p>
            <a:pPr lvl="3"/>
            <a:r>
              <a:rPr lang="en-US"/>
              <a:t>Room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09447CD6-F586-496A-B33A-672175DDF8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5" y="4678385"/>
            <a:ext cx="7528945" cy="137165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0" rIns="0" bIns="91440" anchor="ctr">
            <a:spAutoFit/>
          </a:bodyPr>
          <a:lstStyle>
            <a:lvl1pPr marL="914400" indent="-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40000"/>
              <a:buFont typeface="Wingdings" panose="05000000000000000000" pitchFamily="2" charset="2"/>
              <a:buChar char=""/>
              <a:defRPr sz="4000" b="0" cap="none" spc="0" baseline="26000">
                <a:ln/>
                <a:pattFill prst="dkUpDiag">
                  <a:fgClr>
                    <a:schemeClr val="tx1"/>
                  </a:fgClr>
                  <a:bgClr>
                    <a:schemeClr val="tx1">
                      <a:lumMod val="90000"/>
                      <a:lumOff val="10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defRPr>
            </a:lvl1pPr>
            <a:lvl2pPr marL="0" indent="0">
              <a:spcBef>
                <a:spcPts val="0"/>
              </a:spcBef>
              <a:buNone/>
              <a:defRPr sz="1600" i="1" spc="20" baseline="0">
                <a:solidFill>
                  <a:schemeClr val="accent4">
                    <a:lumMod val="50000"/>
                  </a:schemeClr>
                </a:solidFill>
              </a:defRPr>
            </a:lvl2pPr>
            <a:lvl3pPr marL="0" indent="-320040" algn="ctr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"/>
              <a:defRPr sz="1700" b="0">
                <a:solidFill>
                  <a:schemeClr val="accent1"/>
                </a:solidFill>
              </a:defRPr>
            </a:lvl3pPr>
            <a:lvl4pPr marL="91440" indent="0">
              <a:spcAft>
                <a:spcPts val="1500"/>
              </a:spcAft>
              <a:buNone/>
              <a:defRPr sz="1200" b="1" cap="all" baseline="0">
                <a:solidFill>
                  <a:schemeClr val="accent5"/>
                </a:solidFill>
              </a:defRPr>
            </a:lvl4pPr>
          </a:lstStyle>
          <a:p>
            <a:pPr lvl="0"/>
            <a:r>
              <a:rPr lang="en-US"/>
              <a:t>Breakout Room Title</a:t>
            </a:r>
          </a:p>
          <a:p>
            <a:pPr lvl="1"/>
            <a:r>
              <a:rPr lang="en-US"/>
              <a:t>Breakout Room Summary / Description</a:t>
            </a:r>
          </a:p>
          <a:p>
            <a:pPr lvl="2"/>
            <a:r>
              <a:rPr lang="en-US"/>
              <a:t>Phone Keypad Instructions</a:t>
            </a:r>
          </a:p>
          <a:p>
            <a:pPr lvl="3"/>
            <a:r>
              <a:rPr lang="en-US"/>
              <a:t>Room</a:t>
            </a:r>
          </a:p>
        </p:txBody>
      </p:sp>
    </p:spTree>
    <p:extLst>
      <p:ext uri="{BB962C8B-B14F-4D97-AF65-F5344CB8AC3E}">
        <p14:creationId xmlns:p14="http://schemas.microsoft.com/office/powerpoint/2010/main" val="3732768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endSnd/>
        </p:sndAc>
      </p:transition>
    </mc:Choice>
    <mc:Fallback xmlns="">
      <p:transition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ere Are You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B2B6C5-95AC-4CCF-A316-BB4F7630FA47}"/>
              </a:ext>
            </a:extLst>
          </p:cNvPr>
          <p:cNvSpPr txBox="1"/>
          <p:nvPr userDrawn="1"/>
        </p:nvSpPr>
        <p:spPr>
          <a:xfrm>
            <a:off x="628650" y="365126"/>
            <a:ext cx="7955279" cy="10515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defTabSz="914400">
              <a:lnSpc>
                <a:spcPct val="90000"/>
              </a:lnSpc>
              <a:spcBef>
                <a:spcPct val="0"/>
              </a:spcBef>
              <a:buNone/>
              <a:defRPr lang="en-US" sz="3400" b="1" dirty="0">
                <a:gradFill>
                  <a:gsLst>
                    <a:gs pos="58000">
                      <a:schemeClr val="accent6">
                        <a:lumMod val="75000"/>
                      </a:schemeClr>
                    </a:gs>
                    <a:gs pos="100000">
                      <a:schemeClr val="accent1"/>
                    </a:gs>
                    <a:gs pos="19000">
                      <a:schemeClr val="accent1">
                        <a:lumMod val="75000"/>
                      </a:schemeClr>
                    </a:gs>
                    <a:gs pos="46885">
                      <a:schemeClr val="accent1"/>
                    </a:gs>
                    <a:gs pos="59000">
                      <a:schemeClr val="accent1">
                        <a:lumMod val="70000"/>
                      </a:schemeClr>
                    </a:gs>
                  </a:gsLst>
                  <a:lin ang="5400000" scaled="1"/>
                </a:gradFill>
                <a:effectLst>
                  <a:innerShdw blurRad="101600" dist="50800" dir="18900000">
                    <a:schemeClr val="accent1">
                      <a:lumMod val="50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pPr lvl="0" algn="r"/>
            <a:r>
              <a:rPr lang="en-US" sz="3800" b="1" kern="120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rPr>
              <a:t>Where Are You?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49B1C7-376C-4588-9479-8B7FD89AEA1C}"/>
              </a:ext>
            </a:extLst>
          </p:cNvPr>
          <p:cNvSpPr/>
          <p:nvPr userDrawn="1"/>
        </p:nvSpPr>
        <p:spPr>
          <a:xfrm rot="5400000">
            <a:off x="4946904" y="-2303737"/>
            <a:ext cx="45720" cy="7068312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BB10FC-1879-4D54-9DBF-A84DD16609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50" y="636507"/>
            <a:ext cx="8295970" cy="5656619"/>
          </a:xfrm>
          <a:prstGeom prst="rect">
            <a:avLst/>
          </a:prstGeom>
          <a:effectLst>
            <a:innerShdw blurRad="63500" dist="25400" dir="18900000">
              <a:schemeClr val="accent1">
                <a:lumMod val="50000"/>
                <a:alpha val="50000"/>
              </a:schemeClr>
            </a:inn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F6D1450-DC26-4EDD-BBBC-73EB1D776CF7}"/>
              </a:ext>
            </a:extLst>
          </p:cNvPr>
          <p:cNvSpPr txBox="1"/>
          <p:nvPr userDrawn="1"/>
        </p:nvSpPr>
        <p:spPr>
          <a:xfrm>
            <a:off x="5601600" y="1207559"/>
            <a:ext cx="298232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/>
            <a:r>
              <a:rPr lang="en-US" sz="1300" i="1">
                <a:solidFill>
                  <a:schemeClr val="accent3">
                    <a:lumMod val="75000"/>
                    <a:lumOff val="25000"/>
                  </a:schemeClr>
                </a:solidFill>
              </a:rPr>
              <a:t>Enter your location in the chat window</a:t>
            </a:r>
            <a:br>
              <a:rPr lang="en-US" sz="1300" i="1">
                <a:solidFill>
                  <a:schemeClr val="accent3">
                    <a:lumMod val="75000"/>
                    <a:lumOff val="25000"/>
                  </a:schemeClr>
                </a:solidFill>
              </a:rPr>
            </a:br>
            <a:r>
              <a:rPr lang="en-US" sz="1200" i="1">
                <a:solidFill>
                  <a:schemeClr val="accent3">
                    <a:lumMod val="50000"/>
                    <a:lumOff val="50000"/>
                  </a:schemeClr>
                </a:solidFill>
              </a:rPr>
              <a:t>(lower left of screen)</a:t>
            </a:r>
          </a:p>
        </p:txBody>
      </p:sp>
    </p:spTree>
    <p:extLst>
      <p:ext uri="{BB962C8B-B14F-4D97-AF65-F5344CB8AC3E}">
        <p14:creationId xmlns:p14="http://schemas.microsoft.com/office/powerpoint/2010/main" val="22033544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59A1E24-4FA0-4F98-8BF9-EB39417922D0}"/>
              </a:ext>
            </a:extLst>
          </p:cNvPr>
          <p:cNvGrpSpPr/>
          <p:nvPr userDrawn="1"/>
        </p:nvGrpSpPr>
        <p:grpSpPr>
          <a:xfrm>
            <a:off x="1037844" y="4477390"/>
            <a:ext cx="7068312" cy="369332"/>
            <a:chOff x="1435608" y="1207557"/>
            <a:chExt cx="7068312" cy="36933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449B1C7-376C-4588-9479-8B7FD89AEA1C}"/>
                </a:ext>
              </a:extLst>
            </p:cNvPr>
            <p:cNvSpPr/>
            <p:nvPr userDrawn="1"/>
          </p:nvSpPr>
          <p:spPr>
            <a:xfrm rot="5400000">
              <a:off x="4946904" y="-2303737"/>
              <a:ext cx="45720" cy="70683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E9049AB-A84D-4A1B-AD47-FEAF1B009A4D}"/>
                </a:ext>
              </a:extLst>
            </p:cNvPr>
            <p:cNvSpPr txBox="1"/>
            <p:nvPr userDrawn="1"/>
          </p:nvSpPr>
          <p:spPr>
            <a:xfrm>
              <a:off x="1965307" y="1207557"/>
              <a:ext cx="45572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94360" indent="-594360" algn="ctr"/>
              <a:r>
                <a:rPr lang="en-US" sz="1800" b="1" i="1">
                  <a:solidFill>
                    <a:schemeClr val="accent3">
                      <a:lumMod val="75000"/>
                      <a:lumOff val="25000"/>
                    </a:schemeClr>
                  </a:solidFill>
                </a:rPr>
                <a:t>Please email: WIOA.Plan@dol.gov</a:t>
              </a:r>
              <a:endParaRPr lang="en-US" sz="1800" b="1" i="1" spc="50" baseline="0">
                <a:solidFill>
                  <a:schemeClr val="accent3">
                    <a:lumMod val="50000"/>
                    <a:lumOff val="50000"/>
                  </a:schemeClr>
                </a:solidFill>
              </a:endParaRP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042EA7E5-CDEF-40A6-89F7-A907866110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2754" y="0"/>
            <a:ext cx="3535388" cy="615035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B2B6C5-95AC-4CCF-A316-BB4F7630FA47}"/>
              </a:ext>
            </a:extLst>
          </p:cNvPr>
          <p:cNvSpPr txBox="1"/>
          <p:nvPr userDrawn="1"/>
        </p:nvSpPr>
        <p:spPr>
          <a:xfrm>
            <a:off x="594360" y="2394251"/>
            <a:ext cx="5730240" cy="21207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defTabSz="914400">
              <a:lnSpc>
                <a:spcPct val="90000"/>
              </a:lnSpc>
              <a:spcBef>
                <a:spcPct val="0"/>
              </a:spcBef>
              <a:buNone/>
              <a:defRPr lang="en-US" sz="3400" b="1" dirty="0">
                <a:gradFill>
                  <a:gsLst>
                    <a:gs pos="58000">
                      <a:schemeClr val="accent6">
                        <a:lumMod val="75000"/>
                      </a:schemeClr>
                    </a:gs>
                    <a:gs pos="100000">
                      <a:schemeClr val="accent1"/>
                    </a:gs>
                    <a:gs pos="19000">
                      <a:schemeClr val="accent1">
                        <a:lumMod val="75000"/>
                      </a:schemeClr>
                    </a:gs>
                    <a:gs pos="46885">
                      <a:schemeClr val="accent1"/>
                    </a:gs>
                    <a:gs pos="59000">
                      <a:schemeClr val="accent1">
                        <a:lumMod val="70000"/>
                      </a:schemeClr>
                    </a:gs>
                  </a:gsLst>
                  <a:lin ang="5400000" scaled="1"/>
                </a:gradFill>
                <a:effectLst>
                  <a:innerShdw blurRad="101600" dist="50800" dir="18900000">
                    <a:schemeClr val="accent1">
                      <a:lumMod val="50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en-US" sz="7200" b="1" kern="120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rPr>
              <a:t>Any</a:t>
            </a:r>
          </a:p>
          <a:p>
            <a:pPr lvl="0" algn="ctr"/>
            <a:r>
              <a:rPr lang="en-US" sz="7200" b="1" kern="120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9665325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o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rrow: Down 7">
            <a:extLst>
              <a:ext uri="{FF2B5EF4-FFF2-40B4-BE49-F238E27FC236}">
                <a16:creationId xmlns:a16="http://schemas.microsoft.com/office/drawing/2014/main" id="{8D1EBE43-28AC-4EDE-922C-0DEE355DCAF4}"/>
              </a:ext>
            </a:extLst>
          </p:cNvPr>
          <p:cNvSpPr/>
          <p:nvPr userDrawn="1"/>
        </p:nvSpPr>
        <p:spPr>
          <a:xfrm>
            <a:off x="795232" y="1197034"/>
            <a:ext cx="640080" cy="5046431"/>
          </a:xfrm>
          <a:prstGeom prst="downArrow">
            <a:avLst>
              <a:gd name="adj1" fmla="val 100000"/>
              <a:gd name="adj2" fmla="val 50000"/>
            </a:avLst>
          </a:prstGeom>
          <a:gradFill flip="none" rotWithShape="1">
            <a:gsLst>
              <a:gs pos="49000">
                <a:schemeClr val="bg1">
                  <a:lumMod val="95000"/>
                  <a:alpha val="65000"/>
                </a:schemeClr>
              </a:gs>
              <a:gs pos="51000">
                <a:schemeClr val="bg1">
                  <a:lumMod val="85000"/>
                  <a:alpha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87234" y="571074"/>
            <a:ext cx="6796695" cy="105156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/>
              <a:t>Type your polling question here.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39114" y="2188127"/>
            <a:ext cx="7364627" cy="3693690"/>
          </a:xfrm>
        </p:spPr>
        <p:txBody>
          <a:bodyPr anchor="ctr"/>
          <a:lstStyle>
            <a:lvl1pPr marL="514350" indent="-514350">
              <a:spcBef>
                <a:spcPts val="1800"/>
              </a:spcBef>
              <a:buFont typeface="+mj-lt"/>
              <a:buAutoNum type="arabicPeriod"/>
              <a:defRPr sz="2400"/>
            </a:lvl1pPr>
            <a:lvl2pPr marL="777240" indent="-228600">
              <a:lnSpc>
                <a:spcPct val="95000"/>
              </a:lnSpc>
              <a:spcBef>
                <a:spcPts val="200"/>
              </a:spcBef>
              <a:buSzPct val="70000"/>
              <a:buFont typeface="+mj-lt"/>
              <a:buAutoNum type="alphaLcParenR"/>
              <a:defRPr sz="2100"/>
            </a:lvl2pPr>
            <a:lvl3pPr marL="1143000" indent="-228600">
              <a:spcBef>
                <a:spcPts val="200"/>
              </a:spcBef>
              <a:buClr>
                <a:schemeClr val="accent1">
                  <a:lumMod val="60000"/>
                  <a:lumOff val="40000"/>
                </a:schemeClr>
              </a:buClr>
              <a:buSzPct val="70000"/>
              <a:buFont typeface="+mj-lt"/>
              <a:buAutoNum type="romanLcPeriod"/>
              <a:defRPr sz="1900"/>
            </a:lvl3pPr>
            <a:lvl4pPr marL="1417320" indent="-228600">
              <a:spcBef>
                <a:spcPts val="200"/>
              </a:spcBef>
              <a:buSzPct val="70000"/>
              <a:buFont typeface="+mj-lt"/>
              <a:buAutoNum type="arabicPeriod"/>
              <a:defRPr/>
            </a:lvl4pPr>
            <a:lvl5pPr marL="1645920" indent="-201168">
              <a:spcBef>
                <a:spcPts val="200"/>
              </a:spcBef>
              <a:buSzPct val="70000"/>
              <a:buFont typeface="+mj-lt"/>
              <a:buAutoNum type="arabicPeriod"/>
              <a:defRPr/>
            </a:lvl5pPr>
          </a:lstStyle>
          <a:p>
            <a:pPr lvl="0"/>
            <a:r>
              <a:rPr lang="en-US"/>
              <a:t>Type your possible choices/answers here.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14D85F-6F7F-45C7-83F3-FD9113F0E7CB}"/>
              </a:ext>
            </a:extLst>
          </p:cNvPr>
          <p:cNvSpPr/>
          <p:nvPr userDrawn="1"/>
        </p:nvSpPr>
        <p:spPr>
          <a:xfrm rot="5400000">
            <a:off x="4946904" y="-1628776"/>
            <a:ext cx="45720" cy="7068312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728CEE-638E-4D8A-8127-346A257906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310" y="449939"/>
            <a:ext cx="1343925" cy="13439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3571A4E-C4B0-4CA2-936E-E627457E6BED}"/>
              </a:ext>
            </a:extLst>
          </p:cNvPr>
          <p:cNvSpPr txBox="1"/>
          <p:nvPr userDrawn="1"/>
        </p:nvSpPr>
        <p:spPr>
          <a:xfrm>
            <a:off x="2630804" y="1882520"/>
            <a:ext cx="595312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00" i="1">
                <a:solidFill>
                  <a:schemeClr val="accent3">
                    <a:lumMod val="75000"/>
                    <a:lumOff val="25000"/>
                  </a:schemeClr>
                </a:solidFill>
              </a:rPr>
              <a:t>Choose the answer that best reflects you (or your organization)</a:t>
            </a:r>
          </a:p>
        </p:txBody>
      </p:sp>
    </p:spTree>
    <p:extLst>
      <p:ext uri="{BB962C8B-B14F-4D97-AF65-F5344CB8AC3E}">
        <p14:creationId xmlns:p14="http://schemas.microsoft.com/office/powerpoint/2010/main" val="1289106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6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>
            <a:grpSpLocks noChangeAspect="1"/>
          </p:cNvGrpSpPr>
          <p:nvPr userDrawn="1"/>
        </p:nvGrpSpPr>
        <p:grpSpPr>
          <a:xfrm>
            <a:off x="8023226" y="2924758"/>
            <a:ext cx="1120774" cy="3933242"/>
            <a:chOff x="8023226" y="2924758"/>
            <a:chExt cx="1120774" cy="3933242"/>
          </a:xfrm>
        </p:grpSpPr>
        <p:sp>
          <p:nvSpPr>
            <p:cNvPr id="13" name="Isosceles Triangle 12"/>
            <p:cNvSpPr/>
            <p:nvPr userDrawn="1"/>
          </p:nvSpPr>
          <p:spPr>
            <a:xfrm>
              <a:off x="8023226" y="2924758"/>
              <a:ext cx="1120774" cy="3933242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Isosceles Triangle 13"/>
            <p:cNvSpPr/>
            <p:nvPr userDrawn="1"/>
          </p:nvSpPr>
          <p:spPr>
            <a:xfrm>
              <a:off x="8239885" y="3685101"/>
              <a:ext cx="904115" cy="3172899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/>
          <p:cNvGrpSpPr>
            <a:grpSpLocks noChangeAspect="1"/>
          </p:cNvGrpSpPr>
          <p:nvPr userDrawn="1"/>
        </p:nvGrpSpPr>
        <p:grpSpPr>
          <a:xfrm rot="16200000" flipV="1">
            <a:off x="837624" y="-837625"/>
            <a:ext cx="667903" cy="2343153"/>
            <a:chOff x="8023226" y="2924758"/>
            <a:chExt cx="1120774" cy="3933243"/>
          </a:xfrm>
        </p:grpSpPr>
        <p:sp>
          <p:nvSpPr>
            <p:cNvPr id="16" name="Isosceles Triangle 15"/>
            <p:cNvSpPr/>
            <p:nvPr userDrawn="1"/>
          </p:nvSpPr>
          <p:spPr>
            <a:xfrm>
              <a:off x="8023226" y="2924758"/>
              <a:ext cx="1120774" cy="3933242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Isosceles Triangle 16"/>
            <p:cNvSpPr/>
            <p:nvPr userDrawn="1"/>
          </p:nvSpPr>
          <p:spPr>
            <a:xfrm>
              <a:off x="8314926" y="3948449"/>
              <a:ext cx="829074" cy="2909552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3296" y="6332817"/>
            <a:ext cx="1190641" cy="40218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955280" cy="10515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770615"/>
            <a:ext cx="7955280" cy="4406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324" y="6424484"/>
            <a:ext cx="1890650" cy="22885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86108" y="6356350"/>
            <a:ext cx="1277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accent3">
                    <a:lumMod val="75000"/>
                    <a:lumOff val="25000"/>
                  </a:schemeClr>
                </a:solidFill>
              </a:defRPr>
            </a:lvl1pPr>
          </a:lstStyle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99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93" r:id="rId10"/>
    <p:sldLayoutId id="2147483684" r:id="rId11"/>
    <p:sldLayoutId id="2147483685" r:id="rId12"/>
    <p:sldLayoutId id="2147483686" r:id="rId13"/>
    <p:sldLayoutId id="2147483702" r:id="rId14"/>
    <p:sldLayoutId id="2147483696" r:id="rId15"/>
    <p:sldLayoutId id="2147483689" r:id="rId16"/>
    <p:sldLayoutId id="2147483701" r:id="rId17"/>
    <p:sldLayoutId id="2147483700" r:id="rId18"/>
    <p:sldLayoutId id="2147483690" r:id="rId19"/>
    <p:sldLayoutId id="2147483695" r:id="rId20"/>
    <p:sldLayoutId id="2147483704" r:id="rId21"/>
    <p:sldLayoutId id="2147483705" r:id="rId22"/>
    <p:sldLayoutId id="2147483707" r:id="rId2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400" b="1" kern="1200" dirty="0">
          <a:gradFill>
            <a:gsLst>
              <a:gs pos="58000">
                <a:schemeClr val="accent6">
                  <a:lumMod val="75000"/>
                </a:schemeClr>
              </a:gs>
              <a:gs pos="100000">
                <a:schemeClr val="accent1"/>
              </a:gs>
              <a:gs pos="19000">
                <a:schemeClr val="accent1">
                  <a:lumMod val="75000"/>
                </a:schemeClr>
              </a:gs>
              <a:gs pos="46885">
                <a:schemeClr val="accent1"/>
              </a:gs>
              <a:gs pos="59000">
                <a:schemeClr val="accent1">
                  <a:lumMod val="70000"/>
                </a:schemeClr>
              </a:gs>
            </a:gsLst>
            <a:lin ang="5400000" scaled="1"/>
          </a:gradFill>
          <a:effectLst>
            <a:innerShdw blurRad="101600" dist="50800" dir="18900000">
              <a:schemeClr val="accent1">
                <a:lumMod val="50000"/>
                <a:alpha val="70000"/>
              </a:scheme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Clr>
          <a:schemeClr val="accent2"/>
        </a:buClr>
        <a:buFont typeface="Wingdings 2" panose="05020102010507070707" pitchFamily="18" charset="2"/>
        <a:buChar char="¡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bg1">
            <a:lumMod val="65000"/>
          </a:schemeClr>
        </a:buClr>
        <a:buFont typeface="Wingdings 3" panose="05040102010807070707" pitchFamily="18" charset="2"/>
        <a:buChar char="}"/>
        <a:defRPr sz="2400" kern="1200">
          <a:solidFill>
            <a:schemeClr val="accent3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109728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Wingdings 3" panose="05040102010807070707" pitchFamily="18" charset="2"/>
        <a:buChar char="ê"/>
        <a:defRPr sz="2000" kern="1200">
          <a:solidFill>
            <a:schemeClr val="accent3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554480" indent="-182880" algn="l" defTabSz="914400" rtl="0" eaLnBrk="1" latinLnBrk="0" hangingPunct="1">
        <a:lnSpc>
          <a:spcPct val="90000"/>
        </a:lnSpc>
        <a:spcBef>
          <a:spcPts val="500"/>
        </a:spcBef>
        <a:buClr>
          <a:schemeClr val="accent5"/>
        </a:buClr>
        <a:buFont typeface="Wingdings 3" panose="05040102010807070707" pitchFamily="18" charset="2"/>
        <a:buChar char="ê"/>
        <a:defRPr sz="1800" kern="1200">
          <a:solidFill>
            <a:schemeClr val="accent3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2011680" indent="-182880" algn="l" defTabSz="914400" rtl="0" eaLnBrk="1" latinLnBrk="0" hangingPunct="1">
        <a:lnSpc>
          <a:spcPct val="90000"/>
        </a:lnSpc>
        <a:spcBef>
          <a:spcPts val="500"/>
        </a:spcBef>
        <a:buFont typeface="Wingdings 3" panose="05040102010807070707" pitchFamily="18" charset="2"/>
        <a:buChar char="ê"/>
        <a:defRPr sz="1800" kern="1200">
          <a:solidFill>
            <a:schemeClr val="accent3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3BC8923-5990-4505-8338-F181A486DCBA}"/>
              </a:ext>
            </a:extLst>
          </p:cNvPr>
          <p:cNvGrpSpPr/>
          <p:nvPr userDrawn="1"/>
        </p:nvGrpSpPr>
        <p:grpSpPr>
          <a:xfrm>
            <a:off x="-1" y="0"/>
            <a:ext cx="9144001" cy="6858000"/>
            <a:chOff x="-1" y="0"/>
            <a:chExt cx="9144001" cy="6858000"/>
          </a:xfrm>
        </p:grpSpPr>
        <p:grpSp>
          <p:nvGrpSpPr>
            <p:cNvPr id="12" name="Group 11"/>
            <p:cNvGrpSpPr>
              <a:grpSpLocks noChangeAspect="1"/>
            </p:cNvGrpSpPr>
            <p:nvPr userDrawn="1"/>
          </p:nvGrpSpPr>
          <p:grpSpPr>
            <a:xfrm>
              <a:off x="8023226" y="2924758"/>
              <a:ext cx="1120774" cy="3933242"/>
              <a:chOff x="8023226" y="2924758"/>
              <a:chExt cx="1120774" cy="3933242"/>
            </a:xfrm>
          </p:grpSpPr>
          <p:sp>
            <p:nvSpPr>
              <p:cNvPr id="13" name="Isosceles Triangle 12"/>
              <p:cNvSpPr/>
              <p:nvPr userDrawn="1"/>
            </p:nvSpPr>
            <p:spPr>
              <a:xfrm>
                <a:off x="8023226" y="2924758"/>
                <a:ext cx="1120774" cy="3933242"/>
              </a:xfrm>
              <a:prstGeom prst="triangle">
                <a:avLst>
                  <a:gd name="adj" fmla="val 100000"/>
                </a:avLst>
              </a:prstGeom>
              <a:solidFill>
                <a:schemeClr val="tx2">
                  <a:lumMod val="90000"/>
                  <a:lumOff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Isosceles Triangle 13"/>
              <p:cNvSpPr/>
              <p:nvPr userDrawn="1"/>
            </p:nvSpPr>
            <p:spPr>
              <a:xfrm>
                <a:off x="8239885" y="3685101"/>
                <a:ext cx="904115" cy="3172899"/>
              </a:xfrm>
              <a:prstGeom prst="triangle">
                <a:avLst>
                  <a:gd name="adj" fmla="val 100000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" name="Group 14"/>
            <p:cNvGrpSpPr>
              <a:grpSpLocks noChangeAspect="1"/>
            </p:cNvGrpSpPr>
            <p:nvPr userDrawn="1"/>
          </p:nvGrpSpPr>
          <p:grpSpPr>
            <a:xfrm rot="16200000" flipV="1">
              <a:off x="837624" y="-837625"/>
              <a:ext cx="667903" cy="2343153"/>
              <a:chOff x="8023226" y="2924758"/>
              <a:chExt cx="1120774" cy="3933243"/>
            </a:xfrm>
          </p:grpSpPr>
          <p:sp>
            <p:nvSpPr>
              <p:cNvPr id="16" name="Isosceles Triangle 15"/>
              <p:cNvSpPr/>
              <p:nvPr userDrawn="1"/>
            </p:nvSpPr>
            <p:spPr>
              <a:xfrm>
                <a:off x="8023226" y="2924758"/>
                <a:ext cx="1120774" cy="3933242"/>
              </a:xfrm>
              <a:prstGeom prst="triangle">
                <a:avLst>
                  <a:gd name="adj" fmla="val 100000"/>
                </a:avLst>
              </a:prstGeom>
              <a:solidFill>
                <a:schemeClr val="tx2">
                  <a:lumMod val="90000"/>
                  <a:lumOff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Isosceles Triangle 16"/>
              <p:cNvSpPr/>
              <p:nvPr userDrawn="1"/>
            </p:nvSpPr>
            <p:spPr>
              <a:xfrm>
                <a:off x="8314926" y="3948449"/>
                <a:ext cx="829074" cy="2909552"/>
              </a:xfrm>
              <a:prstGeom prst="triangle">
                <a:avLst>
                  <a:gd name="adj" fmla="val 100000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3296" y="6332817"/>
            <a:ext cx="1190641" cy="40218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955280" cy="10515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770615"/>
            <a:ext cx="7955280" cy="4406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324" y="6424484"/>
            <a:ext cx="1890650" cy="22885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86108" y="6356350"/>
            <a:ext cx="1277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901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9" r:id="rId2"/>
    <p:sldLayoutId id="2147483687" r:id="rId3"/>
    <p:sldLayoutId id="2147483692" r:id="rId4"/>
    <p:sldLayoutId id="2147483683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400" b="1" kern="1200" dirty="0">
          <a:gradFill>
            <a:gsLst>
              <a:gs pos="58000">
                <a:schemeClr val="accent6">
                  <a:lumMod val="75000"/>
                </a:schemeClr>
              </a:gs>
              <a:gs pos="100000">
                <a:schemeClr val="accent1"/>
              </a:gs>
              <a:gs pos="19000">
                <a:schemeClr val="accent1">
                  <a:lumMod val="75000"/>
                </a:schemeClr>
              </a:gs>
              <a:gs pos="46885">
                <a:schemeClr val="accent1"/>
              </a:gs>
              <a:gs pos="59000">
                <a:schemeClr val="accent1">
                  <a:lumMod val="70000"/>
                </a:schemeClr>
              </a:gs>
            </a:gsLst>
            <a:lin ang="5400000" scaled="1"/>
          </a:gradFill>
          <a:effectLst>
            <a:innerShdw blurRad="101600" dist="50800" dir="18900000">
              <a:schemeClr val="accent1">
                <a:lumMod val="50000"/>
                <a:alpha val="70000"/>
              </a:scheme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Clr>
          <a:schemeClr val="accent2"/>
        </a:buClr>
        <a:buFont typeface="Wingdings 2" panose="05020102010507070707" pitchFamily="18" charset="2"/>
        <a:buChar char="¡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bg1">
            <a:lumMod val="65000"/>
          </a:schemeClr>
        </a:buClr>
        <a:buFont typeface="Wingdings 3" panose="05040102010807070707" pitchFamily="18" charset="2"/>
        <a:buChar char="}"/>
        <a:defRPr sz="2400" kern="1200">
          <a:solidFill>
            <a:schemeClr val="accent3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109728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Wingdings 3" panose="05040102010807070707" pitchFamily="18" charset="2"/>
        <a:buChar char="ê"/>
        <a:defRPr sz="2000" kern="1200">
          <a:solidFill>
            <a:schemeClr val="accent3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554480" indent="-182880" algn="l" defTabSz="914400" rtl="0" eaLnBrk="1" latinLnBrk="0" hangingPunct="1">
        <a:lnSpc>
          <a:spcPct val="90000"/>
        </a:lnSpc>
        <a:spcBef>
          <a:spcPts val="500"/>
        </a:spcBef>
        <a:buClr>
          <a:schemeClr val="accent5"/>
        </a:buClr>
        <a:buFont typeface="Wingdings 3" panose="05040102010807070707" pitchFamily="18" charset="2"/>
        <a:buChar char="ê"/>
        <a:defRPr sz="1800" kern="1200">
          <a:solidFill>
            <a:schemeClr val="accent3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2011680" indent="-182880" algn="l" defTabSz="914400" rtl="0" eaLnBrk="1" latinLnBrk="0" hangingPunct="1">
        <a:lnSpc>
          <a:spcPct val="90000"/>
        </a:lnSpc>
        <a:spcBef>
          <a:spcPts val="500"/>
        </a:spcBef>
        <a:buFont typeface="Wingdings 3" panose="05040102010807070707" pitchFamily="18" charset="2"/>
        <a:buChar char="ê"/>
        <a:defRPr sz="1800" kern="1200">
          <a:solidFill>
            <a:schemeClr val="accent3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l.gov/sites/dolgov/files/ETA/wioa/pdfs/State-Plan-ICR-1205-0522-WITH-PARTNER-PROGRAMS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wioaplans.labor.gov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WIOA.Plan@dol.gov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dol.gov/agencies/eta/advisories/training-and-employment-guidance-letter-no-08-18" TargetMode="External"/><Relationship Id="rId13" Type="http://schemas.openxmlformats.org/officeDocument/2006/relationships/hyperlink" Target="http://www.workforcegps.org/resources" TargetMode="External"/><Relationship Id="rId3" Type="http://schemas.openxmlformats.org/officeDocument/2006/relationships/hyperlink" Target="https://www.dol.gov/sites/dolgov/files/ETA/wioa/pdfs/State-Plan-ICR-1205-0522-WITH-PARTNER-PROGRAMS.pdf" TargetMode="External"/><Relationship Id="rId7" Type="http://schemas.openxmlformats.org/officeDocument/2006/relationships/hyperlink" Target="https://www.dol.gov/agencies/eta/advisories/tegl-05-25?lang=ar" TargetMode="External"/><Relationship Id="rId12" Type="http://schemas.openxmlformats.org/officeDocument/2006/relationships/hyperlink" Target="https://www.govinfo.gov/content/pkg/FR-2016-08-19/pdf/2016-16049.pdf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rsa.ed.gov/sites/default/files/subregulatory/RSA-TAC-26-01_0.pdf" TargetMode="External"/><Relationship Id="rId11" Type="http://schemas.openxmlformats.org/officeDocument/2006/relationships/hyperlink" Target="https://www.govinfo.gov/content/pkg/FR-2016-08-19/pdf/2016-16046.pdf" TargetMode="External"/><Relationship Id="rId5" Type="http://schemas.openxmlformats.org/officeDocument/2006/relationships/hyperlink" Target="https://www.ed.gov/sites/ed/files/2026-01/octae-program-memo-26-1.pdf" TargetMode="External"/><Relationship Id="rId15" Type="http://schemas.openxmlformats.org/officeDocument/2006/relationships/hyperlink" Target="https://www.govinfo.gov/content/pkg/PLAW-113publ128/pdf/PLAW-113publ128.pdf" TargetMode="External"/><Relationship Id="rId10" Type="http://schemas.openxmlformats.org/officeDocument/2006/relationships/hyperlink" Target="https://www.govinfo.gov/content/pkg/FR-2016-08-19/pdf/2016-15980.pdf" TargetMode="External"/><Relationship Id="rId4" Type="http://schemas.openxmlformats.org/officeDocument/2006/relationships/hyperlink" Target="https://www.dol.gov/agencies/eta/advisories/tegl-07-25" TargetMode="External"/><Relationship Id="rId9" Type="http://schemas.openxmlformats.org/officeDocument/2006/relationships/hyperlink" Target="https://www.govinfo.gov/content/pkg/FR-2016-08-19/pdf/2016-15977.pdf" TargetMode="External"/><Relationship Id="rId14" Type="http://schemas.openxmlformats.org/officeDocument/2006/relationships/hyperlink" Target="https://www.dol.gov/agencies/eta/wioa/waivers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BF54E9F-EE23-4326-AFBD-5DC41FCD0D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125" y="1963954"/>
            <a:ext cx="8667750" cy="2930092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sz="4400" dirty="0"/>
              <a:t>Requirements and Considerations for WIOA Unified and Combined State Plan</a:t>
            </a:r>
            <a:br>
              <a:rPr lang="en-US" sz="4400" dirty="0"/>
            </a:br>
            <a:r>
              <a:rPr lang="en-US" sz="4400" dirty="0"/>
              <a:t>Modification</a:t>
            </a:r>
            <a:br>
              <a:rPr lang="en-US" sz="4900" dirty="0"/>
            </a:br>
            <a:r>
              <a:rPr lang="en-US" sz="4400" dirty="0"/>
              <a:t>Overview</a:t>
            </a:r>
          </a:p>
        </p:txBody>
      </p:sp>
      <p:pic>
        <p:nvPicPr>
          <p:cNvPr id="13" name="Picture 12" descr="Rehabilitation Services Administration">
            <a:extLst>
              <a:ext uri="{FF2B5EF4-FFF2-40B4-BE49-F238E27FC236}">
                <a16:creationId xmlns:a16="http://schemas.microsoft.com/office/drawing/2014/main" id="{E4E986B2-35BE-4D34-AFEC-58DE49A972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721" y="6426685"/>
            <a:ext cx="2161645" cy="245031"/>
          </a:xfrm>
          <a:prstGeom prst="rect">
            <a:avLst/>
          </a:prstGeom>
        </p:spPr>
      </p:pic>
      <p:pic>
        <p:nvPicPr>
          <p:cNvPr id="15" name="Picture 14" descr="Office of Career, Technical, and Adult Education">
            <a:extLst>
              <a:ext uri="{FF2B5EF4-FFF2-40B4-BE49-F238E27FC236}">
                <a16:creationId xmlns:a16="http://schemas.microsoft.com/office/drawing/2014/main" id="{9E92EC57-65FA-4DA6-A637-9CA6F3646F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519" y="6427863"/>
            <a:ext cx="2588932" cy="243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107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5574475-769F-0CE5-4D6C-276146AE7DE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94360" y="237675"/>
            <a:ext cx="7955280" cy="1051560"/>
          </a:xfrm>
        </p:spPr>
        <p:txBody>
          <a:bodyPr/>
          <a:lstStyle/>
          <a:p>
            <a:r>
              <a:rPr lang="en-US" dirty="0"/>
              <a:t>Your Presenters: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873C97B-95A2-4116-9274-303EDB06F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090" y="1398724"/>
            <a:ext cx="7497848" cy="1026467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/>
              <a:t>Sara Hastings</a:t>
            </a:r>
          </a:p>
          <a:p>
            <a:pPr lvl="1"/>
            <a:r>
              <a:rPr lang="en-US" dirty="0"/>
              <a:t>Acting Division Chief, Division of Adults Services &amp; Governance</a:t>
            </a:r>
            <a:endParaRPr lang="en-US" dirty="0">
              <a:cs typeface="Arial"/>
            </a:endParaRPr>
          </a:p>
          <a:p>
            <a:pPr lvl="1"/>
            <a:r>
              <a:rPr lang="en-US" dirty="0"/>
              <a:t>Employment and Training Administration, DOL</a:t>
            </a:r>
            <a:endParaRPr lang="en-US" dirty="0">
              <a:cs typeface="Arial" panose="020B0604020202020204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71256A7-54C8-4105-A6C4-47BF54044923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65674" y="2403770"/>
            <a:ext cx="7508679" cy="1375210"/>
          </a:xfrm>
        </p:spPr>
        <p:txBody>
          <a:bodyPr/>
          <a:lstStyle/>
          <a:p>
            <a:r>
              <a:rPr lang="en-US" dirty="0"/>
              <a:t>Lekesha Campbell</a:t>
            </a:r>
          </a:p>
          <a:p>
            <a:pPr lvl="1"/>
            <a:r>
              <a:rPr lang="en-US" sz="1900" dirty="0"/>
              <a:t>Management and Program Analyst, Office of the Director</a:t>
            </a:r>
          </a:p>
          <a:p>
            <a:pPr lvl="1"/>
            <a:r>
              <a:rPr lang="en-US" sz="1900" dirty="0"/>
              <a:t>Office of Career, Technical, and Adult Education, Dept of ED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74B05933-DBB2-2A21-0A46-AB1EA609B25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676823" y="3778980"/>
            <a:ext cx="6866975" cy="1270000"/>
          </a:xfrm>
        </p:spPr>
        <p:txBody>
          <a:bodyPr>
            <a:normAutofit/>
          </a:bodyPr>
          <a:lstStyle>
            <a:lvl1pPr>
              <a:buNone/>
              <a:defRPr/>
            </a:lvl1pPr>
          </a:lstStyle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2400" b="1" dirty="0">
                <a:solidFill>
                  <a:schemeClr val="accent2"/>
                </a:solidFill>
              </a:rPr>
              <a:t>Jim Doyle</a:t>
            </a:r>
          </a:p>
          <a:p>
            <a:pPr indent="0">
              <a:lnSpc>
                <a:spcPct val="100000"/>
              </a:lnSpc>
              <a:spcBef>
                <a:spcPts val="0"/>
              </a:spcBef>
            </a:pPr>
            <a:r>
              <a:rPr lang="en-US" sz="1900" i="1" dirty="0"/>
              <a:t>Vocational Rehabilitation Program Specialist</a:t>
            </a:r>
            <a:endParaRPr lang="en-US" sz="1900" i="1" dirty="0">
              <a:cs typeface="Arial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</a:pPr>
            <a:r>
              <a:rPr lang="en-US" sz="1900" i="1" dirty="0"/>
              <a:t>Rehabilitation Services Administration, Dept of ED</a:t>
            </a:r>
            <a:endParaRPr lang="en-US" sz="1900" i="1" dirty="0">
              <a:cs typeface="Arial"/>
            </a:endParaRPr>
          </a:p>
          <a:p>
            <a:pPr lvl="0"/>
            <a:endParaRPr lang="en-US" dirty="0"/>
          </a:p>
        </p:txBody>
      </p:sp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2C55D184-0E12-2819-FDDD-E9863C7292D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5674" y="5029251"/>
            <a:ext cx="8089309" cy="1245279"/>
          </a:xfrm>
        </p:spPr>
        <p:txBody>
          <a:bodyPr>
            <a:normAutofit/>
          </a:bodyPr>
          <a:lstStyle>
            <a:lvl1pPr>
              <a:buNone/>
              <a:defRPr/>
            </a:lvl1pPr>
          </a:lstStyle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2400" b="1" dirty="0">
                <a:solidFill>
                  <a:schemeClr val="accent2"/>
                </a:solidFill>
              </a:rPr>
              <a:t>Shannon Moler </a:t>
            </a:r>
          </a:p>
          <a:p>
            <a:pPr indent="0">
              <a:lnSpc>
                <a:spcPct val="100000"/>
              </a:lnSpc>
              <a:spcBef>
                <a:spcPts val="0"/>
              </a:spcBef>
            </a:pPr>
            <a:r>
              <a:rPr lang="en-US" sz="1900" i="1" dirty="0"/>
              <a:t>Vocational Rehabilitation Program Specialist</a:t>
            </a:r>
          </a:p>
          <a:p>
            <a:pPr indent="0">
              <a:lnSpc>
                <a:spcPct val="100000"/>
              </a:lnSpc>
              <a:spcBef>
                <a:spcPts val="0"/>
              </a:spcBef>
            </a:pPr>
            <a:r>
              <a:rPr lang="en-US" sz="1900" i="1" dirty="0"/>
              <a:t>Rehabilitation Services Administration, Dept of ED</a:t>
            </a:r>
          </a:p>
          <a:p>
            <a:pPr lvl="0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A8C811-46CE-4CAB-B614-34EEC585E1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74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8345D51-7818-9D2B-3D46-9059A93ED36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24814" y="216372"/>
            <a:ext cx="7955280" cy="1051560"/>
          </a:xfrm>
        </p:spPr>
        <p:txBody>
          <a:bodyPr/>
          <a:lstStyle/>
          <a:p>
            <a:r>
              <a:rPr lang="en-US" dirty="0"/>
              <a:t>The WIOA State Plan: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F56414D3-422C-2A81-D9BC-C83902E1A8E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24814" y="1736013"/>
            <a:ext cx="8121346" cy="3385974"/>
          </a:xfrm>
        </p:spPr>
        <p:txBody>
          <a:bodyPr>
            <a:normAutofit/>
          </a:bodyPr>
          <a:lstStyle>
            <a:lvl1pPr>
              <a:buNone/>
              <a:defRPr/>
            </a:lvl1pPr>
          </a:lstStyle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Reflects the Governor’s vision for workforce and education and strategic guide for innovation and adaptation.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Provides a roadmap for compliance that ensures that statutory and regulatory requirements are met.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615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021" y="319088"/>
            <a:ext cx="7955280" cy="1116012"/>
          </a:xfrm>
        </p:spPr>
        <p:txBody>
          <a:bodyPr>
            <a:normAutofit/>
          </a:bodyPr>
          <a:lstStyle/>
          <a:p>
            <a:br>
              <a:rPr lang="en-US" sz="2800" dirty="0">
                <a:latin typeface="+mn-lt"/>
              </a:rPr>
            </a:br>
            <a:r>
              <a:rPr lang="en-US" sz="2800" dirty="0">
                <a:latin typeface="+mn-lt"/>
              </a:rPr>
              <a:t>Overview of State Plan Design: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021" y="1587500"/>
            <a:ext cx="8138422" cy="49514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I.  Identification of WIOA State Plan Type</a:t>
            </a:r>
          </a:p>
          <a:p>
            <a:pPr marL="0" indent="0">
              <a:buNone/>
            </a:pPr>
            <a:r>
              <a:rPr lang="en-US" sz="2400" dirty="0"/>
              <a:t>II.  Strategic Elements</a:t>
            </a:r>
          </a:p>
          <a:p>
            <a:pPr marL="0" indent="0">
              <a:buNone/>
            </a:pPr>
            <a:r>
              <a:rPr lang="en-US" sz="2400" dirty="0"/>
              <a:t>III.  Operational Planning Elements</a:t>
            </a:r>
          </a:p>
          <a:p>
            <a:pPr marL="0" indent="0">
              <a:buNone/>
            </a:pPr>
            <a:r>
              <a:rPr lang="en-US" sz="2400" dirty="0"/>
              <a:t>IV.  Coordination with Combined State Plan Programs</a:t>
            </a:r>
          </a:p>
          <a:p>
            <a:pPr marL="0" indent="0">
              <a:buNone/>
            </a:pPr>
            <a:r>
              <a:rPr lang="en-US" sz="2400" dirty="0"/>
              <a:t>V.  Common Assurances</a:t>
            </a:r>
          </a:p>
          <a:p>
            <a:pPr marL="0" indent="0">
              <a:buNone/>
            </a:pPr>
            <a:r>
              <a:rPr lang="en-US" sz="2400" dirty="0"/>
              <a:t>VI.  Program-Specific State Plan Requirements</a:t>
            </a:r>
          </a:p>
          <a:p>
            <a:pPr marL="0" indent="0">
              <a:buNone/>
            </a:pPr>
            <a:r>
              <a:rPr lang="en-US" sz="2400" dirty="0"/>
              <a:t>VII.  Program-Specific Requirements for Combined State Plan Partner Programs</a:t>
            </a:r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063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C03855D-E9E6-ECE6-08A0-DD6AE6CAA28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420847"/>
            <a:ext cx="7955280" cy="1051560"/>
          </a:xfrm>
        </p:spPr>
        <p:txBody>
          <a:bodyPr>
            <a:normAutofit/>
          </a:bodyPr>
          <a:lstStyle/>
          <a:p>
            <a:r>
              <a:rPr lang="en-US" sz="2800" dirty="0"/>
              <a:t>Today’s Objectives: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7E22188-D1D2-45BA-AC90-706C412C91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To understand the process to submit a WIOA State Plan modification for PYs 2026 and 2027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To understand the legal requirements for  WIOA State Plan modification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To provide information about the external drivers and programmatic considerations for developing this modification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To improve awareness of policies, strategies, and available resources to inform State Plan modification development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96C4BC-6A15-44C1-B2D2-31CC1EE831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244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43249"/>
            <a:ext cx="7955280" cy="105156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accent1"/>
                </a:solidFill>
              </a:rPr>
              <a:t>Process Requirements: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38301"/>
            <a:ext cx="7955280" cy="453866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WIOA requires that States submit a plan modification every two years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Deadline: March 3, 2026 (standard); April 30, 2026 (with approved extension)</a:t>
            </a:r>
            <a:endParaRPr lang="en-US" sz="2400" dirty="0">
              <a:solidFill>
                <a:srgbClr val="C00000"/>
              </a:solidFill>
              <a:cs typeface="Arial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Must address elements in the ICR approved by OMB </a:t>
            </a:r>
            <a:r>
              <a:rPr lang="en-US" sz="2400" dirty="0">
                <a:hlinkClick r:id="rId3"/>
              </a:rPr>
              <a:t>State-Plan-ICR-1205-0522-WITH-PARTNER-PROGRAMS.pdf</a:t>
            </a:r>
            <a:r>
              <a:rPr lang="en-US" sz="2400" dirty="0"/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States must submit their modification to the WIOA State Plan portal at </a:t>
            </a:r>
            <a:r>
              <a:rPr lang="en-US" sz="2400" dirty="0">
                <a:hlinkClick r:id="rId4"/>
              </a:rPr>
              <a:t>www.wioaplans.dol.gov</a:t>
            </a:r>
            <a:r>
              <a:rPr lang="en-US" sz="2400" dirty="0"/>
              <a:t>. </a:t>
            </a:r>
          </a:p>
          <a:p>
            <a:pPr marL="0" indent="0">
              <a:buNone/>
            </a:pPr>
            <a:r>
              <a:rPr lang="en-US" sz="2400" dirty="0"/>
              <a:t> 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721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49DE7-8EF1-40A4-1B1F-4E58EE015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09D38-BDBC-D511-912C-8F21D5A97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43249"/>
            <a:ext cx="7955280" cy="105156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accent1"/>
                </a:solidFill>
              </a:rPr>
              <a:t>State Plan Portal: 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A2F102-1BEC-A936-1541-6BEB618D40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38301"/>
            <a:ext cx="7955280" cy="4538662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>
              <a:buFont typeface="Wingdings 2" panose="05000000000000000000" pitchFamily="2" charset="2"/>
              <a:buChar char="¡"/>
            </a:pPr>
            <a:endParaRPr lang="en-US" sz="2600" dirty="0">
              <a:ea typeface="+mn-lt"/>
              <a:cs typeface="+mn-lt"/>
            </a:endParaRPr>
          </a:p>
          <a:p>
            <a:pPr>
              <a:buFont typeface="Wingdings 2" panose="05000000000000000000" pitchFamily="2" charset="2"/>
              <a:buChar char="¡"/>
            </a:pPr>
            <a:r>
              <a:rPr lang="en-US" sz="2600" dirty="0">
                <a:ea typeface="+mn-lt"/>
                <a:cs typeface="+mn-lt"/>
              </a:rPr>
              <a:t>Multiple editors may enter content</a:t>
            </a:r>
            <a:endParaRPr lang="en-US" sz="2400" dirty="0">
              <a:cs typeface="Arial"/>
            </a:endParaRPr>
          </a:p>
          <a:p>
            <a:pPr>
              <a:buFont typeface="Wingdings 2" panose="05000000000000000000" pitchFamily="2" charset="2"/>
              <a:buChar char="¡"/>
            </a:pPr>
            <a:r>
              <a:rPr lang="en-US" sz="2600" dirty="0">
                <a:ea typeface="+mn-lt"/>
                <a:cs typeface="+mn-lt"/>
              </a:rPr>
              <a:t>Only one designated individual may submit on behalf of the Governor</a:t>
            </a:r>
            <a:endParaRPr lang="en-US" dirty="0"/>
          </a:p>
          <a:p>
            <a:pPr>
              <a:buFont typeface="Wingdings 2" panose="05000000000000000000" pitchFamily="2" charset="2"/>
              <a:buChar char="¡"/>
            </a:pPr>
            <a:r>
              <a:rPr lang="en-US" sz="2600" dirty="0">
                <a:ea typeface="+mn-lt"/>
                <a:cs typeface="+mn-lt"/>
              </a:rPr>
              <a:t>Governor’s Office must designate/confirm the submitter by Feb 15, 2026</a:t>
            </a:r>
            <a:endParaRPr lang="en-US" dirty="0"/>
          </a:p>
          <a:p>
            <a:pPr>
              <a:buFont typeface="Wingdings 2" panose="05000000000000000000" pitchFamily="2" charset="2"/>
              <a:buChar char="¡"/>
            </a:pPr>
            <a:r>
              <a:rPr lang="en-US" sz="2600" dirty="0">
                <a:ea typeface="+mn-lt"/>
                <a:cs typeface="+mn-lt"/>
              </a:rPr>
              <a:t>Send designation to </a:t>
            </a:r>
            <a:r>
              <a:rPr lang="en-US" sz="2600" u="sng" dirty="0">
                <a:ea typeface="+mn-lt"/>
                <a:cs typeface="+mn-lt"/>
                <a:hlinkClick r:id="rId3"/>
              </a:rPr>
              <a:t>WIOA.Plan@dol.gov</a:t>
            </a:r>
            <a:r>
              <a:rPr lang="en-US" sz="2600" dirty="0">
                <a:ea typeface="+mn-lt"/>
                <a:cs typeface="+mn-lt"/>
              </a:rPr>
              <a:t> and copy ETA Regional Office</a:t>
            </a:r>
            <a:endParaRPr lang="en-US" dirty="0"/>
          </a:p>
          <a:p>
            <a:pPr>
              <a:buFont typeface="Wingdings 2" panose="05000000000000000000" pitchFamily="2" charset="2"/>
              <a:buChar char="¡"/>
            </a:pPr>
            <a:r>
              <a:rPr lang="en-US" sz="2600" dirty="0">
                <a:ea typeface="+mn-lt"/>
                <a:cs typeface="+mn-lt"/>
              </a:rPr>
              <a:t>Previously approved content is available for editing in the portal</a:t>
            </a:r>
            <a:endParaRPr lang="en-US" dirty="0"/>
          </a:p>
          <a:p>
            <a:pPr>
              <a:buFont typeface="Wingdings 2" panose="05000000000000000000" pitchFamily="2" charset="2"/>
              <a:buChar char="¡"/>
            </a:pPr>
            <a:r>
              <a:rPr lang="en-US" sz="2600" dirty="0">
                <a:solidFill>
                  <a:srgbClr val="242021"/>
                </a:solidFill>
                <a:latin typeface="Arial"/>
                <a:cs typeface="Arial"/>
              </a:rPr>
              <a:t>Technical</a:t>
            </a:r>
            <a:r>
              <a:rPr lang="en-US" sz="2600" dirty="0">
                <a:ea typeface="+mn-lt"/>
                <a:cs typeface="+mn-lt"/>
              </a:rPr>
              <a:t> Assistance Resources and Job Aids</a:t>
            </a:r>
            <a:endParaRPr lang="en-US" dirty="0"/>
          </a:p>
          <a:p>
            <a:pPr marL="0" indent="0">
              <a:buNone/>
            </a:pPr>
            <a:endParaRPr lang="en-US" sz="2400" dirty="0">
              <a:cs typeface="Arial"/>
            </a:endParaRPr>
          </a:p>
          <a:p>
            <a:pPr marL="0" indent="0">
              <a:buNone/>
            </a:pPr>
            <a:r>
              <a:rPr lang="en-US" sz="2400" dirty="0"/>
              <a:t>  </a:t>
            </a:r>
            <a:endParaRPr lang="en-US" sz="2400" dirty="0">
              <a:cs typeface="Arial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6D995F-D00F-D5FA-C76B-0991F2DAB1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382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955280" cy="112164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accent1"/>
                </a:solidFill>
              </a:rPr>
              <a:t>Process Requirements: </a:t>
            </a:r>
            <a:r>
              <a:rPr lang="en-US" sz="2800" b="0" dirty="0">
                <a:solidFill>
                  <a:schemeClr val="bg1"/>
                </a:solidFill>
                <a:effectLst/>
              </a:rPr>
              <a:t>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96111"/>
            <a:ext cx="8145402" cy="440634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The modification must be developed with the assistance of the State Board, and with administrators that have policymaking authority for the core programs and required one-stop partner programs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Stakeholder collaboration and public comment are required prior to submission of the modification </a:t>
            </a:r>
            <a:endParaRPr lang="en-US" sz="2400" dirty="0">
              <a:cs typeface="Arial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States may elect to change from a Unified to a Combined State Plan to include additional partners, such as Perkins V, during the modification process to maximize alignment between programs. </a:t>
            </a:r>
            <a:endParaRPr lang="en-US" sz="2400" dirty="0"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335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45A60-23F3-6665-E7A0-CB746003F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effectLst>
                  <a:innerShdw blurRad="101600" dist="50800" dir="18900000">
                    <a:srgbClr val="124D95">
                      <a:lumMod val="50000"/>
                      <a:alpha val="70000"/>
                    </a:srgbClr>
                  </a:innerShdw>
                </a:effectLst>
                <a:cs typeface="Arial"/>
              </a:rPr>
              <a:t>Perkins V: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B1A24-D1CF-5E62-7DA4-0F0E96AF0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60" y="1567415"/>
            <a:ext cx="7955280" cy="440634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>
                <a:cs typeface="Arial"/>
              </a:rPr>
              <a:t>States are highly encouraged to include Perkins V in their Combined State Plan</a:t>
            </a:r>
          </a:p>
          <a:p>
            <a:pPr lvl="1">
              <a:buFont typeface="Courier New" panose="05040102010807070707" pitchFamily="18" charset="2"/>
              <a:buChar char="o"/>
            </a:pPr>
            <a:r>
              <a:rPr lang="en-US" sz="2200" dirty="0">
                <a:solidFill>
                  <a:srgbClr val="242021"/>
                </a:solidFill>
                <a:cs typeface="Arial"/>
              </a:rPr>
              <a:t>Strengthens pathways from education to employment</a:t>
            </a:r>
            <a:endParaRPr lang="en-US" sz="2200" dirty="0">
              <a:cs typeface="Arial"/>
            </a:endParaRPr>
          </a:p>
          <a:p>
            <a:pPr lvl="1">
              <a:buClr>
                <a:srgbClr val="A6A6A6"/>
              </a:buClr>
              <a:buFont typeface="Courier New" panose="05040102010807070707" pitchFamily="18" charset="2"/>
              <a:buChar char="o"/>
            </a:pPr>
            <a:r>
              <a:rPr lang="en-US" sz="2200" dirty="0">
                <a:solidFill>
                  <a:srgbClr val="242021"/>
                </a:solidFill>
                <a:cs typeface="Arial"/>
              </a:rPr>
              <a:t>Increases coordination, efficiency, and alignment</a:t>
            </a:r>
          </a:p>
          <a:p>
            <a:r>
              <a:rPr lang="en-US" sz="2400" dirty="0">
                <a:cs typeface="Arial"/>
              </a:rPr>
              <a:t>To support this effort, the Departments are providing a </a:t>
            </a:r>
            <a:r>
              <a:rPr lang="en-US" sz="2400" b="1" dirty="0">
                <a:cs typeface="Arial"/>
              </a:rPr>
              <a:t>common due date (on or before April 30, 2026)</a:t>
            </a:r>
            <a:r>
              <a:rPr lang="en-US" sz="2400" dirty="0">
                <a:cs typeface="Arial"/>
              </a:rPr>
              <a:t> to allow more time for states to submit Combined State Plans, including Perkins V, as part of their State Plan modification process</a:t>
            </a:r>
          </a:p>
          <a:p>
            <a:pPr lvl="1">
              <a:buFont typeface="Courier New" panose="05040102010807070707" pitchFamily="18" charset="2"/>
              <a:buChar char="o"/>
            </a:pPr>
            <a:r>
              <a:rPr lang="en-US" sz="2200" dirty="0">
                <a:cs typeface="Arial"/>
              </a:rPr>
              <a:t>States are encouraged to combine the Perkins Comprehensive Local Needs Assessment and the WIOA stakeholder engagement processes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687DB7-6FC8-3FEB-E201-6186522A76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51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9714ADB-9C83-40AA-9DB6-1C88CFE95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788" y="448887"/>
            <a:ext cx="6519027" cy="1051560"/>
          </a:xfrm>
        </p:spPr>
        <p:txBody>
          <a:bodyPr>
            <a:normAutofit/>
          </a:bodyPr>
          <a:lstStyle/>
          <a:p>
            <a:r>
              <a:rPr lang="en-US" sz="2800" dirty="0"/>
              <a:t>Federal Review and Approval: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913AE7-DBB9-4F3E-9CF6-D8D59C8DF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28BE99-4887-4C69-AC8A-44480A1AF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788" y="1603091"/>
            <a:ext cx="8019759" cy="4406348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/>
              <a:t>Federal review occurs during the 90–day period after the State Plan modification submission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Departments will issue decision notifications within 90-days of the State Plan modification submission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Plan modifications will be posted on the portal webpage for the public with several search features</a:t>
            </a:r>
          </a:p>
        </p:txBody>
      </p:sp>
    </p:spTree>
    <p:extLst>
      <p:ext uri="{BB962C8B-B14F-4D97-AF65-F5344CB8AC3E}">
        <p14:creationId xmlns:p14="http://schemas.microsoft.com/office/powerpoint/2010/main" val="36073193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955280" cy="1059414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accent1"/>
                </a:solidFill>
              </a:rPr>
              <a:t>Content Requirements: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06583"/>
            <a:ext cx="7955280" cy="4670380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2400" dirty="0"/>
              <a:t>At a minimum WIOA requires states to modify plans that reflect:  </a:t>
            </a:r>
          </a:p>
          <a:p>
            <a:pPr lvl="0"/>
            <a:r>
              <a:rPr lang="en-US" sz="2400" dirty="0"/>
              <a:t>Changes in the labor market and economic conditions or “other factors” affecting the implementation of the State Plan for the next two years</a:t>
            </a:r>
          </a:p>
          <a:p>
            <a:pPr lvl="0"/>
            <a:r>
              <a:rPr lang="en-US" sz="2400" dirty="0"/>
              <a:t>Performance targets for PY 2026 and PY 2027</a:t>
            </a:r>
          </a:p>
          <a:p>
            <a:r>
              <a:rPr lang="en-US" sz="2400" dirty="0"/>
              <a:t>“Other factors” may include reorganization of state administering agencies of WIOA programs, redesignation of local areas or establishment of new planning regions, changes to sub-state funding allocations, and other significant strategic or operational changes within states.   </a:t>
            </a:r>
          </a:p>
          <a:p>
            <a:pPr lvl="0"/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319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0D82D-CE77-FEDC-D39A-14A560D7E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858AB-B846-9061-108C-84BF45BBD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796926"/>
            <a:ext cx="7955280" cy="1059414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accent1"/>
                </a:solidFill>
              </a:rPr>
              <a:t>Primary Administration Planning Priorities - America’s Talent Strategy: Building the Workforce for the Golden Age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AB106B-9DCA-7C92-FD18-E06D666D01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60" y="2139949"/>
            <a:ext cx="7955280" cy="4398963"/>
          </a:xfrm>
        </p:spPr>
        <p:txBody>
          <a:bodyPr>
            <a:normAutofit/>
          </a:bodyPr>
          <a:lstStyle/>
          <a:p>
            <a:r>
              <a:rPr lang="en-US" sz="2400" dirty="0"/>
              <a:t>Pillar I: Industry-Driven Strategies</a:t>
            </a:r>
          </a:p>
          <a:p>
            <a:r>
              <a:rPr lang="en-US" sz="2400" dirty="0"/>
              <a:t>Pillar II: Worker Mobility</a:t>
            </a:r>
          </a:p>
          <a:p>
            <a:r>
              <a:rPr lang="en-US" sz="2400" dirty="0"/>
              <a:t>Pillar III: Integrated Systems</a:t>
            </a:r>
          </a:p>
          <a:p>
            <a:r>
              <a:rPr lang="en-US" sz="2400" dirty="0"/>
              <a:t>Pillar IV: Accountability</a:t>
            </a:r>
          </a:p>
          <a:p>
            <a:r>
              <a:rPr lang="en-US" sz="2400" dirty="0"/>
              <a:t>Pillar V: Flexibility &amp; Innovation</a:t>
            </a:r>
          </a:p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7E077A-7EC9-4685-9EC3-834C4AB3BA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6964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DF54C-2291-613C-B3E2-BF6E2F8E4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4B566-6B2D-3507-E177-9A21FB03D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955280" cy="1059414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accent1"/>
                </a:solidFill>
              </a:rPr>
              <a:t>Pillar I: Industry Driven Strategies 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84F744-8480-F720-E6B8-B3023DFFA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06583"/>
            <a:ext cx="7955280" cy="4670380"/>
          </a:xfrm>
        </p:spPr>
        <p:txBody>
          <a:bodyPr>
            <a:normAutofit/>
          </a:bodyPr>
          <a:lstStyle/>
          <a:p>
            <a:r>
              <a:rPr lang="en-US" sz="2400" dirty="0"/>
              <a:t>Workforce programs must align with industry skill demands</a:t>
            </a:r>
          </a:p>
          <a:p>
            <a:r>
              <a:rPr lang="en-US" sz="2400" dirty="0"/>
              <a:t>Employers define in-demand skills &amp; validate training models</a:t>
            </a:r>
          </a:p>
          <a:p>
            <a:r>
              <a:rPr lang="en-US" sz="2400" dirty="0"/>
              <a:t>Strategies: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Prioritize Registered Apprenticeships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Form industry sector partnerships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Align training to career pathways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Invest in employer-led upskilling initiatives</a:t>
            </a:r>
          </a:p>
          <a:p>
            <a:pPr marL="0" indent="0">
              <a:buNone/>
            </a:pPr>
            <a:endParaRPr lang="en-US" sz="2400" dirty="0"/>
          </a:p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65DA92-2CFB-E97A-AA84-1A55C35E74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722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22CD0-3C35-C161-01DD-E6DD767B9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BE936-6A5E-8A92-7F36-AB17AAF51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955280" cy="1059414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accent1"/>
                </a:solidFill>
              </a:rPr>
              <a:t>Pillar II: Worker Mobility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598E67-DD1D-2932-68B6-315DBB2D0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06583"/>
            <a:ext cx="7955280" cy="4670380"/>
          </a:xfrm>
        </p:spPr>
        <p:txBody>
          <a:bodyPr>
            <a:normAutofit/>
          </a:bodyPr>
          <a:lstStyle/>
          <a:p>
            <a:r>
              <a:rPr lang="en-US" sz="2400" dirty="0"/>
              <a:t>Enable upward mobility &amp; economic independence</a:t>
            </a:r>
          </a:p>
          <a:p>
            <a:r>
              <a:rPr lang="en-US" sz="2400" dirty="0"/>
              <a:t>Use labor market intelligence tools for career navigation</a:t>
            </a:r>
          </a:p>
          <a:p>
            <a:r>
              <a:rPr lang="en-US" sz="2400" dirty="0"/>
              <a:t>Strategies:</a:t>
            </a:r>
          </a:p>
          <a:p>
            <a:pPr lvl="1"/>
            <a:r>
              <a:rPr lang="en-US" sz="2000" dirty="0"/>
              <a:t>Identify valued credentials</a:t>
            </a:r>
          </a:p>
          <a:p>
            <a:pPr lvl="1"/>
            <a:r>
              <a:rPr lang="en-US" sz="2000" dirty="0"/>
              <a:t>Develop customer choice policies</a:t>
            </a:r>
          </a:p>
          <a:p>
            <a:pPr lvl="1"/>
            <a:r>
              <a:rPr lang="en-US" sz="2000" dirty="0"/>
              <a:t>Integrate AI-powered tools &amp; competency-based assessments</a:t>
            </a:r>
          </a:p>
          <a:p>
            <a:pPr lvl="1"/>
            <a:r>
              <a:rPr lang="en-US" sz="2000" dirty="0"/>
              <a:t>Connect disconnected workers to training</a:t>
            </a:r>
          </a:p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93271F-3513-B188-B905-438E04AC65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6540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37DDD-BC1D-459C-C559-507E47603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F9F37-A0CD-2F39-7180-0C49D7A86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955280" cy="1059414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accent1"/>
                </a:solidFill>
              </a:rPr>
              <a:t>Pillar III: Integrated Systems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42ED72-4EBA-EFCE-9A16-6BE7FDEAD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06583"/>
            <a:ext cx="7955280" cy="4670380"/>
          </a:xfrm>
        </p:spPr>
        <p:txBody>
          <a:bodyPr>
            <a:normAutofit/>
          </a:bodyPr>
          <a:lstStyle/>
          <a:p>
            <a:r>
              <a:rPr lang="en-US" sz="2400" dirty="0"/>
              <a:t>Workforce system must be unified &amp; user-friendly</a:t>
            </a:r>
          </a:p>
          <a:p>
            <a:r>
              <a:rPr lang="en-US" sz="2400" dirty="0"/>
              <a:t>Job seekers and employers need easy access</a:t>
            </a:r>
          </a:p>
          <a:p>
            <a:r>
              <a:rPr lang="en-US" sz="2400" dirty="0"/>
              <a:t>Strategies:</a:t>
            </a:r>
          </a:p>
          <a:p>
            <a:pPr lvl="1"/>
            <a:r>
              <a:rPr lang="en-US" sz="2000" dirty="0"/>
              <a:t>Integrate funding streams &amp; eligibility standards</a:t>
            </a:r>
          </a:p>
          <a:p>
            <a:pPr lvl="1"/>
            <a:r>
              <a:rPr lang="en-US" sz="2000" dirty="0"/>
              <a:t>Scale virtual service delivery</a:t>
            </a:r>
          </a:p>
          <a:p>
            <a:pPr lvl="1"/>
            <a:r>
              <a:rPr lang="en-US" sz="2000" dirty="0"/>
              <a:t>Streamline intake processes</a:t>
            </a:r>
          </a:p>
          <a:p>
            <a:pPr lvl="1"/>
            <a:r>
              <a:rPr lang="en-US" sz="2000" dirty="0"/>
              <a:t>Implement digital tools for navigation</a:t>
            </a:r>
            <a:endParaRPr lang="en-US" sz="1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C4E4C1-C24C-2331-A7DD-445B156862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1569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323A0-7CF5-D2BC-7C88-1116A74D4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E741A-68E6-85D9-BAEC-830AE0803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955280" cy="1059414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accent1"/>
                </a:solidFill>
              </a:rPr>
              <a:t>Pillar IV: Accountability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943E3-A762-A782-01CC-BC4F3CCECF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06583"/>
            <a:ext cx="7955280" cy="4670380"/>
          </a:xfrm>
        </p:spPr>
        <p:txBody>
          <a:bodyPr>
            <a:normAutofit/>
          </a:bodyPr>
          <a:lstStyle/>
          <a:p>
            <a:r>
              <a:rPr lang="en-US" sz="2400" dirty="0"/>
              <a:t>Programs must deliver measurable results</a:t>
            </a:r>
          </a:p>
          <a:p>
            <a:r>
              <a:rPr lang="en-US" sz="2400" dirty="0"/>
              <a:t>Remove ineffective training providers</a:t>
            </a:r>
          </a:p>
          <a:p>
            <a:r>
              <a:rPr lang="en-US" sz="2400" dirty="0"/>
              <a:t>Strategies:</a:t>
            </a:r>
          </a:p>
          <a:p>
            <a:pPr lvl="1"/>
            <a:r>
              <a:rPr lang="en-US" sz="2000" dirty="0"/>
              <a:t>Tie funding to outcomes (pay-for-performance)</a:t>
            </a:r>
          </a:p>
          <a:p>
            <a:pPr lvl="1"/>
            <a:r>
              <a:rPr lang="en-US" sz="2000" dirty="0"/>
              <a:t>Adopt state-driven performance measures</a:t>
            </a:r>
          </a:p>
          <a:p>
            <a:pPr lvl="1"/>
            <a:r>
              <a:rPr lang="en-US" sz="2000" dirty="0"/>
              <a:t>Enhance data linkages for ROI analysis</a:t>
            </a:r>
          </a:p>
          <a:p>
            <a:pPr lvl="1"/>
            <a:r>
              <a:rPr lang="en-US" sz="2000" dirty="0"/>
              <a:t>Redirect funds to successful programs</a:t>
            </a:r>
            <a:endParaRPr lang="en-US" sz="1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9DFF6B-6C1D-47E8-4409-5C84308E31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8081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1B862-64DB-0813-17F3-50BF02663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533DE-C675-6F4E-A6EF-E5BDF5DE9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955280" cy="1059414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accent1"/>
                </a:solidFill>
              </a:rPr>
              <a:t>Pillar V: Flexibility &amp; Innovation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A4805F-028D-5AC4-F510-05C68A846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06583"/>
            <a:ext cx="7955280" cy="4670380"/>
          </a:xfrm>
        </p:spPr>
        <p:txBody>
          <a:bodyPr>
            <a:normAutofit/>
          </a:bodyPr>
          <a:lstStyle/>
          <a:p>
            <a:r>
              <a:rPr lang="en-US" sz="2400" dirty="0"/>
              <a:t>Workforce system must adapt quickly to economic shifts</a:t>
            </a:r>
          </a:p>
          <a:p>
            <a:r>
              <a:rPr lang="en-US" sz="2400" dirty="0"/>
              <a:t>Encourage regional solutions &amp; innovation</a:t>
            </a:r>
          </a:p>
          <a:p>
            <a:r>
              <a:rPr lang="en-US" sz="2400" dirty="0"/>
              <a:t>Strategies:</a:t>
            </a:r>
          </a:p>
          <a:p>
            <a:pPr lvl="1"/>
            <a:r>
              <a:rPr lang="en-US" sz="2000" dirty="0"/>
              <a:t>Leverage statutory flexibility</a:t>
            </a:r>
          </a:p>
          <a:p>
            <a:pPr lvl="1"/>
            <a:r>
              <a:rPr lang="en-US" sz="2000" dirty="0"/>
              <a:t>Braid federal &amp; state funding streams</a:t>
            </a:r>
          </a:p>
          <a:p>
            <a:pPr lvl="1"/>
            <a:r>
              <a:rPr lang="en-US" sz="2000" dirty="0"/>
              <a:t>Develop AI-era workforce models</a:t>
            </a:r>
          </a:p>
          <a:p>
            <a:pPr lvl="1"/>
            <a:r>
              <a:rPr lang="en-US" sz="2000" dirty="0"/>
              <a:t>Prioritize AI literacy &amp; rapid reskilling pilots</a:t>
            </a:r>
            <a:endParaRPr lang="en-US" sz="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6EC3E1-CAC9-020B-4252-35D5701504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3733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D4168-D552-D54A-C249-2789A47CB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4D0FB-B88E-620D-9C95-CF94FBE31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955280" cy="1059414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accent1"/>
                </a:solidFill>
              </a:rPr>
              <a:t>Executive Orders and Non-Discrimination: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CC906-29B9-B91C-695D-361CD63C6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06583"/>
            <a:ext cx="7955280" cy="4670380"/>
          </a:xfrm>
        </p:spPr>
        <p:txBody>
          <a:bodyPr>
            <a:normAutofit/>
          </a:bodyPr>
          <a:lstStyle/>
          <a:p>
            <a:r>
              <a:rPr lang="en-US" sz="2400" dirty="0"/>
              <a:t>Executive Orders 14151, 14168, 14173, 14190 prohibit discriminatory DEI activities.</a:t>
            </a:r>
          </a:p>
          <a:p>
            <a:r>
              <a:rPr lang="en-US" sz="2400" dirty="0"/>
              <a:t>Ensure compliance with federal civil rights laws</a:t>
            </a:r>
          </a:p>
          <a:p>
            <a:r>
              <a:rPr lang="en-US" sz="2400" dirty="0"/>
              <a:t>Grantees must NOT use federal funds for activities violating Title VI, Title VII, Title IX, ADA, Section 504, Age Discrimination Act</a:t>
            </a:r>
          </a:p>
          <a:p>
            <a:r>
              <a:rPr lang="en-US" sz="2400" dirty="0"/>
              <a:t>Risk of Non-Compliance:</a:t>
            </a:r>
          </a:p>
          <a:p>
            <a:pPr lvl="1"/>
            <a:r>
              <a:rPr lang="en-US" dirty="0"/>
              <a:t>Enforcement actions under GEPA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2EB41F-0589-A279-EAD9-BA1DE435CC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1595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F6491-4ACF-1B79-F987-8C457BA73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794AD-27D6-A4C1-8E5C-ACA12F2F1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955280" cy="1059414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accent1"/>
                </a:solidFill>
              </a:rPr>
              <a:t>Waivers and </a:t>
            </a:r>
            <a:r>
              <a:rPr lang="en-US" sz="2800" dirty="0" err="1">
                <a:solidFill>
                  <a:schemeClr val="accent1"/>
                </a:solidFill>
              </a:rPr>
              <a:t>WorkFlex</a:t>
            </a:r>
            <a:r>
              <a:rPr lang="en-US" sz="2800" dirty="0">
                <a:solidFill>
                  <a:schemeClr val="accent1"/>
                </a:solidFill>
              </a:rPr>
              <a:t>: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E8F01-B1BB-3113-1BB4-ABB4D59FB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06583"/>
            <a:ext cx="7955280" cy="4670380"/>
          </a:xfrm>
        </p:spPr>
        <p:txBody>
          <a:bodyPr>
            <a:normAutofit/>
          </a:bodyPr>
          <a:lstStyle/>
          <a:p>
            <a:r>
              <a:rPr lang="en-US" sz="2400" dirty="0"/>
              <a:t>States encouraged to request waivers to:</a:t>
            </a:r>
          </a:p>
          <a:p>
            <a:pPr lvl="1"/>
            <a:r>
              <a:rPr lang="en-US" sz="2000" dirty="0"/>
              <a:t>Reduce barriers</a:t>
            </a:r>
          </a:p>
          <a:p>
            <a:pPr lvl="1"/>
            <a:r>
              <a:rPr lang="en-US" sz="2000" dirty="0"/>
              <a:t>Promote innovation</a:t>
            </a:r>
          </a:p>
          <a:p>
            <a:pPr lvl="1"/>
            <a:r>
              <a:rPr lang="en-US" sz="2000" dirty="0"/>
              <a:t>Submit waiver requests with State Plan modification</a:t>
            </a:r>
          </a:p>
          <a:p>
            <a:pPr lvl="1"/>
            <a:r>
              <a:rPr lang="en-US" sz="2000" dirty="0"/>
              <a:t>Review existing waivers for renewal</a:t>
            </a:r>
          </a:p>
          <a:p>
            <a:r>
              <a:rPr lang="en-US" sz="2400" dirty="0"/>
              <a:t>Consider Workforce-Flexibility (WorkFlex) for:</a:t>
            </a:r>
          </a:p>
          <a:p>
            <a:pPr lvl="1"/>
            <a:r>
              <a:rPr lang="en-US" sz="2000" dirty="0"/>
              <a:t>increased local flexibility including (ex. Local funding agreements, provider eligibility, provisions of the Older Americans Act).</a:t>
            </a:r>
          </a:p>
          <a:p>
            <a:pPr lvl="1"/>
            <a:endParaRPr lang="en-US" sz="2000" dirty="0"/>
          </a:p>
          <a:p>
            <a:pPr lvl="1"/>
            <a:endParaRPr lang="en-US" sz="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17D310-63E0-2E35-66DA-95C760A913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9062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FED66-527C-7979-52A9-E445A8CE4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A98F0-0510-9168-B191-53DAD3BF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955280" cy="1059414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accent1"/>
                </a:solidFill>
              </a:rPr>
              <a:t>Additional Planning Priorities: 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5AC496-9C40-0F64-902D-CD55D24BF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06583"/>
            <a:ext cx="7955280" cy="4670380"/>
          </a:xfrm>
        </p:spPr>
        <p:txBody>
          <a:bodyPr>
            <a:normAutofit/>
          </a:bodyPr>
          <a:lstStyle/>
          <a:p>
            <a:r>
              <a:rPr lang="en-US" sz="2400" dirty="0"/>
              <a:t>Reassess Labor Market Information (LMI):</a:t>
            </a:r>
          </a:p>
          <a:p>
            <a:pPr lvl="1"/>
            <a:r>
              <a:rPr lang="en-US" sz="2000" dirty="0"/>
              <a:t>Identify growing and declining industries, occupations, and skills</a:t>
            </a:r>
          </a:p>
          <a:p>
            <a:pPr lvl="1"/>
            <a:r>
              <a:rPr lang="en-US" sz="2000" dirty="0"/>
              <a:t>Align training with employer needs and competencies</a:t>
            </a:r>
          </a:p>
          <a:p>
            <a:r>
              <a:rPr lang="en-US" sz="2400" dirty="0"/>
              <a:t>Prepare for Workforce Pell Grants:</a:t>
            </a:r>
          </a:p>
          <a:p>
            <a:pPr lvl="1"/>
            <a:r>
              <a:rPr lang="en-US" sz="2000" dirty="0"/>
              <a:t>High-quality, short-term training (150–600 clock hours, 8–15 weeks)</a:t>
            </a:r>
          </a:p>
          <a:p>
            <a:pPr lvl="1"/>
            <a:r>
              <a:rPr lang="en-US" sz="2000" dirty="0"/>
              <a:t>Portable, stackable credentials that articulate to credit.</a:t>
            </a:r>
            <a:endParaRPr lang="en-US" sz="1600" dirty="0"/>
          </a:p>
          <a:p>
            <a:r>
              <a:rPr lang="en-US" sz="2400" dirty="0"/>
              <a:t>Enhance System Integration and Data Sharing:</a:t>
            </a:r>
          </a:p>
          <a:p>
            <a:pPr lvl="1"/>
            <a:r>
              <a:rPr lang="en-US" sz="2000" dirty="0"/>
              <a:t>Share LMI across agencies</a:t>
            </a:r>
          </a:p>
          <a:p>
            <a:pPr lvl="1"/>
            <a:r>
              <a:rPr lang="en-US" sz="2000" dirty="0"/>
              <a:t>Support Perkins V needs assessments </a:t>
            </a:r>
          </a:p>
          <a:p>
            <a:pPr lvl="1"/>
            <a:endParaRPr lang="en-US" sz="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090F06-CF4E-AABF-8C17-D6CAF590B3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4082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65061"/>
            <a:ext cx="7955280" cy="1170040"/>
          </a:xfrm>
        </p:spPr>
        <p:txBody>
          <a:bodyPr>
            <a:normAutofit/>
          </a:bodyPr>
          <a:lstStyle/>
          <a:p>
            <a:r>
              <a:rPr lang="en-US" sz="2800" dirty="0"/>
              <a:t>Other Considerations for Modifications: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35101"/>
            <a:ext cx="7955280" cy="474186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Governor and state legislative actions affecting education and workforce development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Identified opportunities during the last two years to expand program integration and alignment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Guidance issued for specific programs that might have impacted State policies and practices for program delivery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Formal evaluations and monitoring that have impacted both the delivery and measurement of services since the approval of the four-year plan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Analysis of continuous improvement outcomes and incorporation of customer-centered design results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000" dirty="0"/>
          </a:p>
          <a:p>
            <a:pPr>
              <a:buFont typeface="Wingdings" panose="05000000000000000000" pitchFamily="2" charset="2"/>
              <a:buChar char="§"/>
            </a:pPr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8613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0AA4317-C11F-1057-0B01-7D0C29506EE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625850" y="-128065"/>
            <a:ext cx="3016250" cy="10515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Resources: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7772EF-269F-4291-BE88-2FED5287E8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5704" y="1112409"/>
            <a:ext cx="4032473" cy="5643991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en-US" sz="1200" dirty="0">
              <a:latin typeface="+mj-lt"/>
              <a:hlinkClick r:id="rId3"/>
            </a:endParaRPr>
          </a:p>
          <a:p>
            <a:pPr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1400" b="1" dirty="0">
                <a:latin typeface="+mj-lt"/>
                <a:hlinkClick r:id="rId3"/>
              </a:rPr>
              <a:t>Required Elements for the PY 2026-2027 State Plan Modification </a:t>
            </a:r>
            <a:endParaRPr lang="en-US" sz="1400" b="1" dirty="0">
              <a:latin typeface="+mj-lt"/>
            </a:endParaRPr>
          </a:p>
          <a:p>
            <a:pPr marL="313182" lvl="2" indent="-285750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1400" b="1" dirty="0">
                <a:latin typeface="+mj-lt"/>
                <a:ea typeface="+mn-lt"/>
                <a:cs typeface="+mn-lt"/>
                <a:hlinkClick r:id="rId4"/>
              </a:rPr>
              <a:t>TEGL 07-25 | U.S. Department of Labor</a:t>
            </a:r>
            <a:endParaRPr lang="en-US" sz="1400" b="1" u="none" dirty="0">
              <a:solidFill>
                <a:schemeClr val="tx1"/>
              </a:solidFill>
              <a:latin typeface="+mj-lt"/>
              <a:ea typeface="+mn-lt"/>
              <a:cs typeface="+mn-lt"/>
            </a:endParaRPr>
          </a:p>
          <a:p>
            <a:pPr marL="313182" lvl="2" indent="-285750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1400" b="1" u="sng" dirty="0">
                <a:solidFill>
                  <a:srgbClr val="467886"/>
                </a:solidFill>
                <a:effectLst/>
                <a:latin typeface="+mj-lt"/>
                <a:ea typeface="Times New Roman" panose="02020603050405020304" pitchFamily="18" charset="0"/>
                <a:cs typeface="Aptos" panose="020B0004020202020204" pitchFamily="34" charset="0"/>
                <a:hlinkClick r:id="rId5"/>
              </a:rPr>
              <a:t>OCTAE Program Memorandum 26-1</a:t>
            </a:r>
            <a:r>
              <a:rPr lang="en-US" sz="1400" b="1" dirty="0">
                <a:effectLst/>
                <a:latin typeface="+mj-lt"/>
                <a:ea typeface="Times New Roman" panose="02020603050405020304" pitchFamily="18" charset="0"/>
                <a:cs typeface="Aptos" panose="020B0004020202020204" pitchFamily="34" charset="0"/>
              </a:rPr>
              <a:t>, and</a:t>
            </a:r>
            <a:endParaRPr lang="en-US" sz="1400" b="1" u="none" dirty="0">
              <a:solidFill>
                <a:schemeClr val="tx1"/>
              </a:solidFill>
              <a:latin typeface="+mj-lt"/>
              <a:ea typeface="Times New Roman" panose="02020603050405020304" pitchFamily="18" charset="0"/>
              <a:cs typeface="Aptos" panose="020B0004020202020204" pitchFamily="34" charset="0"/>
            </a:endParaRPr>
          </a:p>
          <a:p>
            <a:pPr marL="313182" lvl="2" indent="-285750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1400" b="1" u="sng" dirty="0">
                <a:solidFill>
                  <a:srgbClr val="467886"/>
                </a:solidFill>
                <a:effectLst/>
                <a:latin typeface="+mj-lt"/>
                <a:ea typeface="Times New Roman" panose="02020603050405020304" pitchFamily="18" charset="0"/>
                <a:hlinkClick r:id="rId6"/>
              </a:rPr>
              <a:t>RSA-Technical Assistance Circular-26-01</a:t>
            </a:r>
            <a:endParaRPr lang="en-US" sz="1400" b="1" u="sng" dirty="0">
              <a:solidFill>
                <a:srgbClr val="467886"/>
              </a:solidFill>
              <a:effectLst/>
              <a:latin typeface="+mj-lt"/>
              <a:ea typeface="Times New Roman" panose="02020603050405020304" pitchFamily="18" charset="0"/>
            </a:endParaRPr>
          </a:p>
          <a:p>
            <a:pPr marL="313182" lvl="2" indent="-285750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1400" b="1" u="none" dirty="0">
                <a:solidFill>
                  <a:schemeClr val="tx1"/>
                </a:solidFill>
                <a:latin typeface="+mj-lt"/>
                <a:hlinkClick r:id="rId7"/>
              </a:rPr>
              <a:t>TEGL No. 05-25: Maximizing Innovation in WIOA Programs</a:t>
            </a:r>
            <a:endParaRPr lang="en-US" sz="1400" b="1" u="none" dirty="0">
              <a:solidFill>
                <a:schemeClr val="tx1"/>
              </a:solidFill>
              <a:latin typeface="+mj-lt"/>
            </a:endParaRPr>
          </a:p>
          <a:p>
            <a:pPr marL="313182" lvl="2" indent="-285750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1400" b="1" dirty="0">
                <a:latin typeface="+mj-lt"/>
                <a:hlinkClick r:id="rId8"/>
              </a:rPr>
              <a:t>TEGL 08-18: Workforce Innovation and Opportunity Act (WIOA) Title I and Wagner-Peyser Act Waiver Requirements and Request Process</a:t>
            </a:r>
            <a:endParaRPr lang="en-US" sz="1400" b="1" dirty="0">
              <a:latin typeface="+mj-lt"/>
            </a:endParaRPr>
          </a:p>
          <a:p>
            <a:pPr marL="313182" lvl="2" indent="-285750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1400" b="1" dirty="0">
                <a:latin typeface="+mj-lt"/>
                <a:hlinkClick r:id="rId8"/>
              </a:rPr>
              <a:t>Wagner-Peyser Act Waiver Requirements and Request Process, dated December 19,2018.</a:t>
            </a:r>
            <a:endParaRPr lang="en-US" sz="1400" b="1" dirty="0">
              <a:latin typeface="+mj-lt"/>
            </a:endParaRPr>
          </a:p>
          <a:p>
            <a:pPr marL="27432" lvl="2" indent="0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buNone/>
            </a:pPr>
            <a:endParaRPr lang="en-US" sz="1600" dirty="0">
              <a:latin typeface="+mj-lt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4ED3E15-B88E-4415-803F-4B69A09075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95823" y="1120346"/>
            <a:ext cx="4314879" cy="5056617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200" dirty="0"/>
              <a:t>Joint Rule for Unified and Combined State Plans, Performance Accountability, and the One-Stop System Joint Provisions; Final Rule (WIOA Joint Final Rule) published at </a:t>
            </a:r>
            <a:r>
              <a:rPr lang="en-US" sz="1200" dirty="0">
                <a:hlinkClick r:id="rId9"/>
              </a:rPr>
              <a:t>81 FR 55792 </a:t>
            </a:r>
            <a:r>
              <a:rPr lang="en-US" sz="1200" dirty="0"/>
              <a:t>(Aug. 19, 2016);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200" dirty="0"/>
              <a:t>State Vocational Rehabilitation Services Program; State Supported Employment Services Program; Limitations on Use of Subminimum Wage—Final Rule (Office of Special Education and Rehabilitative Services (OSERS) Final Rule) published at </a:t>
            </a:r>
            <a:r>
              <a:rPr lang="en-US" sz="1200" dirty="0">
                <a:hlinkClick r:id="rId10"/>
              </a:rPr>
              <a:t>81 FR 55630</a:t>
            </a:r>
            <a:r>
              <a:rPr lang="en-US" sz="1200" dirty="0"/>
              <a:t> (August 19, 2016);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200" dirty="0"/>
              <a:t>Workforce Innovation and Opportunity Act: Miscellaneous Program Changes—Final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200" dirty="0"/>
              <a:t>Rule (WIOA OSERS Final Rule) published at </a:t>
            </a:r>
            <a:r>
              <a:rPr lang="en-US" sz="1200" dirty="0">
                <a:hlinkClick r:id="rId11"/>
              </a:rPr>
              <a:t>81 FR 55562 </a:t>
            </a:r>
            <a:r>
              <a:rPr lang="en-US" sz="1200" dirty="0"/>
              <a:t>(August 19, 2016);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200" dirty="0"/>
              <a:t>Programs and Activities Authorized by the Adult Education and Family Literacy Act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200" dirty="0"/>
              <a:t>(Title II of WIOA)—Final Rule (WIOA OCTAE Final Rule) published at </a:t>
            </a:r>
            <a:r>
              <a:rPr lang="en-US" sz="1200" dirty="0">
                <a:hlinkClick r:id="rId12"/>
              </a:rPr>
              <a:t>81 FR 55526</a:t>
            </a:r>
            <a:endParaRPr lang="en-US" sz="1200" dirty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200" dirty="0"/>
              <a:t>(August 19, 2016)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200" dirty="0"/>
              <a:t>WorkforceGPS Resources</a:t>
            </a:r>
          </a:p>
          <a:p>
            <a:pPr marL="301752" lvl="2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>
                <a:hlinkClick r:id="rId13"/>
              </a:rPr>
              <a:t>www.workforcegps.org/resources</a:t>
            </a:r>
            <a:endParaRPr lang="en-US" sz="1200" dirty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200" dirty="0"/>
              <a:t>IWIOA Waiver Webpage: </a:t>
            </a:r>
            <a:r>
              <a:rPr lang="en-US" sz="1200" dirty="0">
                <a:hlinkClick r:id="rId14"/>
              </a:rPr>
              <a:t>WIOA Waiver Information | U.S. Department of Labor</a:t>
            </a:r>
            <a:endParaRPr lang="en-US" sz="1200" dirty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200" dirty="0"/>
              <a:t>Workforce Innovation and Opportunity Act (WIOA) (</a:t>
            </a:r>
            <a:r>
              <a:rPr lang="en-US" sz="1200" dirty="0">
                <a:hlinkClick r:id="rId15"/>
              </a:rPr>
              <a:t>Pub. L. 113-128</a:t>
            </a:r>
            <a:r>
              <a:rPr lang="en-US" sz="1200" dirty="0"/>
              <a:t>) (July 22, 2014);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1200" dirty="0"/>
          </a:p>
          <a:p>
            <a:pPr lvl="2"/>
            <a:endParaRPr lang="en-US" sz="1000" dirty="0"/>
          </a:p>
          <a:p>
            <a:pPr lvl="2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5D8615-B6E2-4A7E-818D-E96159DE73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445952" y="6373814"/>
            <a:ext cx="564751" cy="273844"/>
          </a:xfrm>
        </p:spPr>
        <p:txBody>
          <a:bodyPr/>
          <a:lstStyle/>
          <a:p>
            <a:fld id="{706D636C-90A3-4979-BA37-BAB384B22101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0128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42037CA-A277-42B4-A11E-022CEF88B03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94360" y="2377440"/>
            <a:ext cx="7955280" cy="1051560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Thank You!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82103DD-18C2-4FF0-9612-CE3A974CEC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190595" y="6356351"/>
            <a:ext cx="753001" cy="365125"/>
          </a:xfrm>
        </p:spPr>
        <p:txBody>
          <a:bodyPr/>
          <a:lstStyle/>
          <a:p>
            <a:fld id="{78651A17-9376-40A4-9325-34268FB0E92D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7830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11.0&quot;&gt;&lt;object type=&quot;1&quot; unique_id=&quot;10001&quot;&gt;&lt;object type=&quot;2&quot; unique_id=&quot;10103&quot;&gt;&lt;object type=&quot;3&quot; unique_id=&quot;10104&quot;&gt;&lt;property id=&quot;20148&quot; value=&quot;5&quot;/&gt;&lt;property id=&quot;20300&quot; value=&quot;Slide 1 - &amp;quot;Requirements and Considerations for WIOA Unified and Combined State Plans: Modifications and Beyond&amp;quot;&quot;/&gt;&lt;property id=&quot;20307&quot; value=&quot;287&quot;/&gt;&lt;/object&gt;&lt;object type=&quot;3&quot; unique_id=&quot;10105&quot;&gt;&lt;property id=&quot;20148&quot; value=&quot;5&quot;/&gt;&lt;property id=&quot;20300&quot; value=&quot;Slide 2&quot;/&gt;&lt;property id=&quot;20307&quot; value=&quot;274&quot;/&gt;&lt;/object&gt;&lt;object type=&quot;3&quot; unique_id=&quot;10106&quot;&gt;&lt;property id=&quot;20148&quot; value=&quot;5&quot;/&gt;&lt;property id=&quot;20300&quot; value=&quot;Slide 3&quot;/&gt;&lt;property id=&quot;20307&quot; value=&quot;286&quot;/&gt;&lt;/object&gt;&lt;object type=&quot;3&quot; unique_id=&quot;10107&quot;&gt;&lt;property id=&quot;20148&quot; value=&quot;5&quot;/&gt;&lt;property id=&quot;20300&quot; value=&quot;Slide 4&quot;/&gt;&lt;property id=&quot;20307&quot; value=&quot;293&quot;/&gt;&lt;/object&gt;&lt;object type=&quot;3&quot; unique_id=&quot;10108&quot;&gt;&lt;property id=&quot;20148&quot; value=&quot;5&quot;/&gt;&lt;property id=&quot;20300&quot; value=&quot;Slide 5 - &amp;quot;About this TA series&amp;quot;&quot;/&gt;&lt;property id=&quot;20307&quot; value=&quot;298&quot;/&gt;&lt;/object&gt;&lt;object type=&quot;3&quot; unique_id=&quot;10109&quot;&gt;&lt;property id=&quot;20148&quot; value=&quot;5&quot;/&gt;&lt;property id=&quot;20300&quot; value=&quot;Slide 6 - &amp;quot;Memory Lane: Overview of State Plan Design&amp;quot;&quot;/&gt;&lt;property id=&quot;20307&quot; value=&quot;294&quot;/&gt;&lt;/object&gt;&lt;object type=&quot;3&quot; unique_id=&quot;10110&quot;&gt;&lt;property id=&quot;20148&quot; value=&quot;5&quot;/&gt;&lt;property id=&quot;20300&quot; value=&quot;Slide 7 - &amp;quot;Two-Year Modification Requirements: Source Documents&amp;quot;&quot;/&gt;&lt;property id=&quot;20307&quot; value=&quot;288&quot;/&gt;&lt;/object&gt;&lt;object type=&quot;3&quot; unique_id=&quot;10111&quot;&gt;&lt;property id=&quot;20148&quot; value=&quot;5&quot;/&gt;&lt;property id=&quot;20300&quot; value=&quot;Slide 8 - &amp;quot;Two-Year Modification Requirements: Process&amp;quot;&quot;/&gt;&lt;property id=&quot;20307&quot; value=&quot;289&quot;/&gt;&lt;/object&gt;&lt;object type=&quot;3&quot; unique_id=&quot;10112&quot;&gt;&lt;property id=&quot;20148&quot; value=&quot;5&quot;/&gt;&lt;property id=&quot;20300&quot; value=&quot;Slide 9 - &amp;quot;Two-Year Modification Requirements: Content&amp;quot;&quot;/&gt;&lt;property id=&quot;20307&quot; value=&quot;290&quot;/&gt;&lt;/object&gt;&lt;object type=&quot;3&quot; unique_id=&quot;10113&quot;&gt;&lt;property id=&quot;20148&quot; value=&quot;5&quot;/&gt;&lt;property id=&quot;20300&quot; value=&quot;Slide 10 - &amp;quot;Two-Year Modification Requirements: Content&amp;quot;&quot;/&gt;&lt;property id=&quot;20307&quot; value=&quot;291&quot;/&gt;&lt;/object&gt;&lt;object type=&quot;3&quot; unique_id=&quot;10114&quot;&gt;&lt;property id=&quot;20148&quot; value=&quot;5&quot;/&gt;&lt;property id=&quot;20300&quot; value=&quot;Slide 11 - &amp;quot;Federal Review and Approval&amp;quot;&quot;/&gt;&lt;property id=&quot;20307&quot; value=&quot;292&quot;/&gt;&lt;/object&gt;&lt;object type=&quot;3&quot; unique_id=&quot;10115&quot;&gt;&lt;property id=&quot;20148&quot; value=&quot;5&quot;/&gt;&lt;property id=&quot;20300&quot; value=&quot;Slide 12 - &amp;quot;Considerations for Plan Modification: External Drivers&amp;quot;&quot;/&gt;&lt;property id=&quot;20307&quot; value=&quot;295&quot;/&gt;&lt;/object&gt;&lt;object type=&quot;3&quot; unique_id=&quot;10116&quot;&gt;&lt;property id=&quot;20148&quot; value=&quot;5&quot;/&gt;&lt;property id=&quot;20300&quot; value=&quot;Slide 13 - &amp;quot;Considerations for Plan Modification: Programmatic Drivers&amp;quot;&quot;/&gt;&lt;property id=&quot;20307&quot; value=&quot;296&quot;/&gt;&lt;/object&gt;&lt;object type=&quot;3&quot; unique_id=&quot;10117&quot;&gt;&lt;property id=&quot;20148&quot; value=&quot;5&quot;/&gt;&lt;property id=&quot;20300&quot; value=&quot;Slide 14 - &amp;quot;Program-Specific Technical Assistance&amp;quot;&quot;/&gt;&lt;property id=&quot;20307&quot; value=&quot;297&quot;/&gt;&lt;/object&gt;&lt;object type=&quot;3&quot; unique_id=&quot;10118&quot;&gt;&lt;property id=&quot;20148&quot; value=&quot;5&quot;/&gt;&lt;property id=&quot;20300&quot; value=&quot;Slide 15&quot;/&gt;&lt;property id=&quot;20307&quot; value=&quot;299&quot;/&gt;&lt;/object&gt;&lt;object type=&quot;3&quot; unique_id=&quot;10119&quot;&gt;&lt;property id=&quot;20148&quot; value=&quot;5&quot;/&gt;&lt;property id=&quot;20300&quot; value=&quot;Slide 16&quot;/&gt;&lt;property id=&quot;20307&quot; value=&quot;281&quot;/&gt;&lt;/object&gt;&lt;object type=&quot;3&quot; unique_id=&quot;10120&quot;&gt;&lt;property id=&quot;20148&quot; value=&quot;5&quot;/&gt;&lt;property id=&quot;20300&quot; value=&quot;Slide 17&quot;/&gt;&lt;property id=&quot;20307&quot; value=&quot;282&quot;/&gt;&lt;/object&gt;&lt;/object&gt;&lt;object type=&quot;8&quot; unique_id=&quot;10139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Standard Slides">
  <a:themeElements>
    <a:clrScheme name="WFGPS">
      <a:dk1>
        <a:srgbClr val="242021"/>
      </a:dk1>
      <a:lt1>
        <a:sysClr val="window" lastClr="FFFFFF"/>
      </a:lt1>
      <a:dk2>
        <a:srgbClr val="002C47"/>
      </a:dk2>
      <a:lt2>
        <a:srgbClr val="EEECE1"/>
      </a:lt2>
      <a:accent1>
        <a:srgbClr val="124D95"/>
      </a:accent1>
      <a:accent2>
        <a:srgbClr val="9E1C30"/>
      </a:accent2>
      <a:accent3>
        <a:srgbClr val="303030"/>
      </a:accent3>
      <a:accent4>
        <a:srgbClr val="D9D9D9"/>
      </a:accent4>
      <a:accent5>
        <a:srgbClr val="7A232E"/>
      </a:accent5>
      <a:accent6>
        <a:srgbClr val="0075BF"/>
      </a:accent6>
      <a:hlink>
        <a:srgbClr val="124D95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nteractive Slides">
  <a:themeElements>
    <a:clrScheme name="WFGPS">
      <a:dk1>
        <a:srgbClr val="242021"/>
      </a:dk1>
      <a:lt1>
        <a:sysClr val="window" lastClr="FFFFFF"/>
      </a:lt1>
      <a:dk2>
        <a:srgbClr val="002C47"/>
      </a:dk2>
      <a:lt2>
        <a:srgbClr val="EEECE1"/>
      </a:lt2>
      <a:accent1>
        <a:srgbClr val="124D95"/>
      </a:accent1>
      <a:accent2>
        <a:srgbClr val="9E1C30"/>
      </a:accent2>
      <a:accent3>
        <a:srgbClr val="303030"/>
      </a:accent3>
      <a:accent4>
        <a:srgbClr val="D9D9D9"/>
      </a:accent4>
      <a:accent5>
        <a:srgbClr val="7A232E"/>
      </a:accent5>
      <a:accent6>
        <a:srgbClr val="0075BF"/>
      </a:accent6>
      <a:hlink>
        <a:srgbClr val="124D95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</TotalTime>
  <Words>1494</Words>
  <Application>Microsoft Office PowerPoint</Application>
  <PresentationFormat>On-screen Show (4:3)</PresentationFormat>
  <Paragraphs>210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4" baseType="lpstr">
      <vt:lpstr>Arial</vt:lpstr>
      <vt:lpstr>Calibri</vt:lpstr>
      <vt:lpstr>Courier New</vt:lpstr>
      <vt:lpstr>Impact</vt:lpstr>
      <vt:lpstr>Times New Roman</vt:lpstr>
      <vt:lpstr>Webdings</vt:lpstr>
      <vt:lpstr>Wingdings</vt:lpstr>
      <vt:lpstr>Wingdings 2</vt:lpstr>
      <vt:lpstr>Wingdings 3</vt:lpstr>
      <vt:lpstr>Standard Slides</vt:lpstr>
      <vt:lpstr>Interactive Slides</vt:lpstr>
      <vt:lpstr>    Requirements and Considerations for WIOA Unified and Combined State Plan Modification Overview</vt:lpstr>
      <vt:lpstr>Your Presenters:</vt:lpstr>
      <vt:lpstr>The WIOA State Plan:</vt:lpstr>
      <vt:lpstr> Overview of State Plan Design:</vt:lpstr>
      <vt:lpstr>Today’s Objectives:</vt:lpstr>
      <vt:lpstr>Process Requirements:</vt:lpstr>
      <vt:lpstr>State Plan Portal: </vt:lpstr>
      <vt:lpstr>Process Requirements: 2</vt:lpstr>
      <vt:lpstr>Perkins V:</vt:lpstr>
      <vt:lpstr>Federal Review and Approval:</vt:lpstr>
      <vt:lpstr>Content Requirements:</vt:lpstr>
      <vt:lpstr>Primary Administration Planning Priorities - America’s Talent Strategy: Building the Workforce for the Golden Age</vt:lpstr>
      <vt:lpstr>Pillar I: Industry Driven Strategies </vt:lpstr>
      <vt:lpstr>Pillar II: Worker Mobility</vt:lpstr>
      <vt:lpstr>Pillar III: Integrated Systems</vt:lpstr>
      <vt:lpstr>Pillar IV: Accountability</vt:lpstr>
      <vt:lpstr>Pillar V: Flexibility &amp; Innovation</vt:lpstr>
      <vt:lpstr>Executive Orders and Non-Discrimination:</vt:lpstr>
      <vt:lpstr>Waivers and WorkFlex:</vt:lpstr>
      <vt:lpstr>Additional Planning Priorities: </vt:lpstr>
      <vt:lpstr>Other Considerations for Modifications:</vt:lpstr>
      <vt:lpstr>Resources: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Requirements and Considerations for WIOA Unified and Combined State Plan</dc:title>
  <dc:subject>WIOA State Plans</dc:subject>
  <dc:creator>U.S. Department of Labor</dc:creator>
  <cp:keywords>state plan, compliance, WIOA</cp:keywords>
  <cp:lastModifiedBy>Bryan Thomas</cp:lastModifiedBy>
  <cp:revision>9</cp:revision>
  <cp:lastPrinted>2018-01-18T16:20:14Z</cp:lastPrinted>
  <dcterms:created xsi:type="dcterms:W3CDTF">2017-06-21T17:13:53Z</dcterms:created>
  <dcterms:modified xsi:type="dcterms:W3CDTF">2026-02-13T18:56:52Z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0x010100FD65DFDB39333340A6C821E1EFAF7E53</vt:lpwstr>
  </property>
  <property fmtid="{D5CDD505-2E9C-101B-9397-08002B2CF9AE}" pid="3" name="MediaServiceImageTags">
    <vt:lpwstr/>
  </property>
</Properties>
</file>